
<file path=[Content_Types].xml><?xml version="1.0" encoding="utf-8"?>
<Types xmlns="http://schemas.openxmlformats.org/package/2006/content-types">
  <Default Extension="png" ContentType="image/png"/>
  <Default Extension="svg" ContentType="image/svg+xml"/>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3.xml" ContentType="application/vnd.openxmlformats-officedocument.theme+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4.xml" ContentType="application/vnd.openxmlformats-officedocument.theme+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theme/theme5.xml" ContentType="application/vnd.openxmlformats-officedocument.theme+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6.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theme/theme7.xml" ContentType="application/vnd.openxmlformats-officedocument.theme+xml"/>
  <Override PartName="/ppt/theme/theme8.xml" ContentType="application/vnd.openxmlformats-officedocument.theme+xml"/>
  <Override PartName="/ppt/theme/theme9.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ppt/charts/chart2.xml" ContentType="application/vnd.openxmlformats-officedocument.drawingml.chart+xml"/>
  <Override PartName="/ppt/charts/style2.xml" ContentType="application/vnd.ms-office.chartstyle+xml"/>
  <Override PartName="/ppt/charts/colors2.xml" ContentType="application/vnd.ms-office.chartcolorstyle+xml"/>
  <Override PartName="/ppt/charts/chart3.xml" ContentType="application/vnd.openxmlformats-officedocument.drawingml.chart+xml"/>
  <Override PartName="/ppt/charts/style3.xml" ContentType="application/vnd.ms-office.chartstyle+xml"/>
  <Override PartName="/ppt/charts/colors3.xml" ContentType="application/vnd.ms-office.chartcolorstyle+xml"/>
  <Override PartName="/ppt/charts/chart4.xml" ContentType="application/vnd.openxmlformats-officedocument.drawingml.chart+xml"/>
  <Override PartName="/ppt/charts/style4.xml" ContentType="application/vnd.ms-office.chartstyle+xml"/>
  <Override PartName="/ppt/charts/colors4.xml" ContentType="application/vnd.ms-office.chartcolorstyle+xml"/>
  <Override PartName="/ppt/charts/chart5.xml" ContentType="application/vnd.openxmlformats-officedocument.drawingml.chart+xml"/>
  <Override PartName="/ppt/charts/style5.xml" ContentType="application/vnd.ms-office.chartstyle+xml"/>
  <Override PartName="/ppt/charts/colors5.xml" ContentType="application/vnd.ms-office.chartcolorstyle+xml"/>
  <Override PartName="/ppt/notesSlides/notesSlide6.xml" ContentType="application/vnd.openxmlformats-officedocument.presentationml.notesSlide+xml"/>
  <Override PartName="/ppt/charts/chart6.xml" ContentType="application/vnd.openxmlformats-officedocument.drawingml.chart+xml"/>
  <Override PartName="/ppt/charts/style6.xml" ContentType="application/vnd.ms-office.chartstyle+xml"/>
  <Override PartName="/ppt/charts/colors6.xml" ContentType="application/vnd.ms-office.chartcolorstyle+xml"/>
  <Override PartName="/ppt/charts/chart7.xml" ContentType="application/vnd.openxmlformats-officedocument.drawingml.chart+xml"/>
  <Override PartName="/ppt/charts/style7.xml" ContentType="application/vnd.ms-office.chartstyle+xml"/>
  <Override PartName="/ppt/charts/colors7.xml" ContentType="application/vnd.ms-office.chartcolorstyle+xml"/>
  <Override PartName="/ppt/charts/chart8.xml" ContentType="application/vnd.openxmlformats-officedocument.drawingml.chart+xml"/>
  <Override PartName="/ppt/charts/style8.xml" ContentType="application/vnd.ms-office.chartstyle+xml"/>
  <Override PartName="/ppt/charts/colors8.xml" ContentType="application/vnd.ms-office.chartcolorstyle+xml"/>
  <Override PartName="/ppt/charts/chart9.xml" ContentType="application/vnd.openxmlformats-officedocument.drawingml.chart+xml"/>
  <Override PartName="/ppt/charts/style9.xml" ContentType="application/vnd.ms-office.chartstyle+xml"/>
  <Override PartName="/ppt/charts/colors9.xml" ContentType="application/vnd.ms-office.chartcolorstyle+xml"/>
  <Override PartName="/ppt/charts/chart10.xml" ContentType="application/vnd.openxmlformats-officedocument.drawingml.chart+xml"/>
  <Override PartName="/ppt/charts/style10.xml" ContentType="application/vnd.ms-office.chartstyle+xml"/>
  <Override PartName="/ppt/charts/colors10.xml" ContentType="application/vnd.ms-office.chartcolorstyle+xml"/>
  <Override PartName="/ppt/notesSlides/notesSlide7.xml" ContentType="application/vnd.openxmlformats-officedocument.presentationml.notesSlide+xml"/>
  <Override PartName="/ppt/notesSlides/notesSlide8.xml" ContentType="application/vnd.openxmlformats-officedocument.presentationml.notesSlide+xml"/>
  <Override PartName="/ppt/charts/chart11.xml" ContentType="application/vnd.openxmlformats-officedocument.drawingml.chart+xml"/>
  <Override PartName="/ppt/charts/style11.xml" ContentType="application/vnd.ms-office.chartstyle+xml"/>
  <Override PartName="/ppt/charts/colors11.xml" ContentType="application/vnd.ms-office.chartcolorstyle+xml"/>
  <Override PartName="/ppt/charts/chart12.xml" ContentType="application/vnd.openxmlformats-officedocument.drawingml.chart+xml"/>
  <Override PartName="/ppt/charts/style12.xml" ContentType="application/vnd.ms-office.chartstyle+xml"/>
  <Override PartName="/ppt/charts/colors12.xml" ContentType="application/vnd.ms-office.chartcolorstyle+xml"/>
  <Override PartName="/ppt/charts/chart13.xml" ContentType="application/vnd.openxmlformats-officedocument.drawingml.chart+xml"/>
  <Override PartName="/ppt/charts/style13.xml" ContentType="application/vnd.ms-office.chartstyle+xml"/>
  <Override PartName="/ppt/charts/colors13.xml" ContentType="application/vnd.ms-office.chartcolorstyle+xml"/>
  <Override PartName="/ppt/charts/chart14.xml" ContentType="application/vnd.openxmlformats-officedocument.drawingml.chart+xml"/>
  <Override PartName="/ppt/charts/style14.xml" ContentType="application/vnd.ms-office.chartstyle+xml"/>
  <Override PartName="/ppt/charts/colors14.xml" ContentType="application/vnd.ms-office.chartcolorstyle+xml"/>
  <Override PartName="/ppt/charts/chart15.xml" ContentType="application/vnd.openxmlformats-officedocument.drawingml.chart+xml"/>
  <Override PartName="/ppt/charts/style15.xml" ContentType="application/vnd.ms-office.chartstyle+xml"/>
  <Override PartName="/ppt/charts/colors15.xml" ContentType="application/vnd.ms-office.chartcolorstyle+xml"/>
  <Override PartName="/ppt/charts/chart16.xml" ContentType="application/vnd.openxmlformats-officedocument.drawingml.chart+xml"/>
  <Override PartName="/ppt/charts/style16.xml" ContentType="application/vnd.ms-office.chartstyle+xml"/>
  <Override PartName="/ppt/charts/colors16.xml" ContentType="application/vnd.ms-office.chartcolorstyle+xml"/>
  <Override PartName="/ppt/charts/chart17.xml" ContentType="application/vnd.openxmlformats-officedocument.drawingml.chart+xml"/>
  <Override PartName="/ppt/charts/style17.xml" ContentType="application/vnd.ms-office.chartstyle+xml"/>
  <Override PartName="/ppt/charts/colors17.xml" ContentType="application/vnd.ms-office.chartcolorstyle+xml"/>
  <Override PartName="/ppt/notesSlides/notesSlide9.xml" ContentType="application/vnd.openxmlformats-officedocument.presentationml.notesSlide+xml"/>
  <Override PartName="/ppt/charts/chart18.xml" ContentType="application/vnd.openxmlformats-officedocument.drawingml.chart+xml"/>
  <Override PartName="/ppt/charts/style18.xml" ContentType="application/vnd.ms-office.chartstyle+xml"/>
  <Override PartName="/ppt/charts/colors18.xml" ContentType="application/vnd.ms-office.chartcolorstyle+xml"/>
  <Override PartName="/ppt/charts/chart19.xml" ContentType="application/vnd.openxmlformats-officedocument.drawingml.chart+xml"/>
  <Override PartName="/ppt/charts/style19.xml" ContentType="application/vnd.ms-office.chartstyle+xml"/>
  <Override PartName="/ppt/charts/colors19.xml" ContentType="application/vnd.ms-office.chartcolorstyle+xml"/>
  <Override PartName="/ppt/charts/chart20.xml" ContentType="application/vnd.openxmlformats-officedocument.drawingml.chart+xml"/>
  <Override PartName="/ppt/charts/style20.xml" ContentType="application/vnd.ms-office.chartstyle+xml"/>
  <Override PartName="/ppt/charts/colors20.xml" ContentType="application/vnd.ms-office.chartcolorstyle+xml"/>
  <Override PartName="/ppt/charts/chart21.xml" ContentType="application/vnd.openxmlformats-officedocument.drawingml.chart+xml"/>
  <Override PartName="/ppt/charts/style21.xml" ContentType="application/vnd.ms-office.chartstyle+xml"/>
  <Override PartName="/ppt/charts/colors21.xml" ContentType="application/vnd.ms-office.chartcolorstyle+xml"/>
  <Override PartName="/ppt/charts/chart22.xml" ContentType="application/vnd.openxmlformats-officedocument.drawingml.chart+xml"/>
  <Override PartName="/ppt/charts/style22.xml" ContentType="application/vnd.ms-office.chartstyle+xml"/>
  <Override PartName="/ppt/charts/colors22.xml" ContentType="application/vnd.ms-office.chartcolorstyle+xml"/>
  <Override PartName="/ppt/charts/chart23.xml" ContentType="application/vnd.openxmlformats-officedocument.drawingml.chart+xml"/>
  <Override PartName="/ppt/charts/style23.xml" ContentType="application/vnd.ms-office.chartstyle+xml"/>
  <Override PartName="/ppt/charts/colors23.xml" ContentType="application/vnd.ms-office.chartcolorstyle+xml"/>
  <Override PartName="/ppt/charts/chart24.xml" ContentType="application/vnd.openxmlformats-officedocument.drawingml.chart+xml"/>
  <Override PartName="/ppt/charts/style24.xml" ContentType="application/vnd.ms-office.chartstyle+xml"/>
  <Override PartName="/ppt/charts/colors24.xml" ContentType="application/vnd.ms-office.chartcolorstyle+xml"/>
  <Override PartName="/ppt/notesSlides/notesSlide10.xml" ContentType="application/vnd.openxmlformats-officedocument.presentationml.notesSlide+xml"/>
  <Override PartName="/ppt/charts/chart25.xml" ContentType="application/vnd.openxmlformats-officedocument.drawingml.chart+xml"/>
  <Override PartName="/ppt/charts/style25.xml" ContentType="application/vnd.ms-office.chartstyle+xml"/>
  <Override PartName="/ppt/charts/colors25.xml" ContentType="application/vnd.ms-office.chartcolorstyle+xml"/>
  <Override PartName="/ppt/charts/chart26.xml" ContentType="application/vnd.openxmlformats-officedocument.drawingml.chart+xml"/>
  <Override PartName="/ppt/charts/style26.xml" ContentType="application/vnd.ms-office.chartstyle+xml"/>
  <Override PartName="/ppt/charts/colors26.xml" ContentType="application/vnd.ms-office.chartcolorstyle+xml"/>
  <Override PartName="/ppt/charts/chart27.xml" ContentType="application/vnd.openxmlformats-officedocument.drawingml.chart+xml"/>
  <Override PartName="/ppt/charts/style27.xml" ContentType="application/vnd.ms-office.chartstyle+xml"/>
  <Override PartName="/ppt/charts/colors27.xml" ContentType="application/vnd.ms-office.chartcolorstyle+xml"/>
  <Override PartName="/ppt/charts/chart28.xml" ContentType="application/vnd.openxmlformats-officedocument.drawingml.chart+xml"/>
  <Override PartName="/ppt/charts/style28.xml" ContentType="application/vnd.ms-office.chartstyle+xml"/>
  <Override PartName="/ppt/charts/colors28.xml" ContentType="application/vnd.ms-office.chartcolorstyl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 id="2147483658" r:id="rId5"/>
    <p:sldMasterId id="2147483678" r:id="rId6"/>
    <p:sldMasterId id="2147483676" r:id="rId7"/>
    <p:sldMasterId id="2147483670" r:id="rId8"/>
    <p:sldMasterId id="2147483696" r:id="rId9"/>
    <p:sldMasterId id="2147483690" r:id="rId10"/>
  </p:sldMasterIdLst>
  <p:notesMasterIdLst>
    <p:notesMasterId r:id="rId61"/>
  </p:notesMasterIdLst>
  <p:handoutMasterIdLst>
    <p:handoutMasterId r:id="rId62"/>
  </p:handoutMasterIdLst>
  <p:sldIdLst>
    <p:sldId id="2134806275" r:id="rId11"/>
    <p:sldId id="2134806276" r:id="rId12"/>
    <p:sldId id="2134806278" r:id="rId13"/>
    <p:sldId id="2134806372" r:id="rId14"/>
    <p:sldId id="2134806388" r:id="rId15"/>
    <p:sldId id="2134806389" r:id="rId16"/>
    <p:sldId id="2134806333" r:id="rId17"/>
    <p:sldId id="2134806285" r:id="rId18"/>
    <p:sldId id="2134806300" r:id="rId19"/>
    <p:sldId id="2134806297" r:id="rId20"/>
    <p:sldId id="2134806287" r:id="rId21"/>
    <p:sldId id="2134806301" r:id="rId22"/>
    <p:sldId id="2134806315" r:id="rId23"/>
    <p:sldId id="2134806387" r:id="rId24"/>
    <p:sldId id="2134806322" r:id="rId25"/>
    <p:sldId id="2134806316" r:id="rId26"/>
    <p:sldId id="2134806345" r:id="rId27"/>
    <p:sldId id="2134806347" r:id="rId28"/>
    <p:sldId id="2134806352" r:id="rId29"/>
    <p:sldId id="2134806358" r:id="rId30"/>
    <p:sldId id="2134806321" r:id="rId31"/>
    <p:sldId id="2134806348" r:id="rId32"/>
    <p:sldId id="2134806349" r:id="rId33"/>
    <p:sldId id="2134806350" r:id="rId34"/>
    <p:sldId id="2134806306" r:id="rId35"/>
    <p:sldId id="2134806355" r:id="rId36"/>
    <p:sldId id="2134806357" r:id="rId37"/>
    <p:sldId id="2134806351" r:id="rId38"/>
    <p:sldId id="2134806346" r:id="rId39"/>
    <p:sldId id="2134806308" r:id="rId40"/>
    <p:sldId id="2134806313" r:id="rId41"/>
    <p:sldId id="2134806314" r:id="rId42"/>
    <p:sldId id="2134806369" r:id="rId43"/>
    <p:sldId id="2134806319" r:id="rId44"/>
    <p:sldId id="2134806334" r:id="rId45"/>
    <p:sldId id="2134806342" r:id="rId46"/>
    <p:sldId id="2134806289" r:id="rId47"/>
    <p:sldId id="2134806375" r:id="rId48"/>
    <p:sldId id="2134806374" r:id="rId49"/>
    <p:sldId id="2134806373" r:id="rId50"/>
    <p:sldId id="2134806378" r:id="rId51"/>
    <p:sldId id="2134806377" r:id="rId52"/>
    <p:sldId id="2134806376" r:id="rId53"/>
    <p:sldId id="2134806379" r:id="rId54"/>
    <p:sldId id="2134806382" r:id="rId55"/>
    <p:sldId id="2134806386" r:id="rId56"/>
    <p:sldId id="2134806380" r:id="rId57"/>
    <p:sldId id="2134806384" r:id="rId58"/>
    <p:sldId id="2134806383" r:id="rId59"/>
    <p:sldId id="2134806371" r:id="rId60"/>
  </p:sldIdLst>
  <p:sldSz cx="12192000" cy="6858000"/>
  <p:notesSz cx="6858000" cy="9144000"/>
  <p:defaultText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DUCTION" id="{3B9A8419-32FA-1740-9032-1DEC14D322FA}">
          <p14:sldIdLst>
            <p14:sldId id="2134806275"/>
            <p14:sldId id="2134806276"/>
            <p14:sldId id="2134806278"/>
            <p14:sldId id="2134806372"/>
            <p14:sldId id="2134806388"/>
            <p14:sldId id="2134806389"/>
            <p14:sldId id="2134806333"/>
            <p14:sldId id="2134806285"/>
            <p14:sldId id="2134806300"/>
            <p14:sldId id="2134806297"/>
          </p14:sldIdLst>
        </p14:section>
        <p14:section name="BIEN VIEILLIR" id="{645545DC-4852-274C-B941-71638B61B242}">
          <p14:sldIdLst>
            <p14:sldId id="2134806287"/>
            <p14:sldId id="2134806301"/>
            <p14:sldId id="2134806315"/>
            <p14:sldId id="2134806387"/>
            <p14:sldId id="2134806322"/>
            <p14:sldId id="2134806316"/>
            <p14:sldId id="2134806345"/>
            <p14:sldId id="2134806347"/>
            <p14:sldId id="2134806352"/>
            <p14:sldId id="2134806358"/>
            <p14:sldId id="2134806321"/>
            <p14:sldId id="2134806348"/>
            <p14:sldId id="2134806349"/>
            <p14:sldId id="2134806350"/>
          </p14:sldIdLst>
        </p14:section>
        <p14:section name="LOGEMENT" id="{2B89DA2D-E12D-4B42-BA67-F8295A5DBD3B}">
          <p14:sldIdLst>
            <p14:sldId id="2134806306"/>
            <p14:sldId id="2134806355"/>
            <p14:sldId id="2134806357"/>
            <p14:sldId id="2134806351"/>
            <p14:sldId id="2134806346"/>
            <p14:sldId id="2134806308"/>
            <p14:sldId id="2134806313"/>
            <p14:sldId id="2134806314"/>
            <p14:sldId id="2134806369"/>
            <p14:sldId id="2134806319"/>
            <p14:sldId id="2134806334"/>
            <p14:sldId id="2134806342"/>
          </p14:sldIdLst>
        </p14:section>
        <p14:section name="NUMERIQUE" id="{0037022C-563B-A844-B01B-7A94F9E239B7}">
          <p14:sldIdLst>
            <p14:sldId id="2134806289"/>
            <p14:sldId id="2134806375"/>
            <p14:sldId id="2134806374"/>
            <p14:sldId id="2134806373"/>
            <p14:sldId id="2134806378"/>
            <p14:sldId id="2134806377"/>
            <p14:sldId id="2134806376"/>
            <p14:sldId id="2134806379"/>
            <p14:sldId id="2134806382"/>
            <p14:sldId id="2134806386"/>
            <p14:sldId id="2134806380"/>
            <p14:sldId id="2134806384"/>
            <p14:sldId id="2134806383"/>
            <p14:sldId id="2134806371"/>
          </p14:sldIdLst>
        </p14:section>
      </p14:sectionLst>
    </p:ext>
    <p:ext uri="{EFAFB233-063F-42B5-8137-9DF3F51BA10A}">
      <p15:sld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7" name="Fiona AUGUSTIN" initials="FA" lastIdx="30" clrIdx="6">
    <p:extLst>
      <p:ext uri="{19B8F6BF-5375-455C-9EA6-DF929625EA0E}">
        <p15:presenceInfo xmlns:p15="http://schemas.microsoft.com/office/powerpoint/2012/main" userId="S::fiona.augustin@bluenove.com::66104f73-07b3-4eb6-a3b1-8b59972308d2" providerId="AD"/>
      </p:ext>
    </p:extLst>
  </p:cmAuthor>
  <p:cmAuthor id="1" name="PELLETIER Celine" initials="PC" lastIdx="50" clrIdx="0">
    <p:extLst>
      <p:ext uri="{19B8F6BF-5375-455C-9EA6-DF929625EA0E}">
        <p15:presenceInfo xmlns:p15="http://schemas.microsoft.com/office/powerpoint/2012/main" userId="S-1-5-21-2043104406-512064258-1538882281-96063" providerId="AD"/>
      </p:ext>
    </p:extLst>
  </p:cmAuthor>
  <p:cmAuthor id="2" name="BREBANT Henri" initials="BH" lastIdx="168" clrIdx="1">
    <p:extLst>
      <p:ext uri="{19B8F6BF-5375-455C-9EA6-DF929625EA0E}">
        <p15:presenceInfo xmlns:p15="http://schemas.microsoft.com/office/powerpoint/2012/main" userId="S-1-5-21-2043104406-512064258-1538882281-228700" providerId="AD"/>
      </p:ext>
    </p:extLst>
  </p:cmAuthor>
  <p:cmAuthor id="3" name="Raphaël Schwab" initials="RS" lastIdx="20" clrIdx="2">
    <p:extLst>
      <p:ext uri="{19B8F6BF-5375-455C-9EA6-DF929625EA0E}">
        <p15:presenceInfo xmlns:p15="http://schemas.microsoft.com/office/powerpoint/2012/main" userId="S::raphael.schwab@bluenove.com::a1199529-ccf3-4428-ba55-6472a4972e24" providerId="AD"/>
      </p:ext>
    </p:extLst>
  </p:cmAuthor>
  <p:cmAuthor id="4" name="Simon Raes" initials="SR" lastIdx="32" clrIdx="3">
    <p:extLst>
      <p:ext uri="{19B8F6BF-5375-455C-9EA6-DF929625EA0E}">
        <p15:presenceInfo xmlns:p15="http://schemas.microsoft.com/office/powerpoint/2012/main" userId="S::simon.raes@bluenove.com::74ca9df5-d4c5-486e-94dd-c8daf8f898d0" providerId="AD"/>
      </p:ext>
    </p:extLst>
  </p:cmAuthor>
  <p:cmAuthor id="5" name="Gabrielle Scharfmann" initials="GS" lastIdx="10" clrIdx="4">
    <p:extLst>
      <p:ext uri="{19B8F6BF-5375-455C-9EA6-DF929625EA0E}">
        <p15:presenceInfo xmlns:p15="http://schemas.microsoft.com/office/powerpoint/2012/main" userId="S::gabrielle.scharfmann@bluenove.com::7f93e066-3485-4ced-88cf-b40e2d5db48c" providerId="AD"/>
      </p:ext>
    </p:extLst>
  </p:cmAuthor>
  <p:cmAuthor id="6" name="Héloïse RAZAFIARIVELO" initials="HR" lastIdx="2" clrIdx="5">
    <p:extLst>
      <p:ext uri="{19B8F6BF-5375-455C-9EA6-DF929625EA0E}">
        <p15:presenceInfo xmlns:p15="http://schemas.microsoft.com/office/powerpoint/2012/main" userId="S::heloise.razafiarivelo@bluenove.com::d7c2b3db-7e00-401f-aba8-3e4688a35785" providerId="AD"/>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C0E8FF"/>
    <a:srgbClr val="006A27"/>
    <a:srgbClr val="4338FF"/>
    <a:srgbClr val="0065A9"/>
    <a:srgbClr val="0B0D0B"/>
    <a:srgbClr val="0E0D0D"/>
    <a:srgbClr val="000000"/>
    <a:srgbClr val="FFFFFF"/>
    <a:srgbClr val="0071BC"/>
    <a:srgbClr val="00312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Style moyen 2 - Accentuation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1"/>
    <p:restoredTop sz="94686"/>
  </p:normalViewPr>
  <p:slideViewPr>
    <p:cSldViewPr snapToGrid="0">
      <p:cViewPr varScale="1">
        <p:scale>
          <a:sx n="77" d="100"/>
          <a:sy n="77" d="100"/>
        </p:scale>
        <p:origin x="542" y="67"/>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16.xml"/><Relationship Id="rId21" Type="http://schemas.openxmlformats.org/officeDocument/2006/relationships/slide" Target="slides/slide11.xml"/><Relationship Id="rId34" Type="http://schemas.openxmlformats.org/officeDocument/2006/relationships/slide" Target="slides/slide24.xml"/><Relationship Id="rId42" Type="http://schemas.openxmlformats.org/officeDocument/2006/relationships/slide" Target="slides/slide32.xml"/><Relationship Id="rId47" Type="http://schemas.openxmlformats.org/officeDocument/2006/relationships/slide" Target="slides/slide37.xml"/><Relationship Id="rId50" Type="http://schemas.openxmlformats.org/officeDocument/2006/relationships/slide" Target="slides/slide40.xml"/><Relationship Id="rId55" Type="http://schemas.openxmlformats.org/officeDocument/2006/relationships/slide" Target="slides/slide45.xml"/><Relationship Id="rId63" Type="http://schemas.openxmlformats.org/officeDocument/2006/relationships/commentAuthors" Target="commentAuthors.xml"/><Relationship Id="rId7" Type="http://schemas.openxmlformats.org/officeDocument/2006/relationships/slideMaster" Target="slideMasters/slideMaster4.xml"/><Relationship Id="rId2" Type="http://schemas.openxmlformats.org/officeDocument/2006/relationships/customXml" Target="../customXml/item2.xml"/><Relationship Id="rId16" Type="http://schemas.openxmlformats.org/officeDocument/2006/relationships/slide" Target="slides/slide6.xml"/><Relationship Id="rId29" Type="http://schemas.openxmlformats.org/officeDocument/2006/relationships/slide" Target="slides/slide19.xml"/><Relationship Id="rId11" Type="http://schemas.openxmlformats.org/officeDocument/2006/relationships/slide" Target="slides/slide1.xml"/><Relationship Id="rId24" Type="http://schemas.openxmlformats.org/officeDocument/2006/relationships/slide" Target="slides/slide14.xml"/><Relationship Id="rId32" Type="http://schemas.openxmlformats.org/officeDocument/2006/relationships/slide" Target="slides/slide22.xml"/><Relationship Id="rId37" Type="http://schemas.openxmlformats.org/officeDocument/2006/relationships/slide" Target="slides/slide27.xml"/><Relationship Id="rId40" Type="http://schemas.openxmlformats.org/officeDocument/2006/relationships/slide" Target="slides/slide30.xml"/><Relationship Id="rId45" Type="http://schemas.openxmlformats.org/officeDocument/2006/relationships/slide" Target="slides/slide35.xml"/><Relationship Id="rId53" Type="http://schemas.openxmlformats.org/officeDocument/2006/relationships/slide" Target="slides/slide43.xml"/><Relationship Id="rId58" Type="http://schemas.openxmlformats.org/officeDocument/2006/relationships/slide" Target="slides/slide48.xml"/><Relationship Id="rId66" Type="http://schemas.openxmlformats.org/officeDocument/2006/relationships/theme" Target="theme/theme1.xml"/><Relationship Id="rId5" Type="http://schemas.openxmlformats.org/officeDocument/2006/relationships/slideMaster" Target="slideMasters/slideMaster2.xml"/><Relationship Id="rId61" Type="http://schemas.openxmlformats.org/officeDocument/2006/relationships/notesMaster" Target="notesMasters/notesMaster1.xml"/><Relationship Id="rId19" Type="http://schemas.openxmlformats.org/officeDocument/2006/relationships/slide" Target="slides/slide9.xml"/><Relationship Id="rId14" Type="http://schemas.openxmlformats.org/officeDocument/2006/relationships/slide" Target="slides/slide4.xml"/><Relationship Id="rId22" Type="http://schemas.openxmlformats.org/officeDocument/2006/relationships/slide" Target="slides/slide12.xml"/><Relationship Id="rId27" Type="http://schemas.openxmlformats.org/officeDocument/2006/relationships/slide" Target="slides/slide17.xml"/><Relationship Id="rId30" Type="http://schemas.openxmlformats.org/officeDocument/2006/relationships/slide" Target="slides/slide20.xml"/><Relationship Id="rId35" Type="http://schemas.openxmlformats.org/officeDocument/2006/relationships/slide" Target="slides/slide25.xml"/><Relationship Id="rId43" Type="http://schemas.openxmlformats.org/officeDocument/2006/relationships/slide" Target="slides/slide33.xml"/><Relationship Id="rId48" Type="http://schemas.openxmlformats.org/officeDocument/2006/relationships/slide" Target="slides/slide38.xml"/><Relationship Id="rId56" Type="http://schemas.openxmlformats.org/officeDocument/2006/relationships/slide" Target="slides/slide46.xml"/><Relationship Id="rId64" Type="http://schemas.openxmlformats.org/officeDocument/2006/relationships/presProps" Target="presProps.xml"/><Relationship Id="rId8" Type="http://schemas.openxmlformats.org/officeDocument/2006/relationships/slideMaster" Target="slideMasters/slideMaster5.xml"/><Relationship Id="rId51" Type="http://schemas.openxmlformats.org/officeDocument/2006/relationships/slide" Target="slides/slide41.xml"/><Relationship Id="rId3" Type="http://schemas.openxmlformats.org/officeDocument/2006/relationships/customXml" Target="../customXml/item3.xml"/><Relationship Id="rId12" Type="http://schemas.openxmlformats.org/officeDocument/2006/relationships/slide" Target="slides/slide2.xml"/><Relationship Id="rId17" Type="http://schemas.openxmlformats.org/officeDocument/2006/relationships/slide" Target="slides/slide7.xml"/><Relationship Id="rId25" Type="http://schemas.openxmlformats.org/officeDocument/2006/relationships/slide" Target="slides/slide15.xml"/><Relationship Id="rId33" Type="http://schemas.openxmlformats.org/officeDocument/2006/relationships/slide" Target="slides/slide23.xml"/><Relationship Id="rId38" Type="http://schemas.openxmlformats.org/officeDocument/2006/relationships/slide" Target="slides/slide28.xml"/><Relationship Id="rId46" Type="http://schemas.openxmlformats.org/officeDocument/2006/relationships/slide" Target="slides/slide36.xml"/><Relationship Id="rId59" Type="http://schemas.openxmlformats.org/officeDocument/2006/relationships/slide" Target="slides/slide49.xml"/><Relationship Id="rId67" Type="http://schemas.openxmlformats.org/officeDocument/2006/relationships/tableStyles" Target="tableStyles.xml"/><Relationship Id="rId20" Type="http://schemas.openxmlformats.org/officeDocument/2006/relationships/slide" Target="slides/slide10.xml"/><Relationship Id="rId41" Type="http://schemas.openxmlformats.org/officeDocument/2006/relationships/slide" Target="slides/slide31.xml"/><Relationship Id="rId54" Type="http://schemas.openxmlformats.org/officeDocument/2006/relationships/slide" Target="slides/slide44.xml"/><Relationship Id="rId62" Type="http://schemas.openxmlformats.org/officeDocument/2006/relationships/handoutMaster" Target="handoutMasters/handoutMaster1.xml"/><Relationship Id="rId1" Type="http://schemas.openxmlformats.org/officeDocument/2006/relationships/customXml" Target="../customXml/item1.xml"/><Relationship Id="rId6" Type="http://schemas.openxmlformats.org/officeDocument/2006/relationships/slideMaster" Target="slideMasters/slideMaster3.xml"/><Relationship Id="rId15" Type="http://schemas.openxmlformats.org/officeDocument/2006/relationships/slide" Target="slides/slide5.xml"/><Relationship Id="rId23" Type="http://schemas.openxmlformats.org/officeDocument/2006/relationships/slide" Target="slides/slide13.xml"/><Relationship Id="rId28" Type="http://schemas.openxmlformats.org/officeDocument/2006/relationships/slide" Target="slides/slide18.xml"/><Relationship Id="rId36" Type="http://schemas.openxmlformats.org/officeDocument/2006/relationships/slide" Target="slides/slide26.xml"/><Relationship Id="rId49" Type="http://schemas.openxmlformats.org/officeDocument/2006/relationships/slide" Target="slides/slide39.xml"/><Relationship Id="rId57" Type="http://schemas.openxmlformats.org/officeDocument/2006/relationships/slide" Target="slides/slide47.xml"/><Relationship Id="rId10" Type="http://schemas.openxmlformats.org/officeDocument/2006/relationships/slideMaster" Target="slideMasters/slideMaster7.xml"/><Relationship Id="rId31" Type="http://schemas.openxmlformats.org/officeDocument/2006/relationships/slide" Target="slides/slide21.xml"/><Relationship Id="rId44" Type="http://schemas.openxmlformats.org/officeDocument/2006/relationships/slide" Target="slides/slide34.xml"/><Relationship Id="rId52" Type="http://schemas.openxmlformats.org/officeDocument/2006/relationships/slide" Target="slides/slide42.xml"/><Relationship Id="rId60" Type="http://schemas.openxmlformats.org/officeDocument/2006/relationships/slide" Target="slides/slide50.xml"/><Relationship Id="rId65"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Master" Target="slideMasters/slideMaster6.xml"/><Relationship Id="rId13" Type="http://schemas.openxmlformats.org/officeDocument/2006/relationships/slide" Target="slides/slide3.xml"/><Relationship Id="rId18" Type="http://schemas.openxmlformats.org/officeDocument/2006/relationships/slide" Target="slides/slide8.xml"/><Relationship Id="rId39" Type="http://schemas.openxmlformats.org/officeDocument/2006/relationships/slide" Target="slides/slide29.xml"/></Relationships>
</file>

<file path=ppt/charts/_rels/chart1.xml.rels><?xml version="1.0" encoding="UTF-8" standalone="yes"?>
<Relationships xmlns="http://schemas.openxmlformats.org/package/2006/relationships"><Relationship Id="rId3" Type="http://schemas.openxmlformats.org/officeDocument/2006/relationships/oleObject" Target="https://bluenove.sharepoint.com/bluenove%20Commun/Missions%20et%20Clients/CNR/03.%20CNR%20V2/0.%20Pilotage%20global/Rapport_30.11.22.xlsx" TargetMode="External"/><Relationship Id="rId2" Type="http://schemas.microsoft.com/office/2011/relationships/chartColorStyle" Target="colors1.xml"/><Relationship Id="rId1" Type="http://schemas.microsoft.com/office/2011/relationships/chartStyle" Target="style1.xml"/></Relationships>
</file>

<file path=ppt/charts/_rels/chart10.xml.rels><?xml version="1.0" encoding="UTF-8" standalone="yes"?>
<Relationships xmlns="http://schemas.openxmlformats.org/package/2006/relationships"><Relationship Id="rId3" Type="http://schemas.openxmlformats.org/officeDocument/2006/relationships/oleObject" Target="file:///\\Users\simon\Downloads\report_a37400e224.xlsx" TargetMode="External"/><Relationship Id="rId2" Type="http://schemas.microsoft.com/office/2011/relationships/chartColorStyle" Target="colors10.xml"/><Relationship Id="rId1" Type="http://schemas.microsoft.com/office/2011/relationships/chartStyle" Target="style10.xml"/></Relationships>
</file>

<file path=ppt/charts/_rels/chart11.xml.rels><?xml version="1.0" encoding="UTF-8" standalone="yes"?>
<Relationships xmlns="http://schemas.openxmlformats.org/package/2006/relationships"><Relationship Id="rId3" Type="http://schemas.openxmlformats.org/officeDocument/2006/relationships/oleObject" Target="file:///\\Users\simon\Downloads\report_a37400e224.xlsx" TargetMode="External"/><Relationship Id="rId2" Type="http://schemas.microsoft.com/office/2011/relationships/chartColorStyle" Target="colors11.xml"/><Relationship Id="rId1" Type="http://schemas.microsoft.com/office/2011/relationships/chartStyle" Target="style11.xml"/></Relationships>
</file>

<file path=ppt/charts/_rels/chart12.xml.rels><?xml version="1.0" encoding="UTF-8" standalone="yes"?>
<Relationships xmlns="http://schemas.openxmlformats.org/package/2006/relationships"><Relationship Id="rId3" Type="http://schemas.openxmlformats.org/officeDocument/2006/relationships/oleObject" Target="file:///\\Users\simon\Downloads\report_a37400e224.xlsx" TargetMode="External"/><Relationship Id="rId2" Type="http://schemas.microsoft.com/office/2011/relationships/chartColorStyle" Target="colors12.xml"/><Relationship Id="rId1" Type="http://schemas.microsoft.com/office/2011/relationships/chartStyle" Target="style12.xml"/></Relationships>
</file>

<file path=ppt/charts/_rels/chart13.xml.rels><?xml version="1.0" encoding="UTF-8" standalone="yes"?>
<Relationships xmlns="http://schemas.openxmlformats.org/package/2006/relationships"><Relationship Id="rId3" Type="http://schemas.openxmlformats.org/officeDocument/2006/relationships/oleObject" Target="file:///\\Users\simon\Downloads\report_a37400e224.xlsx" TargetMode="External"/><Relationship Id="rId2" Type="http://schemas.microsoft.com/office/2011/relationships/chartColorStyle" Target="colors13.xml"/><Relationship Id="rId1" Type="http://schemas.microsoft.com/office/2011/relationships/chartStyle" Target="style13.xml"/></Relationships>
</file>

<file path=ppt/charts/_rels/chart14.xml.rels><?xml version="1.0" encoding="UTF-8" standalone="yes"?>
<Relationships xmlns="http://schemas.openxmlformats.org/package/2006/relationships"><Relationship Id="rId3" Type="http://schemas.openxmlformats.org/officeDocument/2006/relationships/oleObject" Target="file:///\\Users\simon\Downloads\report_0b64609057.xlsx" TargetMode="External"/><Relationship Id="rId2" Type="http://schemas.microsoft.com/office/2011/relationships/chartColorStyle" Target="colors14.xml"/><Relationship Id="rId1" Type="http://schemas.microsoft.com/office/2011/relationships/chartStyle" Target="style14.xml"/></Relationships>
</file>

<file path=ppt/charts/_rels/chart15.xml.rels><?xml version="1.0" encoding="UTF-8" standalone="yes"?>
<Relationships xmlns="http://schemas.openxmlformats.org/package/2006/relationships"><Relationship Id="rId3" Type="http://schemas.openxmlformats.org/officeDocument/2006/relationships/oleObject" Target="file:///\\Users\simon\Downloads\report_0b64609057.xlsx" TargetMode="External"/><Relationship Id="rId2" Type="http://schemas.microsoft.com/office/2011/relationships/chartColorStyle" Target="colors15.xml"/><Relationship Id="rId1" Type="http://schemas.microsoft.com/office/2011/relationships/chartStyle" Target="style15.xml"/></Relationships>
</file>

<file path=ppt/charts/_rels/chart16.xml.rels><?xml version="1.0" encoding="UTF-8" standalone="yes"?>
<Relationships xmlns="http://schemas.openxmlformats.org/package/2006/relationships"><Relationship Id="rId3" Type="http://schemas.openxmlformats.org/officeDocument/2006/relationships/oleObject" Target="file:///\\Users\simon\Downloads\report_0b64609057.xlsx" TargetMode="External"/><Relationship Id="rId2" Type="http://schemas.microsoft.com/office/2011/relationships/chartColorStyle" Target="colors16.xml"/><Relationship Id="rId1" Type="http://schemas.microsoft.com/office/2011/relationships/chartStyle" Target="style16.xml"/></Relationships>
</file>

<file path=ppt/charts/_rels/chart17.xml.rels><?xml version="1.0" encoding="UTF-8" standalone="yes"?>
<Relationships xmlns="http://schemas.openxmlformats.org/package/2006/relationships"><Relationship Id="rId3" Type="http://schemas.openxmlformats.org/officeDocument/2006/relationships/oleObject" Target="file:///\\Users\simon\Downloads\report_a37400e224.xlsx" TargetMode="External"/><Relationship Id="rId2" Type="http://schemas.microsoft.com/office/2011/relationships/chartColorStyle" Target="colors17.xml"/><Relationship Id="rId1" Type="http://schemas.microsoft.com/office/2011/relationships/chartStyle" Target="style17.xml"/></Relationships>
</file>

<file path=ppt/charts/_rels/chart18.xml.rels><?xml version="1.0" encoding="UTF-8" standalone="yes"?>
<Relationships xmlns="http://schemas.openxmlformats.org/package/2006/relationships"><Relationship Id="rId3" Type="http://schemas.openxmlformats.org/officeDocument/2006/relationships/oleObject" Target="https://bluenove.sharepoint.com/bluenove%20Commun/Missions%20et%20Clients/CNR/03.%20CNR%20V2/0.%20Pilotage%20global/Rapport_30.11.22.xlsx" TargetMode="External"/><Relationship Id="rId2" Type="http://schemas.microsoft.com/office/2011/relationships/chartColorStyle" Target="colors18.xml"/><Relationship Id="rId1" Type="http://schemas.microsoft.com/office/2011/relationships/chartStyle" Target="style18.xml"/></Relationships>
</file>

<file path=ppt/charts/_rels/chart19.xml.rels><?xml version="1.0" encoding="UTF-8" standalone="yes"?>
<Relationships xmlns="http://schemas.openxmlformats.org/package/2006/relationships"><Relationship Id="rId3" Type="http://schemas.openxmlformats.org/officeDocument/2006/relationships/oleObject" Target="https://bluenove.sharepoint.com/bluenove%20Commun/Missions%20et%20Clients/CNR/03.%20CNR%20V2/0.%20Pilotage%20global/Rapport_30.11.22.xlsx" TargetMode="External"/><Relationship Id="rId2" Type="http://schemas.microsoft.com/office/2011/relationships/chartColorStyle" Target="colors19.xml"/><Relationship Id="rId1" Type="http://schemas.microsoft.com/office/2011/relationships/chartStyle" Target="style19.xml"/></Relationships>
</file>

<file path=ppt/charts/_rels/chart2.xml.rels><?xml version="1.0" encoding="UTF-8" standalone="yes"?>
<Relationships xmlns="http://schemas.openxmlformats.org/package/2006/relationships"><Relationship Id="rId3" Type="http://schemas.openxmlformats.org/officeDocument/2006/relationships/oleObject" Target="file:///\\Users\fionaaugustin\Downloads\bien-vieillir_2911.xlsx" TargetMode="External"/><Relationship Id="rId2" Type="http://schemas.microsoft.com/office/2011/relationships/chartColorStyle" Target="colors2.xml"/><Relationship Id="rId1" Type="http://schemas.microsoft.com/office/2011/relationships/chartStyle" Target="style2.xml"/></Relationships>
</file>

<file path=ppt/charts/_rels/chart20.xml.rels><?xml version="1.0" encoding="UTF-8" standalone="yes"?>
<Relationships xmlns="http://schemas.openxmlformats.org/package/2006/relationships"><Relationship Id="rId3" Type="http://schemas.openxmlformats.org/officeDocument/2006/relationships/oleObject" Target="https://bluenove.sharepoint.com/bluenove%20Commun/Missions%20et%20Clients/CNR/03.%20CNR%20V2/0.%20Pilotage%20global/Rapport_30.11.22.xlsx" TargetMode="External"/><Relationship Id="rId2" Type="http://schemas.microsoft.com/office/2011/relationships/chartColorStyle" Target="colors20.xml"/><Relationship Id="rId1" Type="http://schemas.microsoft.com/office/2011/relationships/chartStyle" Target="style20.xml"/></Relationships>
</file>

<file path=ppt/charts/_rels/chart21.xml.rels><?xml version="1.0" encoding="UTF-8" standalone="yes"?>
<Relationships xmlns="http://schemas.openxmlformats.org/package/2006/relationships"><Relationship Id="rId3" Type="http://schemas.openxmlformats.org/officeDocument/2006/relationships/oleObject" Target="https://bluenove.sharepoint.com/bluenove%20Commun/Missions%20et%20Clients/CNR/03.%20CNR%20V2/0.%20Pilotage%20global/Rapport_30.11.22.xlsx" TargetMode="External"/><Relationship Id="rId2" Type="http://schemas.microsoft.com/office/2011/relationships/chartColorStyle" Target="colors21.xml"/><Relationship Id="rId1" Type="http://schemas.microsoft.com/office/2011/relationships/chartStyle" Target="style21.xml"/></Relationships>
</file>

<file path=ppt/charts/_rels/chart22.xml.rels><?xml version="1.0" encoding="UTF-8" standalone="yes"?>
<Relationships xmlns="http://schemas.openxmlformats.org/package/2006/relationships"><Relationship Id="rId3" Type="http://schemas.openxmlformats.org/officeDocument/2006/relationships/oleObject" Target="https://bluenove.sharepoint.com/bluenove%20Commun/Missions%20et%20Clients/CNR/03.%20CNR%20V2/0.%20Pilotage%20global/Rapport_30.11.22.xlsx" TargetMode="External"/><Relationship Id="rId2" Type="http://schemas.microsoft.com/office/2011/relationships/chartColorStyle" Target="colors22.xml"/><Relationship Id="rId1" Type="http://schemas.microsoft.com/office/2011/relationships/chartStyle" Target="style22.xml"/></Relationships>
</file>

<file path=ppt/charts/_rels/chart23.xml.rels><?xml version="1.0" encoding="UTF-8" standalone="yes"?>
<Relationships xmlns="http://schemas.openxmlformats.org/package/2006/relationships"><Relationship Id="rId3" Type="http://schemas.openxmlformats.org/officeDocument/2006/relationships/oleObject" Target="file:///\\Users\heloiserazafiarivelo\Downloads\cnrv2_rapport_2122022_0b264abe47%202.xlsx" TargetMode="External"/><Relationship Id="rId2" Type="http://schemas.microsoft.com/office/2011/relationships/chartColorStyle" Target="colors23.xml"/><Relationship Id="rId1" Type="http://schemas.microsoft.com/office/2011/relationships/chartStyle" Target="style23.xml"/></Relationships>
</file>

<file path=ppt/charts/_rels/chart24.xml.rels><?xml version="1.0" encoding="UTF-8" standalone="yes"?>
<Relationships xmlns="http://schemas.openxmlformats.org/package/2006/relationships"><Relationship Id="rId3" Type="http://schemas.openxmlformats.org/officeDocument/2006/relationships/oleObject" Target="file:///\\Users\heloiserazafiarivelo\Downloads\cnrv2_rapport_2122022_0b264abe47%202.xlsx" TargetMode="External"/><Relationship Id="rId2" Type="http://schemas.microsoft.com/office/2011/relationships/chartColorStyle" Target="colors24.xml"/><Relationship Id="rId1" Type="http://schemas.microsoft.com/office/2011/relationships/chartStyle" Target="style24.xml"/></Relationships>
</file>

<file path=ppt/charts/_rels/chart25.xml.rels><?xml version="1.0" encoding="UTF-8" standalone="yes"?>
<Relationships xmlns="http://schemas.openxmlformats.org/package/2006/relationships"><Relationship Id="rId3" Type="http://schemas.openxmlformats.org/officeDocument/2006/relationships/oleObject" Target="file:///\\Users\heloiserazafiarivelo\Downloads\cnrv2_rapport_2122022_0b264abe47%202.xlsx" TargetMode="External"/><Relationship Id="rId2" Type="http://schemas.microsoft.com/office/2011/relationships/chartColorStyle" Target="colors25.xml"/><Relationship Id="rId1" Type="http://schemas.microsoft.com/office/2011/relationships/chartStyle" Target="style25.xml"/></Relationships>
</file>

<file path=ppt/charts/_rels/chart26.xml.rels><?xml version="1.0" encoding="UTF-8" standalone="yes"?>
<Relationships xmlns="http://schemas.openxmlformats.org/package/2006/relationships"><Relationship Id="rId3" Type="http://schemas.openxmlformats.org/officeDocument/2006/relationships/oleObject" Target="file:///\\Users\heloiserazafiarivelo\Desktop\CNR\CNR%20V2\Rapport_CNRV2_8_12.xlsx" TargetMode="External"/><Relationship Id="rId2" Type="http://schemas.microsoft.com/office/2011/relationships/chartColorStyle" Target="colors26.xml"/><Relationship Id="rId1" Type="http://schemas.microsoft.com/office/2011/relationships/chartStyle" Target="style26.xml"/></Relationships>
</file>

<file path=ppt/charts/_rels/chart27.xml.rels><?xml version="1.0" encoding="UTF-8" standalone="yes"?>
<Relationships xmlns="http://schemas.openxmlformats.org/package/2006/relationships"><Relationship Id="rId3" Type="http://schemas.openxmlformats.org/officeDocument/2006/relationships/oleObject" Target="file:///\\Users\heloiserazafiarivelo\Desktop\CNR\CNR%20V2\Rapport_CNRV2_8_12.xlsx" TargetMode="External"/><Relationship Id="rId2" Type="http://schemas.microsoft.com/office/2011/relationships/chartColorStyle" Target="colors27.xml"/><Relationship Id="rId1" Type="http://schemas.microsoft.com/office/2011/relationships/chartStyle" Target="style27.xml"/></Relationships>
</file>

<file path=ppt/charts/_rels/chart28.xml.rels><?xml version="1.0" encoding="UTF-8" standalone="yes"?>
<Relationships xmlns="http://schemas.openxmlformats.org/package/2006/relationships"><Relationship Id="rId3" Type="http://schemas.openxmlformats.org/officeDocument/2006/relationships/oleObject" Target="file:///\\Users\heloiserazafiarivelo\Desktop\CNR\CNR%20V2\Rapport_CNRV2_8_12.xlsx" TargetMode="External"/><Relationship Id="rId2" Type="http://schemas.microsoft.com/office/2011/relationships/chartColorStyle" Target="colors28.xml"/><Relationship Id="rId1" Type="http://schemas.microsoft.com/office/2011/relationships/chartStyle" Target="style28.xml"/></Relationships>
</file>

<file path=ppt/charts/_rels/chart3.xml.rels><?xml version="1.0" encoding="UTF-8" standalone="yes"?>
<Relationships xmlns="http://schemas.openxmlformats.org/package/2006/relationships"><Relationship Id="rId3" Type="http://schemas.openxmlformats.org/officeDocument/2006/relationships/oleObject" Target="file:///\\Users\fionaaugustin\Downloads\bien-vieillir_0812.xlsx" TargetMode="External"/><Relationship Id="rId2" Type="http://schemas.microsoft.com/office/2011/relationships/chartColorStyle" Target="colors3.xml"/><Relationship Id="rId1" Type="http://schemas.microsoft.com/office/2011/relationships/chartStyle" Target="style3.xml"/></Relationships>
</file>

<file path=ppt/charts/_rels/chart4.xml.rels><?xml version="1.0" encoding="UTF-8" standalone="yes"?>
<Relationships xmlns="http://schemas.openxmlformats.org/package/2006/relationships"><Relationship Id="rId3" Type="http://schemas.openxmlformats.org/officeDocument/2006/relationships/oleObject" Target="file:///\\Users\fionaaugustin\Downloads\bien-vieillir_0812.xlsx" TargetMode="External"/><Relationship Id="rId2" Type="http://schemas.microsoft.com/office/2011/relationships/chartColorStyle" Target="colors4.xml"/><Relationship Id="rId1" Type="http://schemas.microsoft.com/office/2011/relationships/chartStyle" Target="style4.xml"/></Relationships>
</file>

<file path=ppt/charts/_rels/chart5.xml.rels><?xml version="1.0" encoding="UTF-8" standalone="yes"?>
<Relationships xmlns="http://schemas.openxmlformats.org/package/2006/relationships"><Relationship Id="rId3" Type="http://schemas.openxmlformats.org/officeDocument/2006/relationships/oleObject" Target="file:///\\Users\fionaaugustin\Downloads\bien-vieillir_0112.xlsx" TargetMode="External"/><Relationship Id="rId2" Type="http://schemas.microsoft.com/office/2011/relationships/chartColorStyle" Target="colors5.xml"/><Relationship Id="rId1" Type="http://schemas.microsoft.com/office/2011/relationships/chartStyle" Target="style5.xml"/></Relationships>
</file>

<file path=ppt/charts/_rels/chart6.xml.rels><?xml version="1.0" encoding="UTF-8" standalone="yes"?>
<Relationships xmlns="http://schemas.openxmlformats.org/package/2006/relationships"><Relationship Id="rId3" Type="http://schemas.openxmlformats.org/officeDocument/2006/relationships/oleObject" Target="https://bluenove.sharepoint.com/bluenove%20Commun/Missions%20et%20Clients/CNR/03.%20CNR%20V2/0.%20Pilotage%20global/Rapport_30.11.22.xlsx" TargetMode="External"/><Relationship Id="rId2" Type="http://schemas.microsoft.com/office/2011/relationships/chartColorStyle" Target="colors6.xml"/><Relationship Id="rId1" Type="http://schemas.microsoft.com/office/2011/relationships/chartStyle" Target="style6.xml"/></Relationships>
</file>

<file path=ppt/charts/_rels/chart7.xml.rels><?xml version="1.0" encoding="UTF-8" standalone="yes"?>
<Relationships xmlns="http://schemas.openxmlformats.org/package/2006/relationships"><Relationship Id="rId3" Type="http://schemas.openxmlformats.org/officeDocument/2006/relationships/oleObject" Target="file:///\\Users\simon\Downloads\report_a37400e224.xlsx" TargetMode="External"/><Relationship Id="rId2" Type="http://schemas.microsoft.com/office/2011/relationships/chartColorStyle" Target="colors7.xml"/><Relationship Id="rId1" Type="http://schemas.microsoft.com/office/2011/relationships/chartStyle" Target="style7.xml"/></Relationships>
</file>

<file path=ppt/charts/_rels/chart8.xml.rels><?xml version="1.0" encoding="UTF-8" standalone="yes"?>
<Relationships xmlns="http://schemas.openxmlformats.org/package/2006/relationships"><Relationship Id="rId3" Type="http://schemas.openxmlformats.org/officeDocument/2006/relationships/oleObject" Target="https://bluenove.sharepoint.com/bluenove%20Commun/Missions%20et%20Clients/CNR/03.%20CNR%20V2/0.%20Pilotage%20global/Rapport_30.11.22.xlsx" TargetMode="External"/><Relationship Id="rId2" Type="http://schemas.microsoft.com/office/2011/relationships/chartColorStyle" Target="colors8.xml"/><Relationship Id="rId1" Type="http://schemas.microsoft.com/office/2011/relationships/chartStyle" Target="style8.xml"/></Relationships>
</file>

<file path=ppt/charts/_rels/chart9.xml.rels><?xml version="1.0" encoding="UTF-8" standalone="yes"?>
<Relationships xmlns="http://schemas.openxmlformats.org/package/2006/relationships"><Relationship Id="rId3" Type="http://schemas.openxmlformats.org/officeDocument/2006/relationships/oleObject" Target="https://bluenove.sharepoint.com/bluenove%20Commun/Missions%20et%20Clients/CNR/03.%20CNR%20V2/0.%20Pilotage%20global/Rapport_30.11.22.xlsx" TargetMode="External"/><Relationship Id="rId2" Type="http://schemas.microsoft.com/office/2011/relationships/chartColorStyle" Target="colors9.xml"/><Relationship Id="rId1" Type="http://schemas.microsoft.com/office/2011/relationships/chartStyle" Target="style9.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'BIEN VIEILLIR'!$L$12:$L$18</c:f>
              <c:strCache>
                <c:ptCount val="7"/>
                <c:pt idx="0">
                  <c:v>Moins de 18 ans</c:v>
                </c:pt>
                <c:pt idx="1">
                  <c:v>18 à 24 ans</c:v>
                </c:pt>
                <c:pt idx="2">
                  <c:v>25 à 35 ans</c:v>
                </c:pt>
                <c:pt idx="3">
                  <c:v>36 à 49 ans</c:v>
                </c:pt>
                <c:pt idx="4">
                  <c:v>50 à 62  ans</c:v>
                </c:pt>
                <c:pt idx="5">
                  <c:v>63 à 75 ans</c:v>
                </c:pt>
                <c:pt idx="6">
                  <c:v>Plus de 75 ans</c:v>
                </c:pt>
              </c:strCache>
            </c:strRef>
          </c:cat>
          <c:val>
            <c:numRef>
              <c:f>'BIEN VIEILLIR'!$N$12:$N$18</c:f>
              <c:numCache>
                <c:formatCode>0%</c:formatCode>
                <c:ptCount val="7"/>
                <c:pt idx="0" formatCode="0.0%">
                  <c:v>2.6498840675720438E-3</c:v>
                </c:pt>
                <c:pt idx="1">
                  <c:v>3.2129844319311027E-2</c:v>
                </c:pt>
                <c:pt idx="2">
                  <c:v>0.11328254388870487</c:v>
                </c:pt>
                <c:pt idx="3">
                  <c:v>0.20404107320304737</c:v>
                </c:pt>
                <c:pt idx="4">
                  <c:v>0.27293805895992052</c:v>
                </c:pt>
                <c:pt idx="5">
                  <c:v>0.31632991056641274</c:v>
                </c:pt>
                <c:pt idx="6">
                  <c:v>5.8628684995031467E-2</c:v>
                </c:pt>
              </c:numCache>
            </c:numRef>
          </c:val>
          <c:extLst>
            <c:ext xmlns:c16="http://schemas.microsoft.com/office/drawing/2014/chart" uri="{C3380CC4-5D6E-409C-BE32-E72D297353CC}">
              <c16:uniqueId val="{00000000-6563-8148-A83C-FEB29987C5B8}"/>
            </c:ext>
          </c:extLst>
        </c:ser>
        <c:dLbls>
          <c:showLegendKey val="0"/>
          <c:showVal val="0"/>
          <c:showCatName val="0"/>
          <c:showSerName val="0"/>
          <c:showPercent val="0"/>
          <c:showBubbleSize val="0"/>
        </c:dLbls>
        <c:gapWidth val="219"/>
        <c:overlap val="-27"/>
        <c:axId val="121353736"/>
        <c:axId val="121354520"/>
      </c:barChart>
      <c:catAx>
        <c:axId val="12135373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121354520"/>
        <c:crosses val="autoZero"/>
        <c:auto val="1"/>
        <c:lblAlgn val="ctr"/>
        <c:lblOffset val="100"/>
        <c:noMultiLvlLbl val="0"/>
      </c:catAx>
      <c:valAx>
        <c:axId val="1213545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0"/>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12135373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Participation!$B$77:$B$81</c:f>
              <c:strCache>
                <c:ptCount val="5"/>
                <c:pt idx="0">
                  <c:v>Communes de plus de 500 000 habitants</c:v>
                </c:pt>
                <c:pt idx="1">
                  <c:v>Communes de 100 000 habitants à 500 000 habitants</c:v>
                </c:pt>
                <c:pt idx="2">
                  <c:v>Communes de 20 000 à 100 000 habitants</c:v>
                </c:pt>
                <c:pt idx="3">
                  <c:v>Communes entre 2000 et 20000 habitants</c:v>
                </c:pt>
                <c:pt idx="4">
                  <c:v>Communes rurales (moins de 2000 habitants)</c:v>
                </c:pt>
              </c:strCache>
            </c:strRef>
          </c:cat>
          <c:val>
            <c:numRef>
              <c:f>Participation!$D$77:$D$81</c:f>
              <c:numCache>
                <c:formatCode>0%</c:formatCode>
                <c:ptCount val="5"/>
                <c:pt idx="0">
                  <c:v>0.15</c:v>
                </c:pt>
                <c:pt idx="1">
                  <c:v>0.14000000000000001</c:v>
                </c:pt>
                <c:pt idx="2">
                  <c:v>0.24</c:v>
                </c:pt>
                <c:pt idx="3">
                  <c:v>0.31</c:v>
                </c:pt>
                <c:pt idx="4">
                  <c:v>0.17</c:v>
                </c:pt>
              </c:numCache>
            </c:numRef>
          </c:val>
          <c:extLst>
            <c:ext xmlns:c16="http://schemas.microsoft.com/office/drawing/2014/chart" uri="{C3380CC4-5D6E-409C-BE32-E72D297353CC}">
              <c16:uniqueId val="{00000000-D8E9-C145-B20E-96B75BAA634D}"/>
            </c:ext>
          </c:extLst>
        </c:ser>
        <c:dLbls>
          <c:showLegendKey val="0"/>
          <c:showVal val="0"/>
          <c:showCatName val="0"/>
          <c:showSerName val="0"/>
          <c:showPercent val="0"/>
          <c:showBubbleSize val="0"/>
        </c:dLbls>
        <c:gapWidth val="182"/>
        <c:axId val="506238335"/>
        <c:axId val="500526847"/>
      </c:barChart>
      <c:catAx>
        <c:axId val="506238335"/>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500526847"/>
        <c:crosses val="autoZero"/>
        <c:auto val="1"/>
        <c:lblAlgn val="ctr"/>
        <c:lblOffset val="100"/>
        <c:noMultiLvlLbl val="0"/>
      </c:catAx>
      <c:valAx>
        <c:axId val="500526847"/>
        <c:scaling>
          <c:orientation val="minMax"/>
        </c:scaling>
        <c:delete val="0"/>
        <c:axPos val="b"/>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506238335"/>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TCD!$A$17</c:f>
              <c:strCache>
                <c:ptCount val="1"/>
                <c:pt idx="0">
                  <c:v>Tous les mois, et de plus en plus fréquemment</c:v>
                </c:pt>
              </c:strCache>
            </c:strRef>
          </c:tx>
          <c:spPr>
            <a:solidFill>
              <a:schemeClr val="accent1">
                <a:lumMod val="75000"/>
              </a:schemeClr>
            </a:solidFill>
            <a:ln>
              <a:solidFill>
                <a:schemeClr val="bg1"/>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0-568E-F644-9180-059CCFB00351}"/>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TCD!$B$17</c:f>
              <c:numCache>
                <c:formatCode>0%</c:formatCode>
                <c:ptCount val="1"/>
                <c:pt idx="0">
                  <c:v>0.36244541484716158</c:v>
                </c:pt>
              </c:numCache>
            </c:numRef>
          </c:val>
          <c:extLst>
            <c:ext xmlns:c16="http://schemas.microsoft.com/office/drawing/2014/chart" uri="{C3380CC4-5D6E-409C-BE32-E72D297353CC}">
              <c16:uniqueId val="{00000001-568E-F644-9180-059CCFB00351}"/>
            </c:ext>
          </c:extLst>
        </c:ser>
        <c:ser>
          <c:idx val="1"/>
          <c:order val="1"/>
          <c:tx>
            <c:strRef>
              <c:f>TCD!$A$18</c:f>
              <c:strCache>
                <c:ptCount val="1"/>
                <c:pt idx="0">
                  <c:v>De temps en temps, lorsque j’ai de grosses dépenses</c:v>
                </c:pt>
              </c:strCache>
            </c:strRef>
          </c:tx>
          <c:spPr>
            <a:solidFill>
              <a:schemeClr val="accent1">
                <a:lumMod val="40000"/>
                <a:lumOff val="60000"/>
              </a:schemeClr>
            </a:solidFill>
            <a:ln>
              <a:solidFill>
                <a:schemeClr val="bg1"/>
              </a:solidFill>
            </a:ln>
            <a:effectLst/>
          </c:spPr>
          <c:invertIfNegative val="0"/>
          <c:dLbls>
            <c:dLbl>
              <c:idx val="0"/>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2-568E-F644-9180-059CCFB00351}"/>
                </c:ext>
              </c:extLst>
            </c:dLbl>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fr-FR"/>
              </a:p>
            </c:txPr>
            <c:showLegendKey val="0"/>
            <c:showVal val="0"/>
            <c:showCatName val="0"/>
            <c:showSerName val="0"/>
            <c:showPercent val="0"/>
            <c:showBubbleSize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TCD!$B$18</c:f>
              <c:numCache>
                <c:formatCode>0%</c:formatCode>
                <c:ptCount val="1"/>
                <c:pt idx="0">
                  <c:v>0.41441048034934497</c:v>
                </c:pt>
              </c:numCache>
            </c:numRef>
          </c:val>
          <c:extLst>
            <c:ext xmlns:c16="http://schemas.microsoft.com/office/drawing/2014/chart" uri="{C3380CC4-5D6E-409C-BE32-E72D297353CC}">
              <c16:uniqueId val="{00000003-568E-F644-9180-059CCFB00351}"/>
            </c:ext>
          </c:extLst>
        </c:ser>
        <c:ser>
          <c:idx val="2"/>
          <c:order val="2"/>
          <c:tx>
            <c:strRef>
              <c:f>TCD!$A$19</c:f>
              <c:strCache>
                <c:ptCount val="1"/>
                <c:pt idx="0">
                  <c:v>Non, jamais</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TCD!$B$19</c:f>
              <c:numCache>
                <c:formatCode>0%</c:formatCode>
                <c:ptCount val="1"/>
                <c:pt idx="0">
                  <c:v>0.22314410480349345</c:v>
                </c:pt>
              </c:numCache>
            </c:numRef>
          </c:val>
          <c:extLst>
            <c:ext xmlns:c16="http://schemas.microsoft.com/office/drawing/2014/chart" uri="{C3380CC4-5D6E-409C-BE32-E72D297353CC}">
              <c16:uniqueId val="{00000004-568E-F644-9180-059CCFB00351}"/>
            </c:ext>
          </c:extLst>
        </c:ser>
        <c:dLbls>
          <c:showLegendKey val="0"/>
          <c:showVal val="0"/>
          <c:showCatName val="0"/>
          <c:showSerName val="0"/>
          <c:showPercent val="0"/>
          <c:showBubbleSize val="0"/>
        </c:dLbls>
        <c:gapWidth val="150"/>
        <c:overlap val="100"/>
        <c:axId val="398017119"/>
        <c:axId val="729649071"/>
      </c:barChart>
      <c:catAx>
        <c:axId val="398017119"/>
        <c:scaling>
          <c:orientation val="minMax"/>
        </c:scaling>
        <c:delete val="1"/>
        <c:axPos val="l"/>
        <c:numFmt formatCode="General" sourceLinked="1"/>
        <c:majorTickMark val="none"/>
        <c:minorTickMark val="none"/>
        <c:tickLblPos val="nextTo"/>
        <c:crossAx val="729649071"/>
        <c:crosses val="autoZero"/>
        <c:auto val="1"/>
        <c:lblAlgn val="ctr"/>
        <c:lblOffset val="100"/>
        <c:noMultiLvlLbl val="0"/>
      </c:catAx>
      <c:valAx>
        <c:axId val="729649071"/>
        <c:scaling>
          <c:orientation val="minMax"/>
        </c:scaling>
        <c:delete val="1"/>
        <c:axPos val="b"/>
        <c:numFmt formatCode="0%" sourceLinked="1"/>
        <c:majorTickMark val="none"/>
        <c:minorTickMark val="none"/>
        <c:tickLblPos val="nextTo"/>
        <c:crossAx val="39801711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TCD!$B$22</c:f>
              <c:strCache>
                <c:ptCount val="1"/>
                <c:pt idx="0">
                  <c:v>Locataire</c:v>
                </c:pt>
              </c:strCache>
            </c:strRef>
          </c:cat>
          <c:val>
            <c:numRef>
              <c:f>TCD!$B$23</c:f>
              <c:numCache>
                <c:formatCode>0%</c:formatCode>
                <c:ptCount val="1"/>
                <c:pt idx="0">
                  <c:v>0.42941874258600238</c:v>
                </c:pt>
              </c:numCache>
            </c:numRef>
          </c:val>
          <c:extLst>
            <c:ext xmlns:c16="http://schemas.microsoft.com/office/drawing/2014/chart" uri="{C3380CC4-5D6E-409C-BE32-E72D297353CC}">
              <c16:uniqueId val="{00000000-9261-E344-A9A0-0FD21CE459BF}"/>
            </c:ext>
          </c:extLst>
        </c:ser>
        <c:ser>
          <c:idx val="1"/>
          <c:order val="1"/>
          <c:spPr>
            <a:solidFill>
              <a:schemeClr val="accent1">
                <a:lumMod val="40000"/>
                <a:lumOff val="6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TCD!$B$22</c:f>
              <c:strCache>
                <c:ptCount val="1"/>
                <c:pt idx="0">
                  <c:v>Locataire</c:v>
                </c:pt>
              </c:strCache>
            </c:strRef>
          </c:cat>
          <c:val>
            <c:numRef>
              <c:f>TCD!$B$24</c:f>
              <c:numCache>
                <c:formatCode>0%</c:formatCode>
                <c:ptCount val="1"/>
                <c:pt idx="0">
                  <c:v>0.32740213523131673</c:v>
                </c:pt>
              </c:numCache>
            </c:numRef>
          </c:val>
          <c:extLst>
            <c:ext xmlns:c16="http://schemas.microsoft.com/office/drawing/2014/chart" uri="{C3380CC4-5D6E-409C-BE32-E72D297353CC}">
              <c16:uniqueId val="{00000001-9261-E344-A9A0-0FD21CE459BF}"/>
            </c:ext>
          </c:extLst>
        </c:ser>
        <c:ser>
          <c:idx val="2"/>
          <c:order val="2"/>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TCD!$B$22</c:f>
              <c:strCache>
                <c:ptCount val="1"/>
                <c:pt idx="0">
                  <c:v>Locataire</c:v>
                </c:pt>
              </c:strCache>
            </c:strRef>
          </c:cat>
          <c:val>
            <c:numRef>
              <c:f>TCD!$B$25</c:f>
              <c:numCache>
                <c:formatCode>0%</c:formatCode>
                <c:ptCount val="1"/>
                <c:pt idx="0">
                  <c:v>0.2431791221826809</c:v>
                </c:pt>
              </c:numCache>
            </c:numRef>
          </c:val>
          <c:extLst>
            <c:ext xmlns:c16="http://schemas.microsoft.com/office/drawing/2014/chart" uri="{C3380CC4-5D6E-409C-BE32-E72D297353CC}">
              <c16:uniqueId val="{00000002-9261-E344-A9A0-0FD21CE459BF}"/>
            </c:ext>
          </c:extLst>
        </c:ser>
        <c:dLbls>
          <c:showLegendKey val="0"/>
          <c:showVal val="0"/>
          <c:showCatName val="0"/>
          <c:showSerName val="0"/>
          <c:showPercent val="0"/>
          <c:showBubbleSize val="0"/>
        </c:dLbls>
        <c:gapWidth val="150"/>
        <c:overlap val="100"/>
        <c:axId val="869128127"/>
        <c:axId val="433742959"/>
      </c:barChart>
      <c:catAx>
        <c:axId val="869128127"/>
        <c:scaling>
          <c:orientation val="minMax"/>
        </c:scaling>
        <c:delete val="1"/>
        <c:axPos val="l"/>
        <c:numFmt formatCode="General" sourceLinked="1"/>
        <c:majorTickMark val="none"/>
        <c:minorTickMark val="none"/>
        <c:tickLblPos val="nextTo"/>
        <c:crossAx val="433742959"/>
        <c:crosses val="autoZero"/>
        <c:auto val="1"/>
        <c:lblAlgn val="ctr"/>
        <c:lblOffset val="100"/>
        <c:noMultiLvlLbl val="0"/>
      </c:catAx>
      <c:valAx>
        <c:axId val="433742959"/>
        <c:scaling>
          <c:orientation val="minMax"/>
        </c:scaling>
        <c:delete val="1"/>
        <c:axPos val="b"/>
        <c:numFmt formatCode="0%" sourceLinked="1"/>
        <c:majorTickMark val="none"/>
        <c:minorTickMark val="none"/>
        <c:tickLblPos val="nextTo"/>
        <c:crossAx val="86912812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TCD!$C$23</c:f>
              <c:numCache>
                <c:formatCode>0%</c:formatCode>
                <c:ptCount val="1"/>
                <c:pt idx="0">
                  <c:v>0.32500000000000001</c:v>
                </c:pt>
              </c:numCache>
            </c:numRef>
          </c:val>
          <c:extLst>
            <c:ext xmlns:c16="http://schemas.microsoft.com/office/drawing/2014/chart" uri="{C3380CC4-5D6E-409C-BE32-E72D297353CC}">
              <c16:uniqueId val="{00000000-73BA-7348-979F-5D22567FDD9E}"/>
            </c:ext>
          </c:extLst>
        </c:ser>
        <c:ser>
          <c:idx val="1"/>
          <c:order val="1"/>
          <c:spPr>
            <a:solidFill>
              <a:schemeClr val="accent1">
                <a:lumMod val="40000"/>
                <a:lumOff val="6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TCD!$C$24</c:f>
              <c:numCache>
                <c:formatCode>0%</c:formatCode>
                <c:ptCount val="1"/>
                <c:pt idx="0">
                  <c:v>0.46838235294117647</c:v>
                </c:pt>
              </c:numCache>
            </c:numRef>
          </c:val>
          <c:extLst>
            <c:ext xmlns:c16="http://schemas.microsoft.com/office/drawing/2014/chart" uri="{C3380CC4-5D6E-409C-BE32-E72D297353CC}">
              <c16:uniqueId val="{00000001-73BA-7348-979F-5D22567FDD9E}"/>
            </c:ext>
          </c:extLst>
        </c:ser>
        <c:ser>
          <c:idx val="2"/>
          <c:order val="2"/>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TCD!$C$25</c:f>
              <c:numCache>
                <c:formatCode>0%</c:formatCode>
                <c:ptCount val="1"/>
                <c:pt idx="0">
                  <c:v>0.20661764705882352</c:v>
                </c:pt>
              </c:numCache>
            </c:numRef>
          </c:val>
          <c:extLst>
            <c:ext xmlns:c16="http://schemas.microsoft.com/office/drawing/2014/chart" uri="{C3380CC4-5D6E-409C-BE32-E72D297353CC}">
              <c16:uniqueId val="{00000002-73BA-7348-979F-5D22567FDD9E}"/>
            </c:ext>
          </c:extLst>
        </c:ser>
        <c:dLbls>
          <c:showLegendKey val="0"/>
          <c:showVal val="0"/>
          <c:showCatName val="0"/>
          <c:showSerName val="0"/>
          <c:showPercent val="0"/>
          <c:showBubbleSize val="0"/>
        </c:dLbls>
        <c:gapWidth val="150"/>
        <c:overlap val="100"/>
        <c:axId val="782323999"/>
        <c:axId val="508231823"/>
      </c:barChart>
      <c:catAx>
        <c:axId val="782323999"/>
        <c:scaling>
          <c:orientation val="minMax"/>
        </c:scaling>
        <c:delete val="1"/>
        <c:axPos val="l"/>
        <c:majorTickMark val="none"/>
        <c:minorTickMark val="none"/>
        <c:tickLblPos val="nextTo"/>
        <c:crossAx val="508231823"/>
        <c:crosses val="autoZero"/>
        <c:auto val="1"/>
        <c:lblAlgn val="ctr"/>
        <c:lblOffset val="100"/>
        <c:noMultiLvlLbl val="0"/>
      </c:catAx>
      <c:valAx>
        <c:axId val="508231823"/>
        <c:scaling>
          <c:orientation val="minMax"/>
        </c:scaling>
        <c:delete val="1"/>
        <c:axPos val="b"/>
        <c:numFmt formatCode="0%" sourceLinked="1"/>
        <c:majorTickMark val="none"/>
        <c:minorTickMark val="none"/>
        <c:tickLblPos val="nextTo"/>
        <c:crossAx val="782323999"/>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1.9947146577744324E-2"/>
          <c:y val="4.9886621315192746E-2"/>
          <c:w val="0.93484535012147818"/>
          <c:h val="0.84494331065759642"/>
        </c:manualLayout>
      </c:layout>
      <c:barChart>
        <c:barDir val="bar"/>
        <c:grouping val="percentStacked"/>
        <c:varyColors val="0"/>
        <c:ser>
          <c:idx val="0"/>
          <c:order val="0"/>
          <c:tx>
            <c:strRef>
              <c:f>'TCD QF'!$A$33</c:f>
              <c:strCache>
                <c:ptCount val="1"/>
                <c:pt idx="0">
                  <c:v>1 – Bonne, il n’y a rien à signaler</c:v>
                </c:pt>
              </c:strCache>
            </c:strRef>
          </c:tx>
          <c:spPr>
            <a:solidFill>
              <a:srgbClr val="006A27"/>
            </a:solidFill>
            <a:ln>
              <a:solidFill>
                <a:schemeClr val="bg1"/>
              </a:solidFill>
            </a:ln>
            <a:effectLst/>
          </c:spPr>
          <c:invertIfNegative val="0"/>
          <c:dPt>
            <c:idx val="0"/>
            <c:invertIfNegative val="0"/>
            <c:bubble3D val="0"/>
            <c:spPr>
              <a:solidFill>
                <a:schemeClr val="accent1">
                  <a:lumMod val="75000"/>
                </a:schemeClr>
              </a:solidFill>
              <a:ln>
                <a:solidFill>
                  <a:schemeClr val="bg1"/>
                </a:solidFill>
              </a:ln>
              <a:effectLst/>
            </c:spPr>
            <c:extLst>
              <c:ext xmlns:c16="http://schemas.microsoft.com/office/drawing/2014/chart" uri="{C3380CC4-5D6E-409C-BE32-E72D297353CC}">
                <c16:uniqueId val="{00000003-A384-4441-B085-5381CF2A4B2E}"/>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'TCD QF'!$B$33</c:f>
              <c:numCache>
                <c:formatCode>0%</c:formatCode>
                <c:ptCount val="1"/>
                <c:pt idx="0">
                  <c:v>0.67041198501872656</c:v>
                </c:pt>
              </c:numCache>
            </c:numRef>
          </c:val>
          <c:extLst>
            <c:ext xmlns:c16="http://schemas.microsoft.com/office/drawing/2014/chart" uri="{C3380CC4-5D6E-409C-BE32-E72D297353CC}">
              <c16:uniqueId val="{00000000-A384-4441-B085-5381CF2A4B2E}"/>
            </c:ext>
          </c:extLst>
        </c:ser>
        <c:ser>
          <c:idx val="1"/>
          <c:order val="1"/>
          <c:tx>
            <c:strRef>
              <c:f>'TCD QF'!$A$34</c:f>
              <c:strCache>
                <c:ptCount val="1"/>
                <c:pt idx="0">
                  <c:v>2 – Moyenne, avec des tensions mineures</c:v>
                </c:pt>
              </c:strCache>
            </c:strRef>
          </c:tx>
          <c:spPr>
            <a:solidFill>
              <a:schemeClr val="accent1">
                <a:lumMod val="40000"/>
                <a:lumOff val="6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'TCD QF'!$B$34</c:f>
              <c:numCache>
                <c:formatCode>0%</c:formatCode>
                <c:ptCount val="1"/>
                <c:pt idx="0">
                  <c:v>0.25093632958801498</c:v>
                </c:pt>
              </c:numCache>
            </c:numRef>
          </c:val>
          <c:extLst>
            <c:ext xmlns:c16="http://schemas.microsoft.com/office/drawing/2014/chart" uri="{C3380CC4-5D6E-409C-BE32-E72D297353CC}">
              <c16:uniqueId val="{00000001-A384-4441-B085-5381CF2A4B2E}"/>
            </c:ext>
          </c:extLst>
        </c:ser>
        <c:ser>
          <c:idx val="2"/>
          <c:order val="2"/>
          <c:tx>
            <c:strRef>
              <c:f>'TCD QF'!$A$35</c:f>
              <c:strCache>
                <c:ptCount val="1"/>
                <c:pt idx="0">
                  <c:v>3 – Mauvaise ou très mauvaise (litige, forte tension...)</c:v>
                </c:pt>
              </c:strCache>
            </c:strRef>
          </c:tx>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'TCD QF'!$B$35</c:f>
              <c:numCache>
                <c:formatCode>0%</c:formatCode>
                <c:ptCount val="1"/>
                <c:pt idx="0">
                  <c:v>7.8651685393258425E-2</c:v>
                </c:pt>
              </c:numCache>
            </c:numRef>
          </c:val>
          <c:extLst>
            <c:ext xmlns:c16="http://schemas.microsoft.com/office/drawing/2014/chart" uri="{C3380CC4-5D6E-409C-BE32-E72D297353CC}">
              <c16:uniqueId val="{00000002-A384-4441-B085-5381CF2A4B2E}"/>
            </c:ext>
          </c:extLst>
        </c:ser>
        <c:dLbls>
          <c:showLegendKey val="0"/>
          <c:showVal val="0"/>
          <c:showCatName val="0"/>
          <c:showSerName val="0"/>
          <c:showPercent val="0"/>
          <c:showBubbleSize val="0"/>
        </c:dLbls>
        <c:gapWidth val="150"/>
        <c:overlap val="100"/>
        <c:axId val="175257656"/>
        <c:axId val="175254128"/>
      </c:barChart>
      <c:catAx>
        <c:axId val="175257656"/>
        <c:scaling>
          <c:orientation val="minMax"/>
        </c:scaling>
        <c:delete val="1"/>
        <c:axPos val="l"/>
        <c:numFmt formatCode="General" sourceLinked="1"/>
        <c:majorTickMark val="none"/>
        <c:minorTickMark val="none"/>
        <c:tickLblPos val="nextTo"/>
        <c:crossAx val="175254128"/>
        <c:crosses val="autoZero"/>
        <c:auto val="1"/>
        <c:lblAlgn val="ctr"/>
        <c:lblOffset val="100"/>
        <c:noMultiLvlLbl val="0"/>
      </c:catAx>
      <c:valAx>
        <c:axId val="175254128"/>
        <c:scaling>
          <c:orientation val="minMax"/>
        </c:scaling>
        <c:delete val="1"/>
        <c:axPos val="b"/>
        <c:numFmt formatCode="0%" sourceLinked="1"/>
        <c:majorTickMark val="none"/>
        <c:minorTickMark val="none"/>
        <c:tickLblPos val="nextTo"/>
        <c:crossAx val="17525765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1.6098904663715545E-2"/>
          <c:y val="0.12251076025073927"/>
          <c:w val="0.94175351308041855"/>
          <c:h val="0.75497847949852148"/>
        </c:manualLayout>
      </c:layout>
      <c:barChart>
        <c:barDir val="bar"/>
        <c:grouping val="stacked"/>
        <c:varyColors val="0"/>
        <c:ser>
          <c:idx val="0"/>
          <c:order val="0"/>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'TCD QF'!$B$66</c:f>
              <c:strCache>
                <c:ptCount val="1"/>
                <c:pt idx="0">
                  <c:v>18 à 35 ans</c:v>
                </c:pt>
              </c:strCache>
            </c:strRef>
          </c:cat>
          <c:val>
            <c:numRef>
              <c:f>'TCD QF'!$B$67</c:f>
              <c:numCache>
                <c:formatCode>0%</c:formatCode>
                <c:ptCount val="1"/>
                <c:pt idx="0">
                  <c:v>0.71</c:v>
                </c:pt>
              </c:numCache>
            </c:numRef>
          </c:val>
          <c:extLst>
            <c:ext xmlns:c16="http://schemas.microsoft.com/office/drawing/2014/chart" uri="{C3380CC4-5D6E-409C-BE32-E72D297353CC}">
              <c16:uniqueId val="{00000000-9DC9-CE47-99B0-F48A458A29B6}"/>
            </c:ext>
          </c:extLst>
        </c:ser>
        <c:ser>
          <c:idx val="1"/>
          <c:order val="1"/>
          <c:spPr>
            <a:solidFill>
              <a:schemeClr val="accent1">
                <a:lumMod val="40000"/>
                <a:lumOff val="6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'TCD QF'!$B$66</c:f>
              <c:strCache>
                <c:ptCount val="1"/>
                <c:pt idx="0">
                  <c:v>18 à 35 ans</c:v>
                </c:pt>
              </c:strCache>
            </c:strRef>
          </c:cat>
          <c:val>
            <c:numRef>
              <c:f>'TCD QF'!$B$68</c:f>
              <c:numCache>
                <c:formatCode>0%</c:formatCode>
                <c:ptCount val="1"/>
                <c:pt idx="0">
                  <c:v>0.24</c:v>
                </c:pt>
              </c:numCache>
            </c:numRef>
          </c:val>
          <c:extLst>
            <c:ext xmlns:c16="http://schemas.microsoft.com/office/drawing/2014/chart" uri="{C3380CC4-5D6E-409C-BE32-E72D297353CC}">
              <c16:uniqueId val="{00000001-9DC9-CE47-99B0-F48A458A29B6}"/>
            </c:ext>
          </c:extLst>
        </c:ser>
        <c:ser>
          <c:idx val="2"/>
          <c:order val="2"/>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'TCD QF'!$B$66</c:f>
              <c:strCache>
                <c:ptCount val="1"/>
                <c:pt idx="0">
                  <c:v>18 à 35 ans</c:v>
                </c:pt>
              </c:strCache>
            </c:strRef>
          </c:cat>
          <c:val>
            <c:numRef>
              <c:f>'TCD QF'!$B$69</c:f>
              <c:numCache>
                <c:formatCode>0%</c:formatCode>
                <c:ptCount val="1"/>
                <c:pt idx="0">
                  <c:v>0.05</c:v>
                </c:pt>
              </c:numCache>
            </c:numRef>
          </c:val>
          <c:extLst>
            <c:ext xmlns:c16="http://schemas.microsoft.com/office/drawing/2014/chart" uri="{C3380CC4-5D6E-409C-BE32-E72D297353CC}">
              <c16:uniqueId val="{00000002-9DC9-CE47-99B0-F48A458A29B6}"/>
            </c:ext>
          </c:extLst>
        </c:ser>
        <c:dLbls>
          <c:showLegendKey val="0"/>
          <c:showVal val="0"/>
          <c:showCatName val="0"/>
          <c:showSerName val="0"/>
          <c:showPercent val="0"/>
          <c:showBubbleSize val="0"/>
        </c:dLbls>
        <c:gapWidth val="150"/>
        <c:overlap val="100"/>
        <c:axId val="175252560"/>
        <c:axId val="175252952"/>
      </c:barChart>
      <c:catAx>
        <c:axId val="175252560"/>
        <c:scaling>
          <c:orientation val="minMax"/>
        </c:scaling>
        <c:delete val="1"/>
        <c:axPos val="l"/>
        <c:numFmt formatCode="General" sourceLinked="1"/>
        <c:majorTickMark val="none"/>
        <c:minorTickMark val="none"/>
        <c:tickLblPos val="nextTo"/>
        <c:crossAx val="175252952"/>
        <c:crosses val="autoZero"/>
        <c:auto val="1"/>
        <c:lblAlgn val="ctr"/>
        <c:lblOffset val="100"/>
        <c:noMultiLvlLbl val="0"/>
      </c:catAx>
      <c:valAx>
        <c:axId val="175252952"/>
        <c:scaling>
          <c:orientation val="minMax"/>
        </c:scaling>
        <c:delete val="1"/>
        <c:axPos val="b"/>
        <c:numFmt formatCode="0%" sourceLinked="1"/>
        <c:majorTickMark val="none"/>
        <c:minorTickMark val="none"/>
        <c:tickLblPos val="nextTo"/>
        <c:crossAx val="1752525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barChart>
        <c:barDir val="bar"/>
        <c:grouping val="stacked"/>
        <c:varyColors val="0"/>
        <c:ser>
          <c:idx val="0"/>
          <c:order val="0"/>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'TCD QF'!$D$66</c:f>
              <c:strCache>
                <c:ptCount val="1"/>
                <c:pt idx="0">
                  <c:v>50 à 75 ans</c:v>
                </c:pt>
              </c:strCache>
            </c:strRef>
          </c:cat>
          <c:val>
            <c:numRef>
              <c:f>'TCD QF'!$D$67</c:f>
              <c:numCache>
                <c:formatCode>0%</c:formatCode>
                <c:ptCount val="1"/>
                <c:pt idx="0">
                  <c:v>0.57999999999999996</c:v>
                </c:pt>
              </c:numCache>
            </c:numRef>
          </c:val>
          <c:extLst>
            <c:ext xmlns:c16="http://schemas.microsoft.com/office/drawing/2014/chart" uri="{C3380CC4-5D6E-409C-BE32-E72D297353CC}">
              <c16:uniqueId val="{00000000-744E-3643-BDB7-DAC1208BE0FC}"/>
            </c:ext>
          </c:extLst>
        </c:ser>
        <c:ser>
          <c:idx val="1"/>
          <c:order val="1"/>
          <c:spPr>
            <a:solidFill>
              <a:schemeClr val="accent1">
                <a:lumMod val="40000"/>
                <a:lumOff val="6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1" i="0" u="none" strike="noStrike" kern="1200" baseline="0">
                    <a:solidFill>
                      <a:schemeClr val="bg1"/>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'TCD QF'!$D$66</c:f>
              <c:strCache>
                <c:ptCount val="1"/>
                <c:pt idx="0">
                  <c:v>50 à 75 ans</c:v>
                </c:pt>
              </c:strCache>
            </c:strRef>
          </c:cat>
          <c:val>
            <c:numRef>
              <c:f>'TCD QF'!$D$68</c:f>
              <c:numCache>
                <c:formatCode>0%</c:formatCode>
                <c:ptCount val="1"/>
                <c:pt idx="0">
                  <c:v>0.31</c:v>
                </c:pt>
              </c:numCache>
            </c:numRef>
          </c:val>
          <c:extLst>
            <c:ext xmlns:c16="http://schemas.microsoft.com/office/drawing/2014/chart" uri="{C3380CC4-5D6E-409C-BE32-E72D297353CC}">
              <c16:uniqueId val="{00000001-744E-3643-BDB7-DAC1208BE0FC}"/>
            </c:ext>
          </c:extLst>
        </c:ser>
        <c:ser>
          <c:idx val="2"/>
          <c:order val="2"/>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'TCD QF'!$D$66</c:f>
              <c:strCache>
                <c:ptCount val="1"/>
                <c:pt idx="0">
                  <c:v>50 à 75 ans</c:v>
                </c:pt>
              </c:strCache>
            </c:strRef>
          </c:cat>
          <c:val>
            <c:numRef>
              <c:f>'TCD QF'!$D$69</c:f>
              <c:numCache>
                <c:formatCode>0%</c:formatCode>
                <c:ptCount val="1"/>
                <c:pt idx="0">
                  <c:v>0.11</c:v>
                </c:pt>
              </c:numCache>
            </c:numRef>
          </c:val>
          <c:extLst>
            <c:ext xmlns:c16="http://schemas.microsoft.com/office/drawing/2014/chart" uri="{C3380CC4-5D6E-409C-BE32-E72D297353CC}">
              <c16:uniqueId val="{00000002-744E-3643-BDB7-DAC1208BE0FC}"/>
            </c:ext>
          </c:extLst>
        </c:ser>
        <c:dLbls>
          <c:showLegendKey val="0"/>
          <c:showVal val="0"/>
          <c:showCatName val="0"/>
          <c:showSerName val="0"/>
          <c:showPercent val="0"/>
          <c:showBubbleSize val="0"/>
        </c:dLbls>
        <c:gapWidth val="150"/>
        <c:overlap val="100"/>
        <c:axId val="176288360"/>
        <c:axId val="176291496"/>
      </c:barChart>
      <c:catAx>
        <c:axId val="176288360"/>
        <c:scaling>
          <c:orientation val="minMax"/>
        </c:scaling>
        <c:delete val="1"/>
        <c:axPos val="l"/>
        <c:numFmt formatCode="General" sourceLinked="1"/>
        <c:majorTickMark val="none"/>
        <c:minorTickMark val="none"/>
        <c:tickLblPos val="nextTo"/>
        <c:crossAx val="176291496"/>
        <c:crosses val="autoZero"/>
        <c:auto val="1"/>
        <c:lblAlgn val="ctr"/>
        <c:lblOffset val="100"/>
        <c:noMultiLvlLbl val="0"/>
      </c:catAx>
      <c:valAx>
        <c:axId val="176291496"/>
        <c:scaling>
          <c:orientation val="minMax"/>
        </c:scaling>
        <c:delete val="1"/>
        <c:axPos val="b"/>
        <c:numFmt formatCode="0%" sourceLinked="1"/>
        <c:majorTickMark val="none"/>
        <c:minorTickMark val="none"/>
        <c:tickLblPos val="nextTo"/>
        <c:crossAx val="17628836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spPr>
            <a:solidFill>
              <a:schemeClr val="accent1">
                <a:lumMod val="75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TCD!$C$51</c:f>
              <c:numCache>
                <c:formatCode>0%</c:formatCode>
                <c:ptCount val="1"/>
                <c:pt idx="0">
                  <c:v>0.68500000000000005</c:v>
                </c:pt>
              </c:numCache>
            </c:numRef>
          </c:val>
          <c:extLst>
            <c:ext xmlns:c16="http://schemas.microsoft.com/office/drawing/2014/chart" uri="{C3380CC4-5D6E-409C-BE32-E72D297353CC}">
              <c16:uniqueId val="{00000000-C89E-0040-B20C-BE2626EB5271}"/>
            </c:ext>
          </c:extLst>
        </c:ser>
        <c:ser>
          <c:idx val="1"/>
          <c:order val="1"/>
          <c:spPr>
            <a:solidFill>
              <a:schemeClr val="accent1">
                <a:lumMod val="40000"/>
                <a:lumOff val="60000"/>
              </a:schemeClr>
            </a:solidFill>
            <a:ln>
              <a:noFill/>
            </a:ln>
            <a:effectLst/>
          </c:spPr>
          <c:invertIfNegative val="0"/>
          <c:dPt>
            <c:idx val="0"/>
            <c:invertIfNegative val="0"/>
            <c:bubble3D val="0"/>
            <c:spPr>
              <a:solidFill>
                <a:schemeClr val="accent1">
                  <a:lumMod val="40000"/>
                  <a:lumOff val="60000"/>
                </a:schemeClr>
              </a:solidFill>
              <a:ln>
                <a:solidFill>
                  <a:schemeClr val="bg1"/>
                </a:solidFill>
              </a:ln>
              <a:effectLst/>
            </c:spPr>
            <c:extLst>
              <c:ext xmlns:c16="http://schemas.microsoft.com/office/drawing/2014/chart" uri="{C3380CC4-5D6E-409C-BE32-E72D297353CC}">
                <c16:uniqueId val="{00000003-C89E-0040-B20C-BE2626EB5271}"/>
              </c:ext>
            </c:extLst>
          </c:dPt>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TCD!$C$52</c:f>
              <c:numCache>
                <c:formatCode>0%</c:formatCode>
                <c:ptCount val="1"/>
                <c:pt idx="0">
                  <c:v>0.21</c:v>
                </c:pt>
              </c:numCache>
            </c:numRef>
          </c:val>
          <c:extLst>
            <c:ext xmlns:c16="http://schemas.microsoft.com/office/drawing/2014/chart" uri="{C3380CC4-5D6E-409C-BE32-E72D297353CC}">
              <c16:uniqueId val="{00000001-C89E-0040-B20C-BE2626EB5271}"/>
            </c:ext>
          </c:extLst>
        </c:ser>
        <c:ser>
          <c:idx val="2"/>
          <c:order val="2"/>
          <c:spPr>
            <a:solidFill>
              <a:schemeClr val="accent2"/>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050" b="1" i="0" u="none" strike="noStrike" kern="1200" baseline="0">
                    <a:solidFill>
                      <a:schemeClr val="bg1"/>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val>
            <c:numRef>
              <c:f>TCD!$C$53</c:f>
              <c:numCache>
                <c:formatCode>0%</c:formatCode>
                <c:ptCount val="1"/>
                <c:pt idx="0">
                  <c:v>0.1</c:v>
                </c:pt>
              </c:numCache>
            </c:numRef>
          </c:val>
          <c:extLst>
            <c:ext xmlns:c16="http://schemas.microsoft.com/office/drawing/2014/chart" uri="{C3380CC4-5D6E-409C-BE32-E72D297353CC}">
              <c16:uniqueId val="{00000002-C89E-0040-B20C-BE2626EB5271}"/>
            </c:ext>
          </c:extLst>
        </c:ser>
        <c:dLbls>
          <c:showLegendKey val="0"/>
          <c:showVal val="0"/>
          <c:showCatName val="0"/>
          <c:showSerName val="0"/>
          <c:showPercent val="0"/>
          <c:showBubbleSize val="0"/>
        </c:dLbls>
        <c:gapWidth val="150"/>
        <c:overlap val="100"/>
        <c:axId val="548362463"/>
        <c:axId val="508598943"/>
      </c:barChart>
      <c:catAx>
        <c:axId val="548362463"/>
        <c:scaling>
          <c:orientation val="minMax"/>
        </c:scaling>
        <c:delete val="1"/>
        <c:axPos val="l"/>
        <c:majorTickMark val="none"/>
        <c:minorTickMark val="none"/>
        <c:tickLblPos val="nextTo"/>
        <c:crossAx val="508598943"/>
        <c:crosses val="autoZero"/>
        <c:auto val="1"/>
        <c:lblAlgn val="ctr"/>
        <c:lblOffset val="100"/>
        <c:noMultiLvlLbl val="0"/>
      </c:catAx>
      <c:valAx>
        <c:axId val="508598943"/>
        <c:scaling>
          <c:orientation val="minMax"/>
        </c:scaling>
        <c:delete val="1"/>
        <c:axPos val="b"/>
        <c:numFmt formatCode="0%" sourceLinked="1"/>
        <c:majorTickMark val="none"/>
        <c:minorTickMark val="none"/>
        <c:tickLblPos val="nextTo"/>
        <c:crossAx val="548362463"/>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dLbls>
          <c:showLegendKey val="0"/>
          <c:showVal val="0"/>
          <c:showCatName val="0"/>
          <c:showSerName val="0"/>
          <c:showPercent val="0"/>
          <c:showBubbleSize val="0"/>
        </c:dLbls>
        <c:gapWidth val="219"/>
        <c:overlap val="-27"/>
        <c:axId val="176292280"/>
        <c:axId val="176286792"/>
      </c:barChart>
      <c:catAx>
        <c:axId val="176292280"/>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76286792"/>
        <c:crosses val="autoZero"/>
        <c:auto val="1"/>
        <c:lblAlgn val="ctr"/>
        <c:lblOffset val="100"/>
        <c:noMultiLvlLbl val="0"/>
      </c:catAx>
      <c:valAx>
        <c:axId val="176286792"/>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7629228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1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NUMÉRIQUE!$B$72:$B$78</c:f>
              <c:strCache>
                <c:ptCount val="7"/>
                <c:pt idx="0">
                  <c:v>- de 18 ans</c:v>
                </c:pt>
                <c:pt idx="1">
                  <c:v>18 à 24 ans</c:v>
                </c:pt>
                <c:pt idx="2">
                  <c:v>25 à 35 ans</c:v>
                </c:pt>
                <c:pt idx="3">
                  <c:v>36 à 49 ans</c:v>
                </c:pt>
                <c:pt idx="4">
                  <c:v>50 à 62  ans</c:v>
                </c:pt>
                <c:pt idx="5">
                  <c:v>63 à 75 ans</c:v>
                </c:pt>
                <c:pt idx="6">
                  <c:v>+ de 75 ans</c:v>
                </c:pt>
              </c:strCache>
            </c:strRef>
          </c:cat>
          <c:val>
            <c:numRef>
              <c:f>NUMÉRIQUE!$D$72:$D$78</c:f>
              <c:numCache>
                <c:formatCode>0%</c:formatCode>
                <c:ptCount val="7"/>
                <c:pt idx="0">
                  <c:v>9.2457420924574214E-3</c:v>
                </c:pt>
                <c:pt idx="1">
                  <c:v>9.8783454987834543E-2</c:v>
                </c:pt>
                <c:pt idx="2">
                  <c:v>0.22433090024330901</c:v>
                </c:pt>
                <c:pt idx="3">
                  <c:v>0.27542579075425788</c:v>
                </c:pt>
                <c:pt idx="4">
                  <c:v>0.20048661800486617</c:v>
                </c:pt>
                <c:pt idx="5">
                  <c:v>0.1610705596107056</c:v>
                </c:pt>
                <c:pt idx="6">
                  <c:v>3.0656934306569343E-2</c:v>
                </c:pt>
              </c:numCache>
            </c:numRef>
          </c:val>
          <c:extLst>
            <c:ext xmlns:c16="http://schemas.microsoft.com/office/drawing/2014/chart" uri="{C3380CC4-5D6E-409C-BE32-E72D297353CC}">
              <c16:uniqueId val="{00000000-5B89-2646-A7BC-A8C4FF887A55}"/>
            </c:ext>
          </c:extLst>
        </c:ser>
        <c:dLbls>
          <c:showLegendKey val="0"/>
          <c:showVal val="0"/>
          <c:showCatName val="0"/>
          <c:showSerName val="0"/>
          <c:showPercent val="0"/>
          <c:showBubbleSize val="0"/>
        </c:dLbls>
        <c:gapWidth val="219"/>
        <c:overlap val="-27"/>
        <c:axId val="176285616"/>
        <c:axId val="176287184"/>
      </c:barChart>
      <c:catAx>
        <c:axId val="176285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176287184"/>
        <c:crosses val="autoZero"/>
        <c:auto val="1"/>
        <c:lblAlgn val="ctr"/>
        <c:lblOffset val="100"/>
        <c:noMultiLvlLbl val="0"/>
      </c:catAx>
      <c:valAx>
        <c:axId val="17628718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1762856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6.370859077284681E-2"/>
          <c:y val="2.0634932182879481E-2"/>
          <c:w val="0.90363802014360151"/>
          <c:h val="0.75474192390611095"/>
        </c:manualLayout>
      </c:layout>
      <c:barChart>
        <c:barDir val="col"/>
        <c:grouping val="clustered"/>
        <c:varyColors val="0"/>
        <c:ser>
          <c:idx val="0"/>
          <c:order val="0"/>
          <c:tx>
            <c:strRef>
              <c:f>Participation!$B$31</c:f>
              <c:strCache>
                <c:ptCount val="1"/>
                <c:pt idx="0">
                  <c:v>%</c:v>
                </c:pt>
              </c:strCache>
            </c:strRef>
          </c:tx>
          <c:spPr>
            <a:solidFill>
              <a:schemeClr val="accent1"/>
            </a:solidFill>
            <a:ln>
              <a:noFill/>
            </a:ln>
            <a:effectLst/>
          </c:spPr>
          <c:invertIfNegative val="0"/>
          <c:dPt>
            <c:idx val="4"/>
            <c:invertIfNegative val="0"/>
            <c:bubble3D val="0"/>
            <c:spPr>
              <a:solidFill>
                <a:schemeClr val="bg1">
                  <a:lumMod val="85000"/>
                </a:schemeClr>
              </a:solidFill>
              <a:ln>
                <a:noFill/>
              </a:ln>
              <a:effectLst/>
            </c:spPr>
            <c:extLst>
              <c:ext xmlns:c16="http://schemas.microsoft.com/office/drawing/2014/chart" uri="{C3380CC4-5D6E-409C-BE32-E72D297353CC}">
                <c16:uniqueId val="{00000002-0927-C947-8BCA-E01517648B92}"/>
              </c:ext>
            </c:extLst>
          </c:dPt>
          <c:dPt>
            <c:idx val="5"/>
            <c:invertIfNegative val="0"/>
            <c:bubble3D val="0"/>
            <c:spPr>
              <a:solidFill>
                <a:schemeClr val="bg1">
                  <a:lumMod val="85000"/>
                </a:schemeClr>
              </a:solidFill>
              <a:ln>
                <a:noFill/>
              </a:ln>
              <a:effectLst/>
            </c:spPr>
            <c:extLst>
              <c:ext xmlns:c16="http://schemas.microsoft.com/office/drawing/2014/chart" uri="{C3380CC4-5D6E-409C-BE32-E72D297353CC}">
                <c16:uniqueId val="{00000001-0927-C947-8BCA-E01517648B92}"/>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Participation!$A$32:$A$37</c:f>
              <c:strCache>
                <c:ptCount val="6"/>
                <c:pt idx="0">
                  <c:v>Retraité</c:v>
                </c:pt>
                <c:pt idx="1">
                  <c:v>Professionnel du secteur médico-social (médecin, EHPAD..)</c:v>
                </c:pt>
                <c:pt idx="2">
                  <c:v>Aidant non pro. d’une personne âgée (enfant, conjoint,...)</c:v>
                </c:pt>
                <c:pt idx="3">
                  <c:v>Bénévole engagé auprès des personnes âgées</c:v>
                </c:pt>
                <c:pt idx="4">
                  <c:v>Autre actif</c:v>
                </c:pt>
                <c:pt idx="5">
                  <c:v>Autre</c:v>
                </c:pt>
              </c:strCache>
            </c:strRef>
          </c:cat>
          <c:val>
            <c:numRef>
              <c:f>Participation!$B$32:$B$37</c:f>
              <c:numCache>
                <c:formatCode>0%</c:formatCode>
                <c:ptCount val="6"/>
                <c:pt idx="0">
                  <c:v>0.35</c:v>
                </c:pt>
                <c:pt idx="1">
                  <c:v>0.16</c:v>
                </c:pt>
                <c:pt idx="2">
                  <c:v>0.04</c:v>
                </c:pt>
                <c:pt idx="3">
                  <c:v>0.02</c:v>
                </c:pt>
                <c:pt idx="4">
                  <c:v>0.35</c:v>
                </c:pt>
                <c:pt idx="5">
                  <c:v>0.08</c:v>
                </c:pt>
              </c:numCache>
            </c:numRef>
          </c:val>
          <c:extLst>
            <c:ext xmlns:c16="http://schemas.microsoft.com/office/drawing/2014/chart" uri="{C3380CC4-5D6E-409C-BE32-E72D297353CC}">
              <c16:uniqueId val="{00000000-0927-C947-8BCA-E01517648B92}"/>
            </c:ext>
          </c:extLst>
        </c:ser>
        <c:dLbls>
          <c:showLegendKey val="0"/>
          <c:showVal val="0"/>
          <c:showCatName val="0"/>
          <c:showSerName val="0"/>
          <c:showPercent val="0"/>
          <c:showBubbleSize val="0"/>
        </c:dLbls>
        <c:gapWidth val="219"/>
        <c:overlap val="-27"/>
        <c:axId val="1416449616"/>
        <c:axId val="1328979008"/>
      </c:barChart>
      <c:catAx>
        <c:axId val="1416449616"/>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1328979008"/>
        <c:crosses val="autoZero"/>
        <c:auto val="1"/>
        <c:lblAlgn val="ctr"/>
        <c:lblOffset val="100"/>
        <c:noMultiLvlLbl val="0"/>
      </c:catAx>
      <c:valAx>
        <c:axId val="132897900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1416449616"/>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0.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NUMÉRIQUE!$B$58:$B$67</c:f>
              <c:strCache>
                <c:ptCount val="10"/>
                <c:pt idx="0">
                  <c:v>Cadres</c:v>
                </c:pt>
                <c:pt idx="1">
                  <c:v>Retraités</c:v>
                </c:pt>
                <c:pt idx="2">
                  <c:v>Employés</c:v>
                </c:pt>
                <c:pt idx="3">
                  <c:v>Étudiants</c:v>
                </c:pt>
                <c:pt idx="4">
                  <c:v>Artisans</c:v>
                </c:pt>
                <c:pt idx="5">
                  <c:v>Professions intermédiaires</c:v>
                </c:pt>
                <c:pt idx="6">
                  <c:v>En recherche d’emploi</c:v>
                </c:pt>
                <c:pt idx="7">
                  <c:v>Ouvriers</c:v>
                </c:pt>
                <c:pt idx="8">
                  <c:v>Agriculteurs</c:v>
                </c:pt>
                <c:pt idx="9">
                  <c:v>Autre</c:v>
                </c:pt>
              </c:strCache>
            </c:strRef>
          </c:cat>
          <c:val>
            <c:numRef>
              <c:f>NUMÉRIQUE!$D$58:$D$67</c:f>
              <c:numCache>
                <c:formatCode>0%</c:formatCode>
                <c:ptCount val="10"/>
                <c:pt idx="0">
                  <c:v>0.36944851146900926</c:v>
                </c:pt>
                <c:pt idx="1">
                  <c:v>0.18936066373840899</c:v>
                </c:pt>
                <c:pt idx="2">
                  <c:v>0.14006832601268912</c:v>
                </c:pt>
                <c:pt idx="3">
                  <c:v>8.2967301122498782E-2</c:v>
                </c:pt>
                <c:pt idx="4">
                  <c:v>5.9541239629087361E-2</c:v>
                </c:pt>
                <c:pt idx="5">
                  <c:v>4.9292337725719865E-2</c:v>
                </c:pt>
                <c:pt idx="6">
                  <c:v>4.8316251830161056E-2</c:v>
                </c:pt>
                <c:pt idx="7">
                  <c:v>1.0248901903367497E-2</c:v>
                </c:pt>
                <c:pt idx="8" formatCode="0.0%">
                  <c:v>2.9282576866764276E-3</c:v>
                </c:pt>
                <c:pt idx="9">
                  <c:v>4.7828208882381651E-2</c:v>
                </c:pt>
              </c:numCache>
            </c:numRef>
          </c:val>
          <c:extLst>
            <c:ext xmlns:c16="http://schemas.microsoft.com/office/drawing/2014/chart" uri="{C3380CC4-5D6E-409C-BE32-E72D297353CC}">
              <c16:uniqueId val="{00000000-E77A-414E-85B1-B421616151CC}"/>
            </c:ext>
          </c:extLst>
        </c:ser>
        <c:dLbls>
          <c:showLegendKey val="0"/>
          <c:showVal val="0"/>
          <c:showCatName val="0"/>
          <c:showSerName val="0"/>
          <c:showPercent val="0"/>
          <c:showBubbleSize val="0"/>
        </c:dLbls>
        <c:gapWidth val="219"/>
        <c:overlap val="-27"/>
        <c:axId val="176287968"/>
        <c:axId val="176290320"/>
      </c:barChart>
      <c:catAx>
        <c:axId val="17628796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176290320"/>
        <c:crosses val="autoZero"/>
        <c:auto val="1"/>
        <c:lblAlgn val="ctr"/>
        <c:lblOffset val="100"/>
        <c:noMultiLvlLbl val="0"/>
      </c:catAx>
      <c:valAx>
        <c:axId val="176290320"/>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mn-lt"/>
                <a:ea typeface="+mn-ea"/>
                <a:cs typeface="+mn-cs"/>
              </a:defRPr>
            </a:pPr>
            <a:endParaRPr lang="fr-FR"/>
          </a:p>
        </c:txPr>
        <c:crossAx val="17628796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1"/>
            </a:solidFill>
          </c:spPr>
          <c:dPt>
            <c:idx val="0"/>
            <c:bubble3D val="0"/>
            <c:spPr>
              <a:solidFill>
                <a:schemeClr val="accent5"/>
              </a:solidFill>
              <a:ln w="19050">
                <a:solidFill>
                  <a:schemeClr val="lt1"/>
                </a:solidFill>
              </a:ln>
              <a:effectLst/>
            </c:spPr>
            <c:extLst>
              <c:ext xmlns:c16="http://schemas.microsoft.com/office/drawing/2014/chart" uri="{C3380CC4-5D6E-409C-BE32-E72D297353CC}">
                <c16:uniqueId val="{00000001-D828-BA4C-83EE-D6AFA86ABEF3}"/>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D828-BA4C-83EE-D6AFA86ABEF3}"/>
              </c:ext>
            </c:extLst>
          </c:dPt>
          <c:cat>
            <c:strRef>
              <c:f>LOGEMENT!$B$30:$B$31</c:f>
              <c:strCache>
                <c:ptCount val="2"/>
                <c:pt idx="0">
                  <c:v>Locataire</c:v>
                </c:pt>
                <c:pt idx="1">
                  <c:v>Propriétaire</c:v>
                </c:pt>
              </c:strCache>
            </c:strRef>
          </c:cat>
          <c:val>
            <c:numRef>
              <c:f>LOGEMENT!$C$30:$C$31</c:f>
              <c:numCache>
                <c:formatCode>General</c:formatCode>
                <c:ptCount val="2"/>
                <c:pt idx="0">
                  <c:v>806</c:v>
                </c:pt>
                <c:pt idx="1">
                  <c:v>1302</c:v>
                </c:pt>
              </c:numCache>
            </c:numRef>
          </c:val>
          <c:extLst>
            <c:ext xmlns:c16="http://schemas.microsoft.com/office/drawing/2014/chart" uri="{C3380CC4-5D6E-409C-BE32-E72D297353CC}">
              <c16:uniqueId val="{00000004-D828-BA4C-83EE-D6AFA86ABEF3}"/>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2.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NUMÉRIQUE!$E$86:$E$89</c:f>
              <c:strCache>
                <c:ptCount val="4"/>
                <c:pt idx="0">
                  <c:v>Très à l'aise</c:v>
                </c:pt>
                <c:pt idx="1">
                  <c:v>Plutôt à l’aise</c:v>
                </c:pt>
                <c:pt idx="2">
                  <c:v>Plutôt pas à l’aise</c:v>
                </c:pt>
                <c:pt idx="3">
                  <c:v>Pas à l’aise du tout</c:v>
                </c:pt>
              </c:strCache>
            </c:strRef>
          </c:cat>
          <c:val>
            <c:numRef>
              <c:f>NUMÉRIQUE!$F$86:$F$89</c:f>
              <c:numCache>
                <c:formatCode>0%</c:formatCode>
                <c:ptCount val="4"/>
                <c:pt idx="0">
                  <c:v>0.52</c:v>
                </c:pt>
                <c:pt idx="1">
                  <c:v>0.43</c:v>
                </c:pt>
                <c:pt idx="2">
                  <c:v>0.04</c:v>
                </c:pt>
                <c:pt idx="3">
                  <c:v>0.01</c:v>
                </c:pt>
              </c:numCache>
            </c:numRef>
          </c:val>
          <c:extLst>
            <c:ext xmlns:c16="http://schemas.microsoft.com/office/drawing/2014/chart" uri="{C3380CC4-5D6E-409C-BE32-E72D297353CC}">
              <c16:uniqueId val="{00000000-BED4-9A4A-B661-8898581BCB78}"/>
            </c:ext>
          </c:extLst>
        </c:ser>
        <c:dLbls>
          <c:showLegendKey val="0"/>
          <c:showVal val="0"/>
          <c:showCatName val="0"/>
          <c:showSerName val="0"/>
          <c:showPercent val="0"/>
          <c:showBubbleSize val="0"/>
        </c:dLbls>
        <c:gapWidth val="219"/>
        <c:overlap val="-27"/>
        <c:axId val="176290712"/>
        <c:axId val="176291104"/>
      </c:barChart>
      <c:catAx>
        <c:axId val="176290712"/>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176291104"/>
        <c:crosses val="autoZero"/>
        <c:auto val="1"/>
        <c:lblAlgn val="ctr"/>
        <c:lblOffset val="100"/>
        <c:noMultiLvlLbl val="0"/>
      </c:catAx>
      <c:valAx>
        <c:axId val="176291104"/>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176290712"/>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2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'Q3'!$A$4:$A$11</c:f>
              <c:strCache>
                <c:ptCount val="8"/>
                <c:pt idx="0">
                  <c:v>Permettre de participer aux décisions locales (ex : budget participatif, décisions sur les déchets, l’urbanisme local, l’aménagement des espaces publics…) </c:v>
                </c:pt>
                <c:pt idx="1">
                  <c:v>Proposer des consultations citoyennes en ligne sur des sujets nationaux et locaux </c:v>
                </c:pt>
                <c:pt idx="2">
                  <c:v>Permettre de donner son avis en ligne sur les services publics et ce que fait le Gouvernement</c:v>
                </c:pt>
                <c:pt idx="3">
                  <c:v>Permettre le vote électronique </c:v>
                </c:pt>
                <c:pt idx="4">
                  <c:v>Communiquer sur les outils numériques proposés par l’Etat (ex : MonCompteFormation, MonEspaceSanté etc..) </c:v>
                </c:pt>
                <c:pt idx="5">
                  <c:v>Informer les électeurs sur le processus des élections (bureaux de vote, etc.) et les programmes des candidats</c:v>
                </c:pt>
                <c:pt idx="6">
                  <c:v>Communiquer sur les actions du Gouvernement</c:v>
                </c:pt>
                <c:pt idx="7">
                  <c:v>Autre</c:v>
                </c:pt>
              </c:strCache>
            </c:strRef>
          </c:cat>
          <c:val>
            <c:numRef>
              <c:f>'Q3'!$B$4:$B$11</c:f>
            </c:numRef>
          </c:val>
          <c:extLst>
            <c:ext xmlns:c16="http://schemas.microsoft.com/office/drawing/2014/chart" uri="{C3380CC4-5D6E-409C-BE32-E72D297353CC}">
              <c16:uniqueId val="{00000000-EAE1-C84C-A576-0E5E8D5B91D3}"/>
            </c:ext>
          </c:extLst>
        </c:ser>
        <c:ser>
          <c:idx val="1"/>
          <c:order val="1"/>
          <c:spPr>
            <a:solidFill>
              <a:schemeClr val="accent1"/>
            </a:solidFill>
            <a:ln w="12700" cap="flat" cmpd="sng" algn="ctr">
              <a:noFill/>
              <a:prstDash val="solid"/>
              <a:miter lim="800000"/>
            </a:ln>
            <a:effectLst/>
          </c:spPr>
          <c:invertIfNegative val="0"/>
          <c:dPt>
            <c:idx val="0"/>
            <c:invertIfNegative val="0"/>
            <c:bubble3D val="0"/>
            <c:spPr>
              <a:solidFill>
                <a:schemeClr val="accent1">
                  <a:lumMod val="50000"/>
                </a:schemeClr>
              </a:solidFill>
              <a:ln w="12700" cap="flat" cmpd="sng" algn="ctr">
                <a:noFill/>
                <a:prstDash val="solid"/>
                <a:miter lim="800000"/>
              </a:ln>
              <a:effectLst/>
            </c:spPr>
            <c:extLst>
              <c:ext xmlns:c16="http://schemas.microsoft.com/office/drawing/2014/chart" uri="{C3380CC4-5D6E-409C-BE32-E72D297353CC}">
                <c16:uniqueId val="{00000003-EAE1-C84C-A576-0E5E8D5B91D3}"/>
              </c:ext>
            </c:extLst>
          </c:dPt>
          <c:dPt>
            <c:idx val="1"/>
            <c:invertIfNegative val="0"/>
            <c:bubble3D val="0"/>
            <c:spPr>
              <a:solidFill>
                <a:schemeClr val="accent1">
                  <a:lumMod val="50000"/>
                </a:schemeClr>
              </a:solidFill>
              <a:ln w="12700" cap="flat" cmpd="sng" algn="ctr">
                <a:noFill/>
                <a:prstDash val="solid"/>
                <a:miter lim="800000"/>
              </a:ln>
              <a:effectLst/>
            </c:spPr>
            <c:extLst>
              <c:ext xmlns:c16="http://schemas.microsoft.com/office/drawing/2014/chart" uri="{C3380CC4-5D6E-409C-BE32-E72D297353CC}">
                <c16:uniqueId val="{00000004-EAE1-C84C-A576-0E5E8D5B91D3}"/>
              </c:ext>
            </c:extLst>
          </c:dPt>
          <c:dPt>
            <c:idx val="2"/>
            <c:invertIfNegative val="0"/>
            <c:bubble3D val="0"/>
            <c:spPr>
              <a:solidFill>
                <a:schemeClr val="accent1">
                  <a:lumMod val="75000"/>
                </a:schemeClr>
              </a:solidFill>
              <a:ln w="12700" cap="flat" cmpd="sng" algn="ctr">
                <a:noFill/>
                <a:prstDash val="solid"/>
                <a:miter lim="800000"/>
              </a:ln>
              <a:effectLst/>
            </c:spPr>
            <c:extLst>
              <c:ext xmlns:c16="http://schemas.microsoft.com/office/drawing/2014/chart" uri="{C3380CC4-5D6E-409C-BE32-E72D297353CC}">
                <c16:uniqueId val="{00000002-EAE1-C84C-A576-0E5E8D5B91D3}"/>
              </c:ext>
            </c:extLst>
          </c:dPt>
          <c:dPt>
            <c:idx val="4"/>
            <c:invertIfNegative val="0"/>
            <c:bubble3D val="0"/>
            <c:spPr>
              <a:solidFill>
                <a:srgbClr val="5F59BB"/>
              </a:solidFill>
              <a:ln w="12700" cap="flat" cmpd="sng" algn="ctr">
                <a:noFill/>
                <a:prstDash val="solid"/>
                <a:miter lim="800000"/>
              </a:ln>
              <a:effectLst/>
            </c:spPr>
            <c:extLst>
              <c:ext xmlns:c16="http://schemas.microsoft.com/office/drawing/2014/chart" uri="{C3380CC4-5D6E-409C-BE32-E72D297353CC}">
                <c16:uniqueId val="{00000005-EAE1-C84C-A576-0E5E8D5B91D3}"/>
              </c:ext>
            </c:extLst>
          </c:dPt>
          <c:dPt>
            <c:idx val="5"/>
            <c:invertIfNegative val="0"/>
            <c:bubble3D val="0"/>
            <c:spPr>
              <a:solidFill>
                <a:schemeClr val="accent1">
                  <a:lumMod val="40000"/>
                  <a:lumOff val="60000"/>
                </a:schemeClr>
              </a:solidFill>
              <a:ln w="12700" cap="flat" cmpd="sng" algn="ctr">
                <a:noFill/>
                <a:prstDash val="solid"/>
                <a:miter lim="800000"/>
              </a:ln>
              <a:effectLst/>
            </c:spPr>
            <c:extLst>
              <c:ext xmlns:c16="http://schemas.microsoft.com/office/drawing/2014/chart" uri="{C3380CC4-5D6E-409C-BE32-E72D297353CC}">
                <c16:uniqueId val="{00000006-EAE1-C84C-A576-0E5E8D5B91D3}"/>
              </c:ext>
            </c:extLst>
          </c:dPt>
          <c:dPt>
            <c:idx val="6"/>
            <c:invertIfNegative val="0"/>
            <c:bubble3D val="0"/>
            <c:spPr>
              <a:solidFill>
                <a:schemeClr val="accent1">
                  <a:lumMod val="20000"/>
                  <a:lumOff val="80000"/>
                </a:schemeClr>
              </a:solidFill>
              <a:ln w="12700" cap="flat" cmpd="sng" algn="ctr">
                <a:noFill/>
                <a:prstDash val="solid"/>
                <a:miter lim="800000"/>
              </a:ln>
              <a:effectLst/>
            </c:spPr>
            <c:extLst>
              <c:ext xmlns:c16="http://schemas.microsoft.com/office/drawing/2014/chart" uri="{C3380CC4-5D6E-409C-BE32-E72D297353CC}">
                <c16:uniqueId val="{00000007-EAE1-C84C-A576-0E5E8D5B91D3}"/>
              </c:ext>
            </c:extLst>
          </c:dPt>
          <c:dPt>
            <c:idx val="7"/>
            <c:invertIfNegative val="0"/>
            <c:bubble3D val="0"/>
            <c:spPr>
              <a:solidFill>
                <a:schemeClr val="bg2"/>
              </a:solidFill>
              <a:ln w="12700" cap="flat" cmpd="sng" algn="ctr">
                <a:noFill/>
                <a:prstDash val="solid"/>
                <a:miter lim="800000"/>
              </a:ln>
              <a:effectLst/>
            </c:spPr>
            <c:extLst>
              <c:ext xmlns:c16="http://schemas.microsoft.com/office/drawing/2014/chart" uri="{C3380CC4-5D6E-409C-BE32-E72D297353CC}">
                <c16:uniqueId val="{00000009-EAE1-C84C-A576-0E5E8D5B91D3}"/>
              </c:ext>
            </c:extLst>
          </c:dPt>
          <c:dLbls>
            <c:dLbl>
              <c:idx val="3"/>
              <c:tx>
                <c:rich>
                  <a:bodyPr/>
                  <a:lstStyle/>
                  <a:p>
                    <a:r>
                      <a:rPr lang="en-US"/>
                      <a:t>13%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E-2453-4348-BE58-1CC01448BDC5}"/>
                </c:ext>
              </c:extLst>
            </c:dLbl>
            <c:dLbl>
              <c:idx val="4"/>
              <c:tx>
                <c:rich>
                  <a:bodyPr/>
                  <a:lstStyle/>
                  <a:p>
                    <a:r>
                      <a:rPr lang="en-US"/>
                      <a:t>13%</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5-EAE1-C84C-A576-0E5E8D5B91D3}"/>
                </c:ext>
              </c:extLst>
            </c:dLbl>
            <c:dLbl>
              <c:idx val="6"/>
              <c:tx>
                <c:rich>
                  <a:bodyPr/>
                  <a:lstStyle/>
                  <a:p>
                    <a:r>
                      <a:rPr lang="en-US"/>
                      <a:t>9%</a:t>
                    </a:r>
                  </a:p>
                </c:rich>
              </c:tx>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EAE1-C84C-A576-0E5E8D5B91D3}"/>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'Q3'!$A$4:$A$11</c:f>
              <c:strCache>
                <c:ptCount val="8"/>
                <c:pt idx="0">
                  <c:v>Permettre de participer aux décisions locales (ex : budget participatif, décisions sur les déchets, l’urbanisme local, l’aménagement des espaces publics…) </c:v>
                </c:pt>
                <c:pt idx="1">
                  <c:v>Proposer des consultations citoyennes en ligne sur des sujets nationaux et locaux </c:v>
                </c:pt>
                <c:pt idx="2">
                  <c:v>Permettre de donner son avis en ligne sur les services publics et ce que fait le Gouvernement</c:v>
                </c:pt>
                <c:pt idx="3">
                  <c:v>Permettre le vote électronique </c:v>
                </c:pt>
                <c:pt idx="4">
                  <c:v>Communiquer sur les outils numériques proposés par l’Etat (ex : MonCompteFormation, MonEspaceSanté etc..) </c:v>
                </c:pt>
                <c:pt idx="5">
                  <c:v>Informer les électeurs sur le processus des élections (bureaux de vote, etc.) et les programmes des candidats</c:v>
                </c:pt>
                <c:pt idx="6">
                  <c:v>Communiquer sur les actions du Gouvernement</c:v>
                </c:pt>
                <c:pt idx="7">
                  <c:v>Autre</c:v>
                </c:pt>
              </c:strCache>
            </c:strRef>
          </c:cat>
          <c:val>
            <c:numRef>
              <c:f>'Q3'!$C$4:$C$11</c:f>
              <c:numCache>
                <c:formatCode>0%</c:formatCode>
                <c:ptCount val="8"/>
                <c:pt idx="0">
                  <c:v>0.18</c:v>
                </c:pt>
                <c:pt idx="1">
                  <c:v>0.18</c:v>
                </c:pt>
                <c:pt idx="2">
                  <c:v>0.16</c:v>
                </c:pt>
                <c:pt idx="3">
                  <c:v>0.14000000000000001</c:v>
                </c:pt>
                <c:pt idx="4">
                  <c:v>0.12</c:v>
                </c:pt>
                <c:pt idx="5">
                  <c:v>0.11</c:v>
                </c:pt>
                <c:pt idx="6">
                  <c:v>0.1</c:v>
                </c:pt>
                <c:pt idx="7">
                  <c:v>0.02</c:v>
                </c:pt>
              </c:numCache>
            </c:numRef>
          </c:val>
          <c:extLst>
            <c:ext xmlns:c16="http://schemas.microsoft.com/office/drawing/2014/chart" uri="{C3380CC4-5D6E-409C-BE32-E72D297353CC}">
              <c16:uniqueId val="{00000001-EAE1-C84C-A576-0E5E8D5B91D3}"/>
            </c:ext>
          </c:extLst>
        </c:ser>
        <c:dLbls>
          <c:showLegendKey val="0"/>
          <c:showVal val="1"/>
          <c:showCatName val="0"/>
          <c:showSerName val="0"/>
          <c:showPercent val="0"/>
          <c:showBubbleSize val="0"/>
        </c:dLbls>
        <c:gapWidth val="75"/>
        <c:axId val="177013000"/>
        <c:axId val="177013784"/>
      </c:barChart>
      <c:catAx>
        <c:axId val="17701300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177013784"/>
        <c:crosses val="autoZero"/>
        <c:auto val="1"/>
        <c:lblAlgn val="ctr"/>
        <c:lblOffset val="100"/>
        <c:noMultiLvlLbl val="0"/>
      </c:catAx>
      <c:valAx>
        <c:axId val="177013784"/>
        <c:scaling>
          <c:orientation val="minMax"/>
        </c:scaling>
        <c:delete val="1"/>
        <c:axPos val="t"/>
        <c:numFmt formatCode="0%" sourceLinked="1"/>
        <c:majorTickMark val="none"/>
        <c:minorTickMark val="none"/>
        <c:tickLblPos val="nextTo"/>
        <c:crossAx val="1770130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'Q8'!$A$4:$A$12</c:f>
              <c:strCache>
                <c:ptCount val="9"/>
                <c:pt idx="0">
                  <c:v>Usurpation de mon identité/compte personnel sur les plateformes en ligne et sites internet</c:v>
                </c:pt>
                <c:pt idx="1">
                  <c:v>Vol de mes données personnelles (ex : données bancaires...)</c:v>
                </c:pt>
                <c:pt idx="2">
                  <c:v>Virus informatique, cyber-hameçonnage et attaque cyber</c:v>
                </c:pt>
                <c:pt idx="3">
                  <c:v>Sécurité des adolescents et des enfants</c:v>
                </c:pt>
                <c:pt idx="4">
                  <c:v>Exposition aux fausses informations</c:v>
                </c:pt>
                <c:pt idx="5">
                  <c:v>Arnaques en ligne</c:v>
                </c:pt>
                <c:pt idx="6">
                  <c:v>Violence sur les réseaux sociaux / Cyber-harcèlement</c:v>
                </c:pt>
                <c:pt idx="7">
                  <c:v>Détournement de mon matériel, activation de caméra à distance</c:v>
                </c:pt>
                <c:pt idx="8">
                  <c:v>Autre</c:v>
                </c:pt>
              </c:strCache>
            </c:strRef>
          </c:cat>
          <c:val>
            <c:numRef>
              <c:f>'Q8'!$B$4:$B$12</c:f>
            </c:numRef>
          </c:val>
          <c:extLst>
            <c:ext xmlns:c16="http://schemas.microsoft.com/office/drawing/2014/chart" uri="{C3380CC4-5D6E-409C-BE32-E72D297353CC}">
              <c16:uniqueId val="{00000000-0BF7-484A-B5F3-61A9470E89F0}"/>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'Q8'!$A$4:$A$12</c:f>
              <c:strCache>
                <c:ptCount val="9"/>
                <c:pt idx="0">
                  <c:v>Usurpation de mon identité/compte personnel sur les plateformes en ligne et sites internet</c:v>
                </c:pt>
                <c:pt idx="1">
                  <c:v>Vol de mes données personnelles (ex : données bancaires...)</c:v>
                </c:pt>
                <c:pt idx="2">
                  <c:v>Virus informatique, cyber-hameçonnage et attaque cyber</c:v>
                </c:pt>
                <c:pt idx="3">
                  <c:v>Sécurité des adolescents et des enfants</c:v>
                </c:pt>
                <c:pt idx="4">
                  <c:v>Exposition aux fausses informations</c:v>
                </c:pt>
                <c:pt idx="5">
                  <c:v>Arnaques en ligne</c:v>
                </c:pt>
                <c:pt idx="6">
                  <c:v>Violence sur les réseaux sociaux / Cyber-harcèlement</c:v>
                </c:pt>
                <c:pt idx="7">
                  <c:v>Détournement de mon matériel, activation de caméra à distance</c:v>
                </c:pt>
                <c:pt idx="8">
                  <c:v>Autre</c:v>
                </c:pt>
              </c:strCache>
            </c:strRef>
          </c:cat>
          <c:val>
            <c:numRef>
              <c:f>'Q8'!$C$4:$C$12</c:f>
            </c:numRef>
          </c:val>
          <c:extLst>
            <c:ext xmlns:c16="http://schemas.microsoft.com/office/drawing/2014/chart" uri="{C3380CC4-5D6E-409C-BE32-E72D297353CC}">
              <c16:uniqueId val="{00000001-0BF7-484A-B5F3-61A9470E89F0}"/>
            </c:ext>
          </c:extLst>
        </c:ser>
        <c:ser>
          <c:idx val="2"/>
          <c:order val="2"/>
          <c:spPr>
            <a:solidFill>
              <a:schemeClr val="accent3"/>
            </a:solidFill>
            <a:ln>
              <a:noFill/>
            </a:ln>
            <a:effectLst/>
          </c:spPr>
          <c:invertIfNegative val="0"/>
          <c:dPt>
            <c:idx val="0"/>
            <c:invertIfNegative val="0"/>
            <c:bubble3D val="0"/>
            <c:spPr>
              <a:solidFill>
                <a:schemeClr val="accent1">
                  <a:lumMod val="50000"/>
                </a:schemeClr>
              </a:solidFill>
              <a:ln>
                <a:noFill/>
              </a:ln>
              <a:effectLst/>
            </c:spPr>
            <c:extLst>
              <c:ext xmlns:c16="http://schemas.microsoft.com/office/drawing/2014/chart" uri="{C3380CC4-5D6E-409C-BE32-E72D297353CC}">
                <c16:uniqueId val="{00000003-0BF7-484A-B5F3-61A9470E89F0}"/>
              </c:ext>
            </c:extLst>
          </c:dPt>
          <c:dPt>
            <c:idx val="1"/>
            <c:invertIfNegative val="0"/>
            <c:bubble3D val="0"/>
            <c:spPr>
              <a:solidFill>
                <a:schemeClr val="accent1">
                  <a:lumMod val="75000"/>
                </a:schemeClr>
              </a:solidFill>
              <a:ln>
                <a:noFill/>
              </a:ln>
              <a:effectLst/>
            </c:spPr>
            <c:extLst>
              <c:ext xmlns:c16="http://schemas.microsoft.com/office/drawing/2014/chart" uri="{C3380CC4-5D6E-409C-BE32-E72D297353CC}">
                <c16:uniqueId val="{00000004-0BF7-484A-B5F3-61A9470E89F0}"/>
              </c:ext>
            </c:extLst>
          </c:dPt>
          <c:dPt>
            <c:idx val="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5-0BF7-484A-B5F3-61A9470E89F0}"/>
              </c:ext>
            </c:extLst>
          </c:dPt>
          <c:dPt>
            <c:idx val="3"/>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6-0BF7-484A-B5F3-61A9470E89F0}"/>
              </c:ext>
            </c:extLst>
          </c:dPt>
          <c:dPt>
            <c:idx val="4"/>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7-0BF7-484A-B5F3-61A9470E89F0}"/>
              </c:ext>
            </c:extLst>
          </c:dPt>
          <c:dPt>
            <c:idx val="5"/>
            <c:invertIfNegative val="0"/>
            <c:bubble3D val="0"/>
            <c:spPr>
              <a:solidFill>
                <a:schemeClr val="accent1">
                  <a:lumMod val="40000"/>
                  <a:lumOff val="60000"/>
                </a:schemeClr>
              </a:solidFill>
              <a:ln>
                <a:noFill/>
              </a:ln>
              <a:effectLst/>
            </c:spPr>
            <c:extLst>
              <c:ext xmlns:c16="http://schemas.microsoft.com/office/drawing/2014/chart" uri="{C3380CC4-5D6E-409C-BE32-E72D297353CC}">
                <c16:uniqueId val="{00000008-0BF7-484A-B5F3-61A9470E89F0}"/>
              </c:ext>
            </c:extLst>
          </c:dPt>
          <c:dPt>
            <c:idx val="6"/>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9-0BF7-484A-B5F3-61A9470E89F0}"/>
              </c:ext>
            </c:extLst>
          </c:dPt>
          <c:dPt>
            <c:idx val="7"/>
            <c:invertIfNegative val="0"/>
            <c:bubble3D val="0"/>
            <c:spPr>
              <a:solidFill>
                <a:srgbClr val="0432FF">
                  <a:alpha val="14118"/>
                </a:srgbClr>
              </a:solidFill>
              <a:ln>
                <a:noFill/>
              </a:ln>
              <a:effectLst/>
            </c:spPr>
            <c:extLst>
              <c:ext xmlns:c16="http://schemas.microsoft.com/office/drawing/2014/chart" uri="{C3380CC4-5D6E-409C-BE32-E72D297353CC}">
                <c16:uniqueId val="{0000000A-0BF7-484A-B5F3-61A9470E89F0}"/>
              </c:ext>
            </c:extLst>
          </c:dPt>
          <c:dPt>
            <c:idx val="8"/>
            <c:invertIfNegative val="0"/>
            <c:bubble3D val="0"/>
            <c:spPr>
              <a:solidFill>
                <a:schemeClr val="bg2"/>
              </a:solidFill>
              <a:ln>
                <a:noFill/>
              </a:ln>
              <a:effectLst/>
            </c:spPr>
            <c:extLst>
              <c:ext xmlns:c16="http://schemas.microsoft.com/office/drawing/2014/chart" uri="{C3380CC4-5D6E-409C-BE32-E72D297353CC}">
                <c16:uniqueId val="{0000000B-0BF7-484A-B5F3-61A9470E89F0}"/>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'Q8'!$A$4:$A$12</c:f>
              <c:strCache>
                <c:ptCount val="9"/>
                <c:pt idx="0">
                  <c:v>Usurpation de mon identité/compte personnel sur les plateformes en ligne et sites internet</c:v>
                </c:pt>
                <c:pt idx="1">
                  <c:v>Vol de mes données personnelles (ex : données bancaires...)</c:v>
                </c:pt>
                <c:pt idx="2">
                  <c:v>Virus informatique, cyber-hameçonnage et attaque cyber</c:v>
                </c:pt>
                <c:pt idx="3">
                  <c:v>Sécurité des adolescents et des enfants</c:v>
                </c:pt>
                <c:pt idx="4">
                  <c:v>Exposition aux fausses informations</c:v>
                </c:pt>
                <c:pt idx="5">
                  <c:v>Arnaques en ligne</c:v>
                </c:pt>
                <c:pt idx="6">
                  <c:v>Violence sur les réseaux sociaux / Cyber-harcèlement</c:v>
                </c:pt>
                <c:pt idx="7">
                  <c:v>Détournement de mon matériel, activation de caméra à distance</c:v>
                </c:pt>
                <c:pt idx="8">
                  <c:v>Autre</c:v>
                </c:pt>
              </c:strCache>
            </c:strRef>
          </c:cat>
          <c:val>
            <c:numRef>
              <c:f>'Q8'!$D$4:$D$12</c:f>
              <c:numCache>
                <c:formatCode>0%</c:formatCode>
                <c:ptCount val="9"/>
                <c:pt idx="0">
                  <c:v>0.18</c:v>
                </c:pt>
                <c:pt idx="1">
                  <c:v>0.17</c:v>
                </c:pt>
                <c:pt idx="2">
                  <c:v>0.14000000000000001</c:v>
                </c:pt>
                <c:pt idx="3">
                  <c:v>0.13</c:v>
                </c:pt>
                <c:pt idx="4">
                  <c:v>0.11</c:v>
                </c:pt>
                <c:pt idx="5">
                  <c:v>0.1</c:v>
                </c:pt>
                <c:pt idx="6">
                  <c:v>0.09</c:v>
                </c:pt>
                <c:pt idx="7">
                  <c:v>0.08</c:v>
                </c:pt>
                <c:pt idx="8">
                  <c:v>0.01</c:v>
                </c:pt>
              </c:numCache>
            </c:numRef>
          </c:val>
          <c:extLst>
            <c:ext xmlns:c16="http://schemas.microsoft.com/office/drawing/2014/chart" uri="{C3380CC4-5D6E-409C-BE32-E72D297353CC}">
              <c16:uniqueId val="{00000002-0BF7-484A-B5F3-61A9470E89F0}"/>
            </c:ext>
          </c:extLst>
        </c:ser>
        <c:dLbls>
          <c:showLegendKey val="0"/>
          <c:showVal val="1"/>
          <c:showCatName val="0"/>
          <c:showSerName val="0"/>
          <c:showPercent val="0"/>
          <c:showBubbleSize val="0"/>
        </c:dLbls>
        <c:gapWidth val="75"/>
        <c:axId val="177013392"/>
        <c:axId val="177008688"/>
      </c:barChart>
      <c:catAx>
        <c:axId val="17701339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177008688"/>
        <c:crosses val="autoZero"/>
        <c:auto val="1"/>
        <c:lblAlgn val="ctr"/>
        <c:lblOffset val="100"/>
        <c:noMultiLvlLbl val="0"/>
      </c:catAx>
      <c:valAx>
        <c:axId val="177008688"/>
        <c:scaling>
          <c:orientation val="minMax"/>
        </c:scaling>
        <c:delete val="1"/>
        <c:axPos val="t"/>
        <c:numFmt formatCode="0%" sourceLinked="1"/>
        <c:majorTickMark val="none"/>
        <c:minorTickMark val="none"/>
        <c:tickLblPos val="nextTo"/>
        <c:crossAx val="17701339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49178375138620739"/>
          <c:y val="3.3343341905062412E-2"/>
          <c:w val="0.49476782002825759"/>
          <c:h val="0.93331331618987523"/>
        </c:manualLayout>
      </c:layout>
      <c:barChart>
        <c:barDir val="bar"/>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'Q13'!$A$13:$A$17</c:f>
              <c:strCache>
                <c:ptCount val="5"/>
                <c:pt idx="0">
                  <c:v>Vous permettre de réduire votre temps de travail, de vous dégager du temps</c:v>
                </c:pt>
                <c:pt idx="1">
                  <c:v>Alourdir votre charge de travail (le nombre de tâches à effectuer)</c:v>
                </c:pt>
                <c:pt idx="2">
                  <c:v>N’aura pas d’impact sur votre temps de travail</c:v>
                </c:pt>
                <c:pt idx="3">
                  <c:v>Ne sait pas / Ne se prononce pas</c:v>
                </c:pt>
                <c:pt idx="4">
                  <c:v>Vous demander plus de travail pour chaque tâche</c:v>
                </c:pt>
              </c:strCache>
            </c:strRef>
          </c:cat>
          <c:val>
            <c:numRef>
              <c:f>'Q13'!$B$13:$B$17</c:f>
            </c:numRef>
          </c:val>
          <c:extLst>
            <c:ext xmlns:c16="http://schemas.microsoft.com/office/drawing/2014/chart" uri="{C3380CC4-5D6E-409C-BE32-E72D297353CC}">
              <c16:uniqueId val="{00000000-5BD3-E948-B6B0-9AC8BDD28805}"/>
            </c:ext>
          </c:extLst>
        </c:ser>
        <c:ser>
          <c:idx val="1"/>
          <c:order val="1"/>
          <c:spPr>
            <a:solidFill>
              <a:schemeClr val="accent2"/>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mn-lt"/>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'Q13'!$A$13:$A$17</c:f>
              <c:strCache>
                <c:ptCount val="5"/>
                <c:pt idx="0">
                  <c:v>Vous permettre de réduire votre temps de travail, de vous dégager du temps</c:v>
                </c:pt>
                <c:pt idx="1">
                  <c:v>Alourdir votre charge de travail (le nombre de tâches à effectuer)</c:v>
                </c:pt>
                <c:pt idx="2">
                  <c:v>N’aura pas d’impact sur votre temps de travail</c:v>
                </c:pt>
                <c:pt idx="3">
                  <c:v>Ne sait pas / Ne se prononce pas</c:v>
                </c:pt>
                <c:pt idx="4">
                  <c:v>Vous demander plus de travail pour chaque tâche</c:v>
                </c:pt>
              </c:strCache>
            </c:strRef>
          </c:cat>
          <c:val>
            <c:numRef>
              <c:f>'Q13'!$C$13:$C$17</c:f>
            </c:numRef>
          </c:val>
          <c:extLst>
            <c:ext xmlns:c16="http://schemas.microsoft.com/office/drawing/2014/chart" uri="{C3380CC4-5D6E-409C-BE32-E72D297353CC}">
              <c16:uniqueId val="{00000001-5BD3-E948-B6B0-9AC8BDD28805}"/>
            </c:ext>
          </c:extLst>
        </c:ser>
        <c:dLbls>
          <c:showLegendKey val="0"/>
          <c:showVal val="1"/>
          <c:showCatName val="0"/>
          <c:showSerName val="0"/>
          <c:showPercent val="0"/>
          <c:showBubbleSize val="0"/>
        </c:dLbls>
        <c:gapWidth val="75"/>
        <c:axId val="177015352"/>
        <c:axId val="177011040"/>
      </c:barChart>
      <c:catAx>
        <c:axId val="177015352"/>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2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177011040"/>
        <c:crosses val="autoZero"/>
        <c:auto val="1"/>
        <c:lblAlgn val="ctr"/>
        <c:lblOffset val="100"/>
        <c:noMultiLvlLbl val="0"/>
      </c:catAx>
      <c:valAx>
        <c:axId val="177011040"/>
        <c:scaling>
          <c:orientation val="minMax"/>
        </c:scaling>
        <c:delete val="1"/>
        <c:axPos val="t"/>
        <c:numFmt formatCode="0%" sourceLinked="1"/>
        <c:majorTickMark val="none"/>
        <c:minorTickMark val="none"/>
        <c:tickLblPos val="nextTo"/>
        <c:crossAx val="177015352"/>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clustered"/>
        <c:varyColors val="0"/>
        <c:ser>
          <c:idx val="0"/>
          <c:order val="0"/>
          <c:spPr>
            <a:solidFill>
              <a:schemeClr val="accent1"/>
            </a:solidFill>
            <a:ln>
              <a:noFill/>
            </a:ln>
            <a:effectLst/>
          </c:spPr>
          <c:invertIfNegative val="0"/>
          <c:dPt>
            <c:idx val="0"/>
            <c:invertIfNegative val="0"/>
            <c:bubble3D val="0"/>
            <c:spPr>
              <a:solidFill>
                <a:schemeClr val="accent1">
                  <a:lumMod val="75000"/>
                </a:schemeClr>
              </a:solidFill>
              <a:ln>
                <a:noFill/>
              </a:ln>
              <a:effectLst/>
            </c:spPr>
            <c:extLst>
              <c:ext xmlns:c16="http://schemas.microsoft.com/office/drawing/2014/chart" uri="{C3380CC4-5D6E-409C-BE32-E72D297353CC}">
                <c16:uniqueId val="{00000001-AA91-1740-9317-553CF68D3DA4}"/>
              </c:ext>
            </c:extLst>
          </c:dPt>
          <c:dPt>
            <c:idx val="1"/>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2-AA91-1740-9317-553CF68D3DA4}"/>
              </c:ext>
            </c:extLst>
          </c:dPt>
          <c:dPt>
            <c:idx val="2"/>
            <c:invertIfNegative val="0"/>
            <c:bubble3D val="0"/>
            <c:spPr>
              <a:solidFill>
                <a:schemeClr val="accent1">
                  <a:lumMod val="60000"/>
                  <a:lumOff val="40000"/>
                </a:schemeClr>
              </a:solidFill>
              <a:ln>
                <a:noFill/>
              </a:ln>
              <a:effectLst/>
            </c:spPr>
            <c:extLst>
              <c:ext xmlns:c16="http://schemas.microsoft.com/office/drawing/2014/chart" uri="{C3380CC4-5D6E-409C-BE32-E72D297353CC}">
                <c16:uniqueId val="{00000003-AA91-1740-9317-553CF68D3DA4}"/>
              </c:ext>
            </c:extLst>
          </c:dPt>
          <c:dPt>
            <c:idx val="3"/>
            <c:invertIfNegative val="0"/>
            <c:bubble3D val="0"/>
            <c:spPr>
              <a:solidFill>
                <a:schemeClr val="accent1">
                  <a:lumMod val="20000"/>
                  <a:lumOff val="80000"/>
                </a:schemeClr>
              </a:solidFill>
              <a:ln>
                <a:noFill/>
              </a:ln>
              <a:effectLst/>
            </c:spPr>
            <c:extLst>
              <c:ext xmlns:c16="http://schemas.microsoft.com/office/drawing/2014/chart" uri="{C3380CC4-5D6E-409C-BE32-E72D297353CC}">
                <c16:uniqueId val="{00000004-AA91-1740-9317-553CF68D3DA4}"/>
              </c:ext>
            </c:extLst>
          </c:dPt>
          <c:dLbls>
            <c:spPr>
              <a:noFill/>
              <a:ln>
                <a:noFill/>
              </a:ln>
              <a:effectLst/>
            </c:spPr>
            <c:txPr>
              <a:bodyPr rot="0" spcFirstLastPara="1" vertOverflow="ellipsis" vert="horz" wrap="square" anchor="ctr" anchorCtr="1"/>
              <a:lstStyle/>
              <a:p>
                <a:pPr>
                  <a:defRPr sz="1200" b="0" i="0" u="none" strike="noStrike" kern="1200" baseline="0">
                    <a:solidFill>
                      <a:schemeClr val="tx1">
                        <a:lumMod val="75000"/>
                        <a:lumOff val="25000"/>
                      </a:schemeClr>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'Calcul Q fermées'!$A$41:$A$45</c:f>
              <c:strCache>
                <c:ptCount val="4"/>
                <c:pt idx="0">
                  <c:v>Vous permettre de réduire votre temps de travail, de vous dégager du temps</c:v>
                </c:pt>
                <c:pt idx="1">
                  <c:v>N’aura pas d’impact sur votre temps de travail</c:v>
                </c:pt>
                <c:pt idx="2">
                  <c:v>Alourdir votre charge de travail (le nombre de tâches à effectuer)</c:v>
                </c:pt>
                <c:pt idx="3">
                  <c:v>Vous demander plus de travail pour chaque tâche</c:v>
                </c:pt>
              </c:strCache>
            </c:strRef>
          </c:cat>
          <c:val>
            <c:numRef>
              <c:f>'Calcul Q fermées'!$B$41:$B$45</c:f>
              <c:numCache>
                <c:formatCode>0%</c:formatCode>
                <c:ptCount val="4"/>
                <c:pt idx="0">
                  <c:v>0.43076136944302501</c:v>
                </c:pt>
                <c:pt idx="1">
                  <c:v>0.21052631578947367</c:v>
                </c:pt>
                <c:pt idx="2">
                  <c:v>0.20848237097598366</c:v>
                </c:pt>
                <c:pt idx="3">
                  <c:v>5.4675523760858456E-2</c:v>
                </c:pt>
              </c:numCache>
            </c:numRef>
          </c:val>
          <c:extLst>
            <c:ext xmlns:c16="http://schemas.microsoft.com/office/drawing/2014/chart" uri="{C3380CC4-5D6E-409C-BE32-E72D297353CC}">
              <c16:uniqueId val="{00000000-AA91-1740-9317-553CF68D3DA4}"/>
            </c:ext>
          </c:extLst>
        </c:ser>
        <c:dLbls>
          <c:showLegendKey val="0"/>
          <c:showVal val="1"/>
          <c:showCatName val="0"/>
          <c:showSerName val="0"/>
          <c:showPercent val="0"/>
          <c:showBubbleSize val="0"/>
        </c:dLbls>
        <c:gapWidth val="75"/>
        <c:axId val="382469568"/>
        <c:axId val="382435968"/>
      </c:barChart>
      <c:catAx>
        <c:axId val="382469568"/>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4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382435968"/>
        <c:crosses val="autoZero"/>
        <c:auto val="1"/>
        <c:lblAlgn val="ctr"/>
        <c:lblOffset val="100"/>
        <c:noMultiLvlLbl val="0"/>
      </c:catAx>
      <c:valAx>
        <c:axId val="382435968"/>
        <c:scaling>
          <c:orientation val="minMax"/>
        </c:scaling>
        <c:delete val="1"/>
        <c:axPos val="t"/>
        <c:numFmt formatCode="0%" sourceLinked="1"/>
        <c:majorTickMark val="none"/>
        <c:minorTickMark val="none"/>
        <c:tickLblPos val="nextTo"/>
        <c:crossAx val="382469568"/>
        <c:crosses val="autoZero"/>
        <c:crossBetween val="between"/>
      </c:valAx>
      <c:spPr>
        <a:noFill/>
        <a:ln>
          <a:noFill/>
        </a:ln>
        <a:effectLst/>
      </c:spPr>
    </c:plotArea>
    <c:plotVisOnly val="1"/>
    <c:dispBlanksAs val="gap"/>
    <c:showDLblsOverMax val="0"/>
  </c:chart>
  <c:spPr>
    <a:noFill/>
    <a:ln>
      <a:noFill/>
    </a:ln>
    <a:effectLst/>
  </c:spPr>
  <c:txPr>
    <a:bodyPr/>
    <a:lstStyle/>
    <a:p>
      <a:pPr>
        <a:defRPr sz="1200"/>
      </a:pPr>
      <a:endParaRPr lang="fr-FR"/>
    </a:p>
  </c:txPr>
  <c:externalData r:id="rId3">
    <c:autoUpdate val="0"/>
  </c:externalData>
</c:chartSpace>
</file>

<file path=ppt/charts/chart2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'Q18 - segmentation age'!$A$4</c:f>
              <c:strCache>
                <c:ptCount val="1"/>
                <c:pt idx="0">
                  <c:v>Non</c:v>
                </c:pt>
              </c:strCache>
            </c:strRef>
          </c:tx>
          <c:spPr>
            <a:solidFill>
              <a:srgbClr val="B71719">
                <a:alpha val="50196"/>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'Q18 - segmentation age'!$B$3:$H$3</c:f>
              <c:strCache>
                <c:ptCount val="7"/>
                <c:pt idx="0">
                  <c:v>18 à 24 ans</c:v>
                </c:pt>
                <c:pt idx="1">
                  <c:v>25 à 35 ans</c:v>
                </c:pt>
                <c:pt idx="2">
                  <c:v>36 à 49 ans</c:v>
                </c:pt>
                <c:pt idx="3">
                  <c:v>50 à 62  ans</c:v>
                </c:pt>
                <c:pt idx="4">
                  <c:v>63 à 75 ans</c:v>
                </c:pt>
                <c:pt idx="5">
                  <c:v>Moins de 18 ans</c:v>
                </c:pt>
                <c:pt idx="6">
                  <c:v>Plus de 75 ans</c:v>
                </c:pt>
              </c:strCache>
            </c:strRef>
          </c:cat>
          <c:val>
            <c:numRef>
              <c:f>'Q18 - segmentation age'!$B$4:$H$4</c:f>
              <c:numCache>
                <c:formatCode>0%</c:formatCode>
                <c:ptCount val="7"/>
                <c:pt idx="0">
                  <c:v>0.11046511627906977</c:v>
                </c:pt>
                <c:pt idx="1">
                  <c:v>7.2463768115942032E-2</c:v>
                </c:pt>
                <c:pt idx="2">
                  <c:v>7.5875486381322951E-2</c:v>
                </c:pt>
                <c:pt idx="3">
                  <c:v>6.8527918781725886E-2</c:v>
                </c:pt>
                <c:pt idx="4">
                  <c:v>8.0118694362017809E-2</c:v>
                </c:pt>
                <c:pt idx="5">
                  <c:v>0.1875</c:v>
                </c:pt>
                <c:pt idx="6">
                  <c:v>0.24193548387096775</c:v>
                </c:pt>
              </c:numCache>
            </c:numRef>
          </c:val>
          <c:extLst>
            <c:ext xmlns:c16="http://schemas.microsoft.com/office/drawing/2014/chart" uri="{C3380CC4-5D6E-409C-BE32-E72D297353CC}">
              <c16:uniqueId val="{00000000-A61A-6941-A4DA-4AAC2255E293}"/>
            </c:ext>
          </c:extLst>
        </c:ser>
        <c:ser>
          <c:idx val="1"/>
          <c:order val="1"/>
          <c:tx>
            <c:strRef>
              <c:f>'Q18 - segmentation age'!$A$5</c:f>
              <c:strCache>
                <c:ptCount val="1"/>
                <c:pt idx="0">
                  <c:v>Oui</c:v>
                </c:pt>
              </c:strCache>
            </c:strRef>
          </c:tx>
          <c:spPr>
            <a:solidFill>
              <a:srgbClr val="C1BDFF">
                <a:alpha val="50196"/>
              </a:srgbClr>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'Q18 - segmentation age'!$B$3:$H$3</c:f>
              <c:strCache>
                <c:ptCount val="7"/>
                <c:pt idx="0">
                  <c:v>18 à 24 ans</c:v>
                </c:pt>
                <c:pt idx="1">
                  <c:v>25 à 35 ans</c:v>
                </c:pt>
                <c:pt idx="2">
                  <c:v>36 à 49 ans</c:v>
                </c:pt>
                <c:pt idx="3">
                  <c:v>50 à 62  ans</c:v>
                </c:pt>
                <c:pt idx="4">
                  <c:v>63 à 75 ans</c:v>
                </c:pt>
                <c:pt idx="5">
                  <c:v>Moins de 18 ans</c:v>
                </c:pt>
                <c:pt idx="6">
                  <c:v>Plus de 75 ans</c:v>
                </c:pt>
              </c:strCache>
            </c:strRef>
          </c:cat>
          <c:val>
            <c:numRef>
              <c:f>'Q18 - segmentation age'!$B$5:$H$5</c:f>
              <c:numCache>
                <c:formatCode>0%</c:formatCode>
                <c:ptCount val="7"/>
                <c:pt idx="0">
                  <c:v>0.88953488372093026</c:v>
                </c:pt>
                <c:pt idx="1">
                  <c:v>0.92753623188405798</c:v>
                </c:pt>
                <c:pt idx="2">
                  <c:v>0.92412451361867709</c:v>
                </c:pt>
                <c:pt idx="3">
                  <c:v>0.93147208121827407</c:v>
                </c:pt>
                <c:pt idx="4">
                  <c:v>0.91988130563798221</c:v>
                </c:pt>
                <c:pt idx="5">
                  <c:v>0.8125</c:v>
                </c:pt>
                <c:pt idx="6">
                  <c:v>0.75806451612903225</c:v>
                </c:pt>
              </c:numCache>
            </c:numRef>
          </c:val>
          <c:extLst>
            <c:ext xmlns:c16="http://schemas.microsoft.com/office/drawing/2014/chart" uri="{C3380CC4-5D6E-409C-BE32-E72D297353CC}">
              <c16:uniqueId val="{00000001-A61A-6941-A4DA-4AAC2255E293}"/>
            </c:ext>
          </c:extLst>
        </c:ser>
        <c:dLbls>
          <c:showLegendKey val="0"/>
          <c:showVal val="1"/>
          <c:showCatName val="0"/>
          <c:showSerName val="0"/>
          <c:showPercent val="0"/>
          <c:showBubbleSize val="0"/>
        </c:dLbls>
        <c:gapWidth val="95"/>
        <c:overlap val="100"/>
        <c:axId val="388263407"/>
        <c:axId val="388257119"/>
      </c:barChart>
      <c:catAx>
        <c:axId val="388263407"/>
        <c:scaling>
          <c:orientation val="minMax"/>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388257119"/>
        <c:crosses val="autoZero"/>
        <c:auto val="1"/>
        <c:lblAlgn val="ctr"/>
        <c:lblOffset val="100"/>
        <c:noMultiLvlLbl val="0"/>
      </c:catAx>
      <c:valAx>
        <c:axId val="388257119"/>
        <c:scaling>
          <c:orientation val="minMax"/>
        </c:scaling>
        <c:delete val="1"/>
        <c:axPos val="b"/>
        <c:numFmt formatCode="0%" sourceLinked="1"/>
        <c:majorTickMark val="none"/>
        <c:minorTickMark val="none"/>
        <c:tickLblPos val="nextTo"/>
        <c:crossAx val="388263407"/>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2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bar"/>
        <c:grouping val="stacked"/>
        <c:varyColors val="0"/>
        <c:ser>
          <c:idx val="0"/>
          <c:order val="0"/>
          <c:tx>
            <c:strRef>
              <c:f>Feuil33!$A$2</c:f>
              <c:strCache>
                <c:ptCount val="1"/>
                <c:pt idx="0">
                  <c:v>Non</c:v>
                </c:pt>
              </c:strCache>
            </c:strRef>
          </c:tx>
          <c:spPr>
            <a:solidFill>
              <a:schemeClr val="accent2">
                <a:lumMod val="75000"/>
              </a:schemeClr>
            </a:solidFill>
            <a:ln>
              <a:noFill/>
            </a:ln>
            <a:effectLst/>
          </c:spPr>
          <c:invertIfNegative val="0"/>
          <c:dLbls>
            <c:dLbl>
              <c:idx val="0"/>
              <c:tx>
                <c:rich>
                  <a:bodyPr/>
                  <a:lstStyle/>
                  <a:p>
                    <a:fld id="{8B229242-72B9-9342-A3E8-1D139253407A}" type="VALUE">
                      <a:rPr lang="en-US" smtClean="0"/>
                      <a:pPr/>
                      <a:t>[VALEUR]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3-1993-7348-9806-A7465CF35A2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bg1"/>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Feuil33!$B$1:$H$1</c:f>
              <c:strCache>
                <c:ptCount val="1"/>
                <c:pt idx="0">
                  <c:v>%</c:v>
                </c:pt>
              </c:strCache>
            </c:strRef>
          </c:cat>
          <c:val>
            <c:numRef>
              <c:f>Feuil33!$B$2:$H$2</c:f>
              <c:numCache>
                <c:formatCode>General</c:formatCode>
                <c:ptCount val="1"/>
                <c:pt idx="0">
                  <c:v>8</c:v>
                </c:pt>
              </c:numCache>
            </c:numRef>
          </c:val>
          <c:extLst>
            <c:ext xmlns:c16="http://schemas.microsoft.com/office/drawing/2014/chart" uri="{C3380CC4-5D6E-409C-BE32-E72D297353CC}">
              <c16:uniqueId val="{00000000-1993-7348-9806-A7465CF35A21}"/>
            </c:ext>
          </c:extLst>
        </c:ser>
        <c:ser>
          <c:idx val="1"/>
          <c:order val="1"/>
          <c:tx>
            <c:strRef>
              <c:f>Feuil33!$A$3</c:f>
              <c:strCache>
                <c:ptCount val="1"/>
                <c:pt idx="0">
                  <c:v>Oui</c:v>
                </c:pt>
              </c:strCache>
            </c:strRef>
          </c:tx>
          <c:spPr>
            <a:solidFill>
              <a:schemeClr val="accent1">
                <a:lumMod val="20000"/>
                <a:lumOff val="80000"/>
              </a:schemeClr>
            </a:solidFill>
            <a:ln>
              <a:noFill/>
            </a:ln>
            <a:effectLst/>
          </c:spPr>
          <c:invertIfNegative val="0"/>
          <c:dLbls>
            <c:dLbl>
              <c:idx val="0"/>
              <c:tx>
                <c:rich>
                  <a:bodyPr/>
                  <a:lstStyle/>
                  <a:p>
                    <a:fld id="{9359824C-31A1-7E4D-A48E-7EBFD618F6B2}" type="VALUE">
                      <a:rPr lang="en-US" smtClean="0"/>
                      <a:pPr/>
                      <a:t>[VALEUR]</a:t>
                    </a:fld>
                    <a:r>
                      <a:rPr lang="en-US"/>
                      <a:t>%</a:t>
                    </a:r>
                  </a:p>
                </c:rich>
              </c:tx>
              <c:showLegendKey val="0"/>
              <c:showVal val="1"/>
              <c:showCatName val="0"/>
              <c:showSerName val="0"/>
              <c:showPercent val="0"/>
              <c:showBubbleSize val="0"/>
              <c:extLst>
                <c:ext xmlns:c15="http://schemas.microsoft.com/office/drawing/2012/chart" uri="{CE6537A1-D6FC-4f65-9D91-7224C49458BB}">
                  <c15:dlblFieldTable/>
                  <c15:showDataLabelsRange val="0"/>
                </c:ext>
                <c:ext xmlns:c16="http://schemas.microsoft.com/office/drawing/2014/chart" uri="{C3380CC4-5D6E-409C-BE32-E72D297353CC}">
                  <c16:uniqueId val="{00000002-1993-7348-9806-A7465CF35A21}"/>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Feuil33!$B$1:$H$1</c:f>
              <c:strCache>
                <c:ptCount val="1"/>
                <c:pt idx="0">
                  <c:v>%</c:v>
                </c:pt>
              </c:strCache>
            </c:strRef>
          </c:cat>
          <c:val>
            <c:numRef>
              <c:f>Feuil33!$B$3:$H$3</c:f>
              <c:numCache>
                <c:formatCode>General</c:formatCode>
                <c:ptCount val="1"/>
                <c:pt idx="0">
                  <c:v>92</c:v>
                </c:pt>
              </c:numCache>
            </c:numRef>
          </c:val>
          <c:extLst>
            <c:ext xmlns:c16="http://schemas.microsoft.com/office/drawing/2014/chart" uri="{C3380CC4-5D6E-409C-BE32-E72D297353CC}">
              <c16:uniqueId val="{00000001-1993-7348-9806-A7465CF35A21}"/>
            </c:ext>
          </c:extLst>
        </c:ser>
        <c:dLbls>
          <c:showLegendKey val="0"/>
          <c:showVal val="1"/>
          <c:showCatName val="0"/>
          <c:showSerName val="0"/>
          <c:showPercent val="0"/>
          <c:showBubbleSize val="0"/>
        </c:dLbls>
        <c:gapWidth val="95"/>
        <c:overlap val="100"/>
        <c:axId val="693924400"/>
        <c:axId val="693926048"/>
      </c:barChart>
      <c:catAx>
        <c:axId val="693924400"/>
        <c:scaling>
          <c:orientation val="minMax"/>
        </c:scaling>
        <c:delete val="1"/>
        <c:axPos val="l"/>
        <c:numFmt formatCode="General" sourceLinked="1"/>
        <c:majorTickMark val="none"/>
        <c:minorTickMark val="none"/>
        <c:tickLblPos val="nextTo"/>
        <c:crossAx val="693926048"/>
        <c:crosses val="autoZero"/>
        <c:auto val="1"/>
        <c:lblAlgn val="ctr"/>
        <c:lblOffset val="100"/>
        <c:noMultiLvlLbl val="0"/>
      </c:catAx>
      <c:valAx>
        <c:axId val="693926048"/>
        <c:scaling>
          <c:orientation val="minMax"/>
        </c:scaling>
        <c:delete val="1"/>
        <c:axPos val="b"/>
        <c:numFmt formatCode="General" sourceLinked="1"/>
        <c:majorTickMark val="none"/>
        <c:minorTickMark val="none"/>
        <c:tickLblPos val="nextTo"/>
        <c:crossAx val="693924400"/>
        <c:crosses val="autoZero"/>
        <c:crossBetween val="between"/>
      </c:valAx>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3"/>
    </mc:Choice>
    <mc:Fallback>
      <c:style val="3"/>
    </mc:Fallback>
  </mc:AlternateContent>
  <c:chart>
    <c:autoTitleDeleted val="0"/>
    <c:plotArea>
      <c:layout>
        <c:manualLayout>
          <c:layoutTarget val="inner"/>
          <c:xMode val="edge"/>
          <c:yMode val="edge"/>
          <c:x val="1.9197207678883072E-2"/>
          <c:y val="4.0366972477064222E-2"/>
          <c:w val="0.98080279232111689"/>
          <c:h val="0.95963302752293578"/>
        </c:manualLayout>
      </c:layout>
      <c:barChart>
        <c:barDir val="bar"/>
        <c:grouping val="stacked"/>
        <c:varyColors val="0"/>
        <c:ser>
          <c:idx val="0"/>
          <c:order val="0"/>
          <c:tx>
            <c:strRef>
              <c:f>'Q1'!$A$11</c:f>
              <c:strCache>
                <c:ptCount val="1"/>
                <c:pt idx="0">
                  <c:v>Tout à fait</c:v>
                </c:pt>
              </c:strCache>
            </c:strRef>
          </c:tx>
          <c:spPr>
            <a:solidFill>
              <a:schemeClr val="accent1">
                <a:lumMod val="75000"/>
              </a:schemeClr>
            </a:solidFill>
            <a:ln>
              <a:solidFill>
                <a:schemeClr val="bg1"/>
              </a:solidFill>
            </a:ln>
            <a:effectLst/>
          </c:spPr>
          <c:invertIfNegative val="0"/>
          <c:cat>
            <c:strRef>
              <c:f>'Q1'!$B$10</c:f>
              <c:strCache>
                <c:ptCount val="1"/>
                <c:pt idx="0">
                  <c:v>Nombre de Nom du Participant</c:v>
                </c:pt>
              </c:strCache>
            </c:strRef>
          </c:cat>
          <c:val>
            <c:numRef>
              <c:f>'Q1'!$B$11</c:f>
              <c:numCache>
                <c:formatCode>0%</c:formatCode>
                <c:ptCount val="1"/>
                <c:pt idx="0">
                  <c:v>8.4765716976689422E-3</c:v>
                </c:pt>
              </c:numCache>
            </c:numRef>
          </c:val>
          <c:extLst>
            <c:ext xmlns:c16="http://schemas.microsoft.com/office/drawing/2014/chart" uri="{C3380CC4-5D6E-409C-BE32-E72D297353CC}">
              <c16:uniqueId val="{00000000-D7C7-4B4F-8C70-B85FF84F5786}"/>
            </c:ext>
          </c:extLst>
        </c:ser>
        <c:ser>
          <c:idx val="1"/>
          <c:order val="1"/>
          <c:tx>
            <c:strRef>
              <c:f>'Q1'!$A$12</c:f>
              <c:strCache>
                <c:ptCount val="1"/>
                <c:pt idx="0">
                  <c:v>Oui, dans l’ensemble</c:v>
                </c:pt>
              </c:strCache>
            </c:strRef>
          </c:tx>
          <c:spPr>
            <a:solidFill>
              <a:schemeClr val="accent1"/>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'Q1'!$B$10</c:f>
              <c:strCache>
                <c:ptCount val="1"/>
                <c:pt idx="0">
                  <c:v>Nombre de Nom du Participant</c:v>
                </c:pt>
              </c:strCache>
            </c:strRef>
          </c:cat>
          <c:val>
            <c:numRef>
              <c:f>'Q1'!$B$12</c:f>
              <c:numCache>
                <c:formatCode>0%</c:formatCode>
                <c:ptCount val="1"/>
                <c:pt idx="0">
                  <c:v>0.19896397457028492</c:v>
                </c:pt>
              </c:numCache>
            </c:numRef>
          </c:val>
          <c:extLst>
            <c:ext xmlns:c16="http://schemas.microsoft.com/office/drawing/2014/chart" uri="{C3380CC4-5D6E-409C-BE32-E72D297353CC}">
              <c16:uniqueId val="{00000001-D7C7-4B4F-8C70-B85FF84F5786}"/>
            </c:ext>
          </c:extLst>
        </c:ser>
        <c:ser>
          <c:idx val="2"/>
          <c:order val="2"/>
          <c:tx>
            <c:strRef>
              <c:f>'Q1'!$A$13</c:f>
              <c:strCache>
                <c:ptCount val="1"/>
                <c:pt idx="0">
                  <c:v>Pas assez</c:v>
                </c:pt>
              </c:strCache>
            </c:strRef>
          </c:tx>
          <c:spPr>
            <a:solidFill>
              <a:schemeClr val="accent1">
                <a:lumMod val="20000"/>
                <a:lumOff val="80000"/>
              </a:schemeClr>
            </a:solidFill>
            <a:ln>
              <a:solidFill>
                <a:schemeClr val="bg1"/>
              </a:solid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1200" b="1" i="0" u="none" strike="noStrike" kern="1200" baseline="0">
                    <a:solidFill>
                      <a:schemeClr val="bg1"/>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'Q1'!$B$10</c:f>
              <c:strCache>
                <c:ptCount val="1"/>
                <c:pt idx="0">
                  <c:v>Nombre de Nom du Participant</c:v>
                </c:pt>
              </c:strCache>
            </c:strRef>
          </c:cat>
          <c:val>
            <c:numRef>
              <c:f>'Q1'!$B$13</c:f>
              <c:numCache>
                <c:formatCode>0%</c:formatCode>
                <c:ptCount val="1"/>
                <c:pt idx="0">
                  <c:v>0.63456557570049443</c:v>
                </c:pt>
              </c:numCache>
            </c:numRef>
          </c:val>
          <c:extLst>
            <c:ext xmlns:c16="http://schemas.microsoft.com/office/drawing/2014/chart" uri="{C3380CC4-5D6E-409C-BE32-E72D297353CC}">
              <c16:uniqueId val="{00000002-D7C7-4B4F-8C70-B85FF84F5786}"/>
            </c:ext>
          </c:extLst>
        </c:ser>
        <c:ser>
          <c:idx val="3"/>
          <c:order val="3"/>
          <c:tx>
            <c:strRef>
              <c:f>'Q1'!$A$14</c:f>
              <c:strCache>
                <c:ptCount val="1"/>
                <c:pt idx="0">
                  <c:v>Non, pas du tout</c:v>
                </c:pt>
              </c:strCache>
            </c:strRef>
          </c:tx>
          <c:spPr>
            <a:solidFill>
              <a:schemeClr val="accent1">
                <a:tint val="58000"/>
              </a:schemeClr>
            </a:solidFill>
            <a:ln>
              <a:noFill/>
            </a:ln>
            <a:effectLst/>
          </c:spPr>
          <c:invertIfNegative val="0"/>
          <c:dPt>
            <c:idx val="0"/>
            <c:invertIfNegative val="0"/>
            <c:bubble3D val="0"/>
            <c:spPr>
              <a:solidFill>
                <a:schemeClr val="accent2"/>
              </a:solidFill>
              <a:ln>
                <a:noFill/>
              </a:ln>
              <a:effectLst/>
            </c:spPr>
            <c:extLst>
              <c:ext xmlns:c16="http://schemas.microsoft.com/office/drawing/2014/chart" uri="{C3380CC4-5D6E-409C-BE32-E72D297353CC}">
                <c16:uniqueId val="{00000004-D7C7-4B4F-8C70-B85FF84F5786}"/>
              </c:ext>
            </c:extLst>
          </c:dPt>
          <c:dLbls>
            <c:spPr>
              <a:noFill/>
              <a:ln>
                <a:noFill/>
              </a:ln>
              <a:effectLst/>
            </c:spPr>
            <c:txPr>
              <a:bodyPr rot="0" spcFirstLastPara="1" vertOverflow="ellipsis" vert="horz" wrap="square" lIns="38100" tIns="19050" rIns="38100" bIns="19050" anchor="ctr" anchorCtr="1">
                <a:spAutoFit/>
              </a:bodyPr>
              <a:lstStyle/>
              <a:p>
                <a:pPr>
                  <a:defRPr sz="1100" b="1" i="0" u="none" strike="noStrike" kern="1200" baseline="0">
                    <a:solidFill>
                      <a:schemeClr val="bg1"/>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'Q1'!$B$10</c:f>
              <c:strCache>
                <c:ptCount val="1"/>
                <c:pt idx="0">
                  <c:v>Nombre de Nom du Participant</c:v>
                </c:pt>
              </c:strCache>
            </c:strRef>
          </c:cat>
          <c:val>
            <c:numRef>
              <c:f>'Q1'!$B$14</c:f>
              <c:numCache>
                <c:formatCode>0%</c:formatCode>
                <c:ptCount val="1"/>
                <c:pt idx="0">
                  <c:v>0.15799387803155168</c:v>
                </c:pt>
              </c:numCache>
            </c:numRef>
          </c:val>
          <c:extLst>
            <c:ext xmlns:c16="http://schemas.microsoft.com/office/drawing/2014/chart" uri="{C3380CC4-5D6E-409C-BE32-E72D297353CC}">
              <c16:uniqueId val="{00000003-D7C7-4B4F-8C70-B85FF84F5786}"/>
            </c:ext>
          </c:extLst>
        </c:ser>
        <c:dLbls>
          <c:showLegendKey val="0"/>
          <c:showVal val="0"/>
          <c:showCatName val="0"/>
          <c:showSerName val="0"/>
          <c:showPercent val="0"/>
          <c:showBubbleSize val="0"/>
        </c:dLbls>
        <c:gapWidth val="150"/>
        <c:overlap val="100"/>
        <c:axId val="1316887648"/>
        <c:axId val="1316380912"/>
      </c:barChart>
      <c:catAx>
        <c:axId val="1316887648"/>
        <c:scaling>
          <c:orientation val="minMax"/>
        </c:scaling>
        <c:delete val="1"/>
        <c:axPos val="l"/>
        <c:numFmt formatCode="General" sourceLinked="1"/>
        <c:majorTickMark val="none"/>
        <c:minorTickMark val="none"/>
        <c:tickLblPos val="nextTo"/>
        <c:crossAx val="1316380912"/>
        <c:crosses val="autoZero"/>
        <c:auto val="1"/>
        <c:lblAlgn val="ctr"/>
        <c:lblOffset val="100"/>
        <c:noMultiLvlLbl val="0"/>
      </c:catAx>
      <c:valAx>
        <c:axId val="1316380912"/>
        <c:scaling>
          <c:orientation val="minMax"/>
        </c:scaling>
        <c:delete val="1"/>
        <c:axPos val="b"/>
        <c:numFmt formatCode="0%" sourceLinked="1"/>
        <c:majorTickMark val="none"/>
        <c:minorTickMark val="none"/>
        <c:tickLblPos val="nextTo"/>
        <c:crossAx val="1316887648"/>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0544671646467811"/>
          <c:y val="3.9130434782608699E-2"/>
          <c:w val="0.89029949561824673"/>
          <c:h val="0.81738343033207805"/>
        </c:manualLayout>
      </c:layout>
      <c:barChart>
        <c:barDir val="col"/>
        <c:grouping val="clustered"/>
        <c:varyColors val="0"/>
        <c:ser>
          <c:idx val="0"/>
          <c:order val="0"/>
          <c:tx>
            <c:strRef>
              <c:f>'âge  (2)'!$B$23</c:f>
              <c:strCache>
                <c:ptCount val="1"/>
                <c:pt idx="0">
                  <c:v>Nombre de Nom du Participant</c:v>
                </c:pt>
              </c:strCache>
            </c:strRef>
          </c:tx>
          <c:spPr>
            <a:solidFill>
              <a:schemeClr val="accent1"/>
            </a:solidFill>
            <a:ln>
              <a:noFill/>
            </a:ln>
            <a:effectLst/>
          </c:spPr>
          <c:invertIfNegative val="0"/>
          <c:dPt>
            <c:idx val="0"/>
            <c:invertIfNegative val="0"/>
            <c:bubble3D val="0"/>
            <c:spPr>
              <a:solidFill>
                <a:srgbClr val="080085"/>
              </a:solidFill>
              <a:ln>
                <a:noFill/>
              </a:ln>
              <a:effectLst/>
            </c:spPr>
            <c:extLst>
              <c:ext xmlns:c16="http://schemas.microsoft.com/office/drawing/2014/chart" uri="{C3380CC4-5D6E-409C-BE32-E72D297353CC}">
                <c16:uniqueId val="{00000001-939F-E647-866C-13AD9BDC235D}"/>
              </c:ext>
            </c:extLst>
          </c:dPt>
          <c:dPt>
            <c:idx val="1"/>
            <c:invertIfNegative val="0"/>
            <c:bubble3D val="0"/>
            <c:spPr>
              <a:solidFill>
                <a:srgbClr val="0F00B4"/>
              </a:solidFill>
              <a:ln>
                <a:noFill/>
              </a:ln>
              <a:effectLst/>
            </c:spPr>
            <c:extLst>
              <c:ext xmlns:c16="http://schemas.microsoft.com/office/drawing/2014/chart" uri="{C3380CC4-5D6E-409C-BE32-E72D297353CC}">
                <c16:uniqueId val="{00000003-939F-E647-866C-13AD9BDC235D}"/>
              </c:ext>
            </c:extLst>
          </c:dPt>
          <c:dPt>
            <c:idx val="2"/>
            <c:invertIfNegative val="0"/>
            <c:bubble3D val="0"/>
            <c:spPr>
              <a:solidFill>
                <a:srgbClr val="4437FF"/>
              </a:solidFill>
              <a:ln>
                <a:noFill/>
              </a:ln>
              <a:effectLst/>
            </c:spPr>
            <c:extLst>
              <c:ext xmlns:c16="http://schemas.microsoft.com/office/drawing/2014/chart" uri="{C3380CC4-5D6E-409C-BE32-E72D297353CC}">
                <c16:uniqueId val="{00000005-939F-E647-866C-13AD9BDC235D}"/>
              </c:ext>
            </c:extLst>
          </c:dPt>
          <c:dPt>
            <c:idx val="3"/>
            <c:invertIfNegative val="0"/>
            <c:bubble3D val="0"/>
            <c:spPr>
              <a:solidFill>
                <a:srgbClr val="827AFF"/>
              </a:solidFill>
              <a:ln>
                <a:noFill/>
              </a:ln>
              <a:effectLst/>
            </c:spPr>
            <c:extLst>
              <c:ext xmlns:c16="http://schemas.microsoft.com/office/drawing/2014/chart" uri="{C3380CC4-5D6E-409C-BE32-E72D297353CC}">
                <c16:uniqueId val="{00000007-939F-E647-866C-13AD9BDC235D}"/>
              </c:ext>
            </c:extLst>
          </c:dPt>
          <c:dPt>
            <c:idx val="4"/>
            <c:invertIfNegative val="0"/>
            <c:bubble3D val="0"/>
            <c:spPr>
              <a:solidFill>
                <a:srgbClr val="827AFF"/>
              </a:solidFill>
              <a:ln>
                <a:noFill/>
              </a:ln>
              <a:effectLst/>
            </c:spPr>
            <c:extLst>
              <c:ext xmlns:c16="http://schemas.microsoft.com/office/drawing/2014/chart" uri="{C3380CC4-5D6E-409C-BE32-E72D297353CC}">
                <c16:uniqueId val="{00000009-939F-E647-866C-13AD9BDC235D}"/>
              </c:ext>
            </c:extLst>
          </c:dPt>
          <c:dPt>
            <c:idx val="5"/>
            <c:invertIfNegative val="0"/>
            <c:bubble3D val="0"/>
            <c:spPr>
              <a:solidFill>
                <a:srgbClr val="C1BDFF"/>
              </a:solidFill>
              <a:ln>
                <a:noFill/>
              </a:ln>
              <a:effectLst/>
            </c:spPr>
            <c:extLst>
              <c:ext xmlns:c16="http://schemas.microsoft.com/office/drawing/2014/chart" uri="{C3380CC4-5D6E-409C-BE32-E72D297353CC}">
                <c16:uniqueId val="{0000000B-939F-E647-866C-13AD9BDC235D}"/>
              </c:ext>
            </c:extLst>
          </c:dPt>
          <c:dPt>
            <c:idx val="6"/>
            <c:invertIfNegative val="0"/>
            <c:bubble3D val="0"/>
            <c:spPr>
              <a:solidFill>
                <a:srgbClr val="C1BDFF"/>
              </a:solidFill>
              <a:ln>
                <a:noFill/>
              </a:ln>
              <a:effectLst/>
            </c:spPr>
            <c:extLst>
              <c:ext xmlns:c16="http://schemas.microsoft.com/office/drawing/2014/chart" uri="{C3380CC4-5D6E-409C-BE32-E72D297353CC}">
                <c16:uniqueId val="{0000000D-939F-E647-866C-13AD9BDC235D}"/>
              </c:ext>
            </c:extLst>
          </c:dPt>
          <c:dPt>
            <c:idx val="7"/>
            <c:invertIfNegative val="0"/>
            <c:bubble3D val="0"/>
            <c:spPr>
              <a:solidFill>
                <a:srgbClr val="C1BDFF"/>
              </a:solidFill>
              <a:ln>
                <a:noFill/>
              </a:ln>
              <a:effectLst/>
            </c:spPr>
            <c:extLst>
              <c:ext xmlns:c16="http://schemas.microsoft.com/office/drawing/2014/chart" uri="{C3380CC4-5D6E-409C-BE32-E72D297353CC}">
                <c16:uniqueId val="{0000000F-939F-E647-866C-13AD9BDC235D}"/>
              </c:ext>
            </c:extLst>
          </c:dPt>
          <c:dLbls>
            <c:spPr>
              <a:noFill/>
              <a:ln>
                <a:noFill/>
              </a:ln>
              <a:effectLst/>
            </c:spPr>
            <c:txPr>
              <a:bodyPr rot="0" spcFirstLastPara="1" vertOverflow="ellipsis" vert="horz" wrap="square" lIns="38100" tIns="19050" rIns="38100" bIns="19050" anchor="ctr" anchorCtr="1">
                <a:spAutoFit/>
              </a:bodyPr>
              <a:lstStyle/>
              <a:p>
                <a:pPr>
                  <a:defRPr sz="800" b="0" i="0" u="none" strike="noStrike" kern="1200" baseline="0">
                    <a:solidFill>
                      <a:schemeClr val="tx1"/>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'âge  (2)'!$A$24:$A$31</c:f>
              <c:strCache>
                <c:ptCount val="8"/>
                <c:pt idx="0">
                  <c:v>50 - 54 ans</c:v>
                </c:pt>
                <c:pt idx="1">
                  <c:v>55 - 59 ans</c:v>
                </c:pt>
                <c:pt idx="2">
                  <c:v>60 - 64 ans </c:v>
                </c:pt>
                <c:pt idx="3">
                  <c:v>65 - 69 ans</c:v>
                </c:pt>
                <c:pt idx="4">
                  <c:v>70 - 74 ans</c:v>
                </c:pt>
                <c:pt idx="5">
                  <c:v>75 - 79 ans</c:v>
                </c:pt>
                <c:pt idx="6">
                  <c:v>80 - 84 ans</c:v>
                </c:pt>
                <c:pt idx="7">
                  <c:v>85 ans et plus</c:v>
                </c:pt>
              </c:strCache>
            </c:strRef>
          </c:cat>
          <c:val>
            <c:numRef>
              <c:f>'âge  (2)'!$B$24:$B$31</c:f>
              <c:numCache>
                <c:formatCode>0%</c:formatCode>
                <c:ptCount val="8"/>
                <c:pt idx="0">
                  <c:v>6.2780269058295961E-3</c:v>
                </c:pt>
                <c:pt idx="1">
                  <c:v>8.0717488789237672E-3</c:v>
                </c:pt>
                <c:pt idx="2">
                  <c:v>5.7399103139013453E-2</c:v>
                </c:pt>
                <c:pt idx="3">
                  <c:v>6.9058295964125563E-2</c:v>
                </c:pt>
                <c:pt idx="4">
                  <c:v>0.21434977578475337</c:v>
                </c:pt>
                <c:pt idx="5">
                  <c:v>0.15695067264573992</c:v>
                </c:pt>
                <c:pt idx="6">
                  <c:v>0.14977578475336323</c:v>
                </c:pt>
                <c:pt idx="7">
                  <c:v>1.0762331838565023E-2</c:v>
                </c:pt>
              </c:numCache>
            </c:numRef>
          </c:val>
          <c:extLst>
            <c:ext xmlns:c16="http://schemas.microsoft.com/office/drawing/2014/chart" uri="{C3380CC4-5D6E-409C-BE32-E72D297353CC}">
              <c16:uniqueId val="{00000010-939F-E647-866C-13AD9BDC235D}"/>
            </c:ext>
          </c:extLst>
        </c:ser>
        <c:dLbls>
          <c:showLegendKey val="0"/>
          <c:showVal val="0"/>
          <c:showCatName val="0"/>
          <c:showSerName val="0"/>
          <c:showPercent val="0"/>
          <c:showBubbleSize val="0"/>
        </c:dLbls>
        <c:gapWidth val="129"/>
        <c:overlap val="-27"/>
        <c:axId val="1673025088"/>
        <c:axId val="1730587184"/>
      </c:barChart>
      <c:catAx>
        <c:axId val="167302508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800" b="0" i="0" u="none" strike="noStrike" kern="1200" baseline="0">
                <a:solidFill>
                  <a:schemeClr val="tx1"/>
                </a:solidFill>
                <a:latin typeface="Century Gothic" panose="020B0502020202020204" pitchFamily="34" charset="0"/>
                <a:ea typeface="+mn-ea"/>
                <a:cs typeface="+mn-cs"/>
              </a:defRPr>
            </a:pPr>
            <a:endParaRPr lang="fr-FR"/>
          </a:p>
        </c:txPr>
        <c:crossAx val="1730587184"/>
        <c:crosses val="autoZero"/>
        <c:auto val="1"/>
        <c:lblAlgn val="ctr"/>
        <c:lblOffset val="100"/>
        <c:noMultiLvlLbl val="0"/>
      </c:catAx>
      <c:valAx>
        <c:axId val="1730587184"/>
        <c:scaling>
          <c:orientation val="minMax"/>
        </c:scaling>
        <c:delete val="1"/>
        <c:axPos val="l"/>
        <c:numFmt formatCode="0%" sourceLinked="1"/>
        <c:majorTickMark val="out"/>
        <c:minorTickMark val="none"/>
        <c:tickLblPos val="nextTo"/>
        <c:crossAx val="1673025088"/>
        <c:crosses val="autoZero"/>
        <c:crossBetween val="between"/>
      </c:valAx>
      <c:spPr>
        <a:noFill/>
        <a:ln w="25400">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pivotSource>
    <c:name>[bien-vieillir_0112.xlsx]GRAPHIQUES (2)!Tableau croisé dynamique4</c:name>
    <c:fmtId val="15"/>
  </c:pivotSource>
  <c:chart>
    <c:autoTitleDeleted val="1"/>
    <c:pivotFmts>
      <c:pivotFmt>
        <c:idx val="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Century Gothic" panose="020B0502020202020204" pitchFamily="34" charset="0"/>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
        <c:idx val="1"/>
        <c:spPr>
          <a:solidFill>
            <a:srgbClr val="080085"/>
          </a:solidFill>
          <a:ln>
            <a:noFill/>
          </a:ln>
          <a:effectLst/>
        </c:spPr>
      </c:pivotFmt>
      <c:pivotFmt>
        <c:idx val="2"/>
        <c:spPr>
          <a:solidFill>
            <a:srgbClr val="080085"/>
          </a:solidFill>
          <a:ln>
            <a:noFill/>
          </a:ln>
          <a:effectLst/>
        </c:spPr>
      </c:pivotFmt>
      <c:pivotFmt>
        <c:idx val="3"/>
        <c:spPr>
          <a:solidFill>
            <a:srgbClr val="0F00B3"/>
          </a:solidFill>
          <a:ln>
            <a:noFill/>
          </a:ln>
          <a:effectLst/>
        </c:spPr>
      </c:pivotFmt>
      <c:pivotFmt>
        <c:idx val="4"/>
        <c:spPr>
          <a:solidFill>
            <a:srgbClr val="4437FF"/>
          </a:solidFill>
          <a:ln>
            <a:noFill/>
          </a:ln>
          <a:effectLst/>
        </c:spPr>
      </c:pivotFmt>
      <c:pivotFmt>
        <c:idx val="5"/>
        <c:spPr>
          <a:solidFill>
            <a:srgbClr val="C1BDFF"/>
          </a:solidFill>
          <a:ln>
            <a:noFill/>
          </a:ln>
          <a:effectLst/>
        </c:spPr>
      </c:pivotFmt>
      <c:pivotFmt>
        <c:idx val="6"/>
        <c:spPr>
          <a:solidFill>
            <a:srgbClr val="C1BDFF"/>
          </a:solidFill>
          <a:ln>
            <a:noFill/>
          </a:ln>
          <a:effectLst/>
        </c:spPr>
      </c:pivotFmt>
      <c:pivotFmt>
        <c:idx val="7"/>
        <c:spPr>
          <a:solidFill>
            <a:srgbClr val="C1BDFF"/>
          </a:solidFill>
          <a:ln>
            <a:noFill/>
          </a:ln>
          <a:effectLst/>
        </c:spPr>
      </c:pivotFmt>
      <c:pivotFmt>
        <c:idx val="8"/>
        <c:spPr>
          <a:solidFill>
            <a:schemeClr val="bg1">
              <a:lumMod val="75000"/>
            </a:schemeClr>
          </a:solidFill>
          <a:ln>
            <a:noFill/>
          </a:ln>
          <a:effectLst/>
        </c:spPr>
      </c:pivotFmt>
      <c:pivotFmt>
        <c:idx val="9"/>
        <c:spPr>
          <a:solidFill>
            <a:schemeClr val="bg1">
              <a:lumMod val="75000"/>
            </a:schemeClr>
          </a:solidFill>
          <a:ln>
            <a:noFill/>
          </a:ln>
          <a:effectLst/>
        </c:spPr>
      </c:pivotFmt>
      <c:pivotFmt>
        <c:idx val="1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Century Gothic" panose="020B0502020202020204" pitchFamily="34" charset="0"/>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
        <c:idx val="11"/>
        <c:spPr>
          <a:solidFill>
            <a:srgbClr val="080085"/>
          </a:solidFill>
          <a:ln>
            <a:noFill/>
          </a:ln>
          <a:effectLst/>
        </c:spPr>
      </c:pivotFmt>
      <c:pivotFmt>
        <c:idx val="12"/>
        <c:spPr>
          <a:solidFill>
            <a:srgbClr val="080085"/>
          </a:solidFill>
          <a:ln>
            <a:noFill/>
          </a:ln>
          <a:effectLst/>
        </c:spPr>
      </c:pivotFmt>
      <c:pivotFmt>
        <c:idx val="13"/>
        <c:spPr>
          <a:solidFill>
            <a:srgbClr val="0F00B3"/>
          </a:solidFill>
          <a:ln>
            <a:noFill/>
          </a:ln>
          <a:effectLst/>
        </c:spPr>
      </c:pivotFmt>
      <c:pivotFmt>
        <c:idx val="14"/>
        <c:spPr>
          <a:solidFill>
            <a:srgbClr val="4437FF"/>
          </a:solidFill>
          <a:ln>
            <a:noFill/>
          </a:ln>
          <a:effectLst/>
        </c:spPr>
      </c:pivotFmt>
      <c:pivotFmt>
        <c:idx val="15"/>
        <c:spPr>
          <a:solidFill>
            <a:srgbClr val="C1BDFF"/>
          </a:solidFill>
          <a:ln>
            <a:noFill/>
          </a:ln>
          <a:effectLst/>
        </c:spPr>
      </c:pivotFmt>
      <c:pivotFmt>
        <c:idx val="16"/>
        <c:spPr>
          <a:solidFill>
            <a:srgbClr val="C1BDFF"/>
          </a:solidFill>
          <a:ln>
            <a:noFill/>
          </a:ln>
          <a:effectLst/>
        </c:spPr>
      </c:pivotFmt>
      <c:pivotFmt>
        <c:idx val="17"/>
        <c:spPr>
          <a:solidFill>
            <a:srgbClr val="C1BDFF"/>
          </a:solidFill>
          <a:ln>
            <a:noFill/>
          </a:ln>
          <a:effectLst/>
        </c:spPr>
      </c:pivotFmt>
      <c:pivotFmt>
        <c:idx val="18"/>
        <c:spPr>
          <a:solidFill>
            <a:schemeClr val="bg1">
              <a:lumMod val="75000"/>
            </a:schemeClr>
          </a:solidFill>
          <a:ln>
            <a:noFill/>
          </a:ln>
          <a:effectLst/>
        </c:spPr>
      </c:pivotFmt>
      <c:pivotFmt>
        <c:idx val="19"/>
        <c:spPr>
          <a:solidFill>
            <a:schemeClr val="bg1">
              <a:lumMod val="75000"/>
            </a:schemeClr>
          </a:solidFill>
          <a:ln>
            <a:noFill/>
          </a:ln>
          <a:effectLst/>
        </c:spPr>
      </c:pivotFmt>
      <c:pivotFmt>
        <c:idx val="2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Century Gothic" panose="020B0502020202020204" pitchFamily="34" charset="0"/>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
        <c:idx val="21"/>
        <c:spPr>
          <a:solidFill>
            <a:srgbClr val="080085"/>
          </a:solidFill>
          <a:ln>
            <a:noFill/>
          </a:ln>
          <a:effectLst/>
        </c:spPr>
      </c:pivotFmt>
      <c:pivotFmt>
        <c:idx val="22"/>
        <c:spPr>
          <a:solidFill>
            <a:srgbClr val="080085"/>
          </a:solidFill>
          <a:ln>
            <a:noFill/>
          </a:ln>
          <a:effectLst/>
        </c:spPr>
      </c:pivotFmt>
      <c:pivotFmt>
        <c:idx val="23"/>
        <c:spPr>
          <a:solidFill>
            <a:srgbClr val="0F00B3"/>
          </a:solidFill>
          <a:ln>
            <a:noFill/>
          </a:ln>
          <a:effectLst/>
        </c:spPr>
      </c:pivotFmt>
      <c:pivotFmt>
        <c:idx val="24"/>
        <c:spPr>
          <a:solidFill>
            <a:srgbClr val="4437FF"/>
          </a:solidFill>
          <a:ln>
            <a:noFill/>
          </a:ln>
          <a:effectLst/>
        </c:spPr>
      </c:pivotFmt>
      <c:pivotFmt>
        <c:idx val="25"/>
        <c:spPr>
          <a:solidFill>
            <a:srgbClr val="C1BDFF"/>
          </a:solidFill>
          <a:ln>
            <a:noFill/>
          </a:ln>
          <a:effectLst/>
        </c:spPr>
      </c:pivotFmt>
      <c:pivotFmt>
        <c:idx val="26"/>
        <c:spPr>
          <a:solidFill>
            <a:srgbClr val="C1BDFF"/>
          </a:solidFill>
          <a:ln>
            <a:noFill/>
          </a:ln>
          <a:effectLst/>
        </c:spPr>
      </c:pivotFmt>
      <c:pivotFmt>
        <c:idx val="27"/>
        <c:spPr>
          <a:solidFill>
            <a:srgbClr val="C1BDFF"/>
          </a:solidFill>
          <a:ln>
            <a:noFill/>
          </a:ln>
          <a:effectLst/>
        </c:spPr>
      </c:pivotFmt>
      <c:pivotFmt>
        <c:idx val="28"/>
        <c:spPr>
          <a:solidFill>
            <a:schemeClr val="bg1">
              <a:lumMod val="75000"/>
            </a:schemeClr>
          </a:solidFill>
          <a:ln>
            <a:noFill/>
          </a:ln>
          <a:effectLst/>
        </c:spPr>
      </c:pivotFmt>
      <c:pivotFmt>
        <c:idx val="29"/>
        <c:spPr>
          <a:solidFill>
            <a:schemeClr val="bg1">
              <a:lumMod val="75000"/>
            </a:schemeClr>
          </a:solidFill>
          <a:ln>
            <a:noFill/>
          </a:ln>
          <a:effectLst/>
        </c:spPr>
      </c:pivotFmt>
      <c:pivotFmt>
        <c:idx val="3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Century Gothic" panose="020B0502020202020204" pitchFamily="34" charset="0"/>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
        <c:idx val="31"/>
        <c:spPr>
          <a:solidFill>
            <a:srgbClr val="080085"/>
          </a:solidFill>
          <a:ln>
            <a:noFill/>
          </a:ln>
          <a:effectLst/>
        </c:spPr>
      </c:pivotFmt>
      <c:pivotFmt>
        <c:idx val="32"/>
        <c:spPr>
          <a:solidFill>
            <a:srgbClr val="080085"/>
          </a:solidFill>
          <a:ln>
            <a:noFill/>
          </a:ln>
          <a:effectLst/>
        </c:spPr>
      </c:pivotFmt>
      <c:pivotFmt>
        <c:idx val="33"/>
        <c:spPr>
          <a:solidFill>
            <a:srgbClr val="0F00B3"/>
          </a:solidFill>
          <a:ln>
            <a:noFill/>
          </a:ln>
          <a:effectLst/>
        </c:spPr>
      </c:pivotFmt>
      <c:pivotFmt>
        <c:idx val="34"/>
        <c:spPr>
          <a:solidFill>
            <a:srgbClr val="4437FF"/>
          </a:solidFill>
          <a:ln>
            <a:noFill/>
          </a:ln>
          <a:effectLst/>
        </c:spPr>
      </c:pivotFmt>
      <c:pivotFmt>
        <c:idx val="35"/>
        <c:spPr>
          <a:solidFill>
            <a:srgbClr val="C1BDFF"/>
          </a:solidFill>
          <a:ln>
            <a:noFill/>
          </a:ln>
          <a:effectLst/>
        </c:spPr>
      </c:pivotFmt>
      <c:pivotFmt>
        <c:idx val="36"/>
        <c:spPr>
          <a:solidFill>
            <a:srgbClr val="C1BDFF"/>
          </a:solidFill>
          <a:ln>
            <a:noFill/>
          </a:ln>
          <a:effectLst/>
        </c:spPr>
      </c:pivotFmt>
      <c:pivotFmt>
        <c:idx val="37"/>
        <c:spPr>
          <a:solidFill>
            <a:srgbClr val="C1BDFF"/>
          </a:solidFill>
          <a:ln>
            <a:noFill/>
          </a:ln>
          <a:effectLst/>
        </c:spPr>
      </c:pivotFmt>
      <c:pivotFmt>
        <c:idx val="38"/>
        <c:spPr>
          <a:solidFill>
            <a:schemeClr val="bg1">
              <a:lumMod val="75000"/>
            </a:schemeClr>
          </a:solidFill>
          <a:ln>
            <a:noFill/>
          </a:ln>
          <a:effectLst/>
        </c:spPr>
      </c:pivotFmt>
      <c:pivotFmt>
        <c:idx val="39"/>
        <c:spPr>
          <a:solidFill>
            <a:schemeClr val="bg1">
              <a:lumMod val="75000"/>
            </a:schemeClr>
          </a:solidFill>
          <a:ln>
            <a:noFill/>
          </a:ln>
          <a:effectLst/>
        </c:spPr>
      </c:pivotFmt>
      <c:pivotFmt>
        <c:idx val="40"/>
        <c:spPr>
          <a:solidFill>
            <a:schemeClr val="accent1"/>
          </a:solidFill>
          <a:ln>
            <a:noFill/>
          </a:ln>
          <a:effectLst/>
        </c:spPr>
        <c:marker>
          <c:symbol val="none"/>
        </c:marker>
        <c:dLbl>
          <c:idx val="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Century Gothic" panose="020B0502020202020204" pitchFamily="34" charset="0"/>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Lst>
        </c:dLbl>
      </c:pivotFmt>
      <c:pivotFmt>
        <c:idx val="41"/>
        <c:spPr>
          <a:solidFill>
            <a:srgbClr val="080085"/>
          </a:solidFill>
          <a:ln>
            <a:noFill/>
          </a:ln>
          <a:effectLst/>
        </c:spPr>
      </c:pivotFmt>
      <c:pivotFmt>
        <c:idx val="42"/>
        <c:spPr>
          <a:solidFill>
            <a:srgbClr val="080085"/>
          </a:solidFill>
          <a:ln>
            <a:noFill/>
          </a:ln>
          <a:effectLst/>
        </c:spPr>
      </c:pivotFmt>
      <c:pivotFmt>
        <c:idx val="43"/>
        <c:spPr>
          <a:solidFill>
            <a:srgbClr val="0F00B3"/>
          </a:solidFill>
          <a:ln>
            <a:noFill/>
          </a:ln>
          <a:effectLst/>
        </c:spPr>
      </c:pivotFmt>
      <c:pivotFmt>
        <c:idx val="44"/>
        <c:spPr>
          <a:solidFill>
            <a:srgbClr val="4437FF"/>
          </a:solidFill>
          <a:ln>
            <a:noFill/>
          </a:ln>
          <a:effectLst/>
        </c:spPr>
      </c:pivotFmt>
      <c:pivotFmt>
        <c:idx val="45"/>
        <c:spPr>
          <a:solidFill>
            <a:srgbClr val="C1BDFF"/>
          </a:solidFill>
          <a:ln>
            <a:noFill/>
          </a:ln>
          <a:effectLst/>
        </c:spPr>
      </c:pivotFmt>
      <c:pivotFmt>
        <c:idx val="46"/>
        <c:spPr>
          <a:solidFill>
            <a:srgbClr val="C1BDFF"/>
          </a:solidFill>
          <a:ln>
            <a:noFill/>
          </a:ln>
          <a:effectLst/>
        </c:spPr>
      </c:pivotFmt>
      <c:pivotFmt>
        <c:idx val="47"/>
        <c:spPr>
          <a:solidFill>
            <a:srgbClr val="C1BDFF"/>
          </a:solidFill>
          <a:ln>
            <a:noFill/>
          </a:ln>
          <a:effectLst/>
        </c:spPr>
      </c:pivotFmt>
      <c:pivotFmt>
        <c:idx val="48"/>
        <c:spPr>
          <a:solidFill>
            <a:schemeClr val="bg1">
              <a:lumMod val="75000"/>
            </a:schemeClr>
          </a:solidFill>
          <a:ln>
            <a:noFill/>
          </a:ln>
          <a:effectLst/>
        </c:spPr>
      </c:pivotFmt>
      <c:pivotFmt>
        <c:idx val="49"/>
        <c:spPr>
          <a:solidFill>
            <a:schemeClr val="bg1">
              <a:lumMod val="75000"/>
            </a:schemeClr>
          </a:solidFill>
          <a:ln>
            <a:noFill/>
          </a:ln>
          <a:effectLst/>
        </c:spPr>
      </c:pivotFmt>
    </c:pivotFmts>
    <c:plotArea>
      <c:layout>
        <c:manualLayout>
          <c:layoutTarget val="inner"/>
          <c:xMode val="edge"/>
          <c:yMode val="edge"/>
          <c:x val="0.40443039553733418"/>
          <c:y val="6.9627233151747264E-2"/>
          <c:w val="0.5755380728639008"/>
          <c:h val="0.89714013844946117"/>
        </c:manualLayout>
      </c:layout>
      <c:barChart>
        <c:barDir val="bar"/>
        <c:grouping val="clustered"/>
        <c:varyColors val="0"/>
        <c:ser>
          <c:idx val="0"/>
          <c:order val="0"/>
          <c:tx>
            <c:strRef>
              <c:f>'GRAPHIQUES (2)'!$B$3</c:f>
              <c:strCache>
                <c:ptCount val="1"/>
                <c:pt idx="0">
                  <c:v>Total</c:v>
                </c:pt>
              </c:strCache>
            </c:strRef>
          </c:tx>
          <c:spPr>
            <a:solidFill>
              <a:schemeClr val="accent1"/>
            </a:solidFill>
            <a:ln>
              <a:noFill/>
            </a:ln>
            <a:effectLst/>
          </c:spPr>
          <c:invertIfNegative val="0"/>
          <c:dPt>
            <c:idx val="0"/>
            <c:invertIfNegative val="0"/>
            <c:bubble3D val="0"/>
            <c:spPr>
              <a:solidFill>
                <a:srgbClr val="080085"/>
              </a:solidFill>
              <a:ln>
                <a:noFill/>
              </a:ln>
              <a:effectLst/>
            </c:spPr>
            <c:extLst>
              <c:ext xmlns:c16="http://schemas.microsoft.com/office/drawing/2014/chart" uri="{C3380CC4-5D6E-409C-BE32-E72D297353CC}">
                <c16:uniqueId val="{00000001-40E0-594B-9395-97A346CFF908}"/>
              </c:ext>
            </c:extLst>
          </c:dPt>
          <c:dPt>
            <c:idx val="1"/>
            <c:invertIfNegative val="0"/>
            <c:bubble3D val="0"/>
            <c:spPr>
              <a:solidFill>
                <a:srgbClr val="080085"/>
              </a:solidFill>
              <a:ln>
                <a:noFill/>
              </a:ln>
              <a:effectLst/>
            </c:spPr>
            <c:extLst>
              <c:ext xmlns:c16="http://schemas.microsoft.com/office/drawing/2014/chart" uri="{C3380CC4-5D6E-409C-BE32-E72D297353CC}">
                <c16:uniqueId val="{00000003-40E0-594B-9395-97A346CFF908}"/>
              </c:ext>
            </c:extLst>
          </c:dPt>
          <c:dPt>
            <c:idx val="2"/>
            <c:invertIfNegative val="0"/>
            <c:bubble3D val="0"/>
            <c:spPr>
              <a:solidFill>
                <a:srgbClr val="0F00B3"/>
              </a:solidFill>
              <a:ln>
                <a:noFill/>
              </a:ln>
              <a:effectLst/>
            </c:spPr>
            <c:extLst>
              <c:ext xmlns:c16="http://schemas.microsoft.com/office/drawing/2014/chart" uri="{C3380CC4-5D6E-409C-BE32-E72D297353CC}">
                <c16:uniqueId val="{00000005-40E0-594B-9395-97A346CFF908}"/>
              </c:ext>
            </c:extLst>
          </c:dPt>
          <c:dPt>
            <c:idx val="3"/>
            <c:invertIfNegative val="0"/>
            <c:bubble3D val="0"/>
            <c:spPr>
              <a:solidFill>
                <a:srgbClr val="4437FF"/>
              </a:solidFill>
              <a:ln>
                <a:noFill/>
              </a:ln>
              <a:effectLst/>
            </c:spPr>
            <c:extLst>
              <c:ext xmlns:c16="http://schemas.microsoft.com/office/drawing/2014/chart" uri="{C3380CC4-5D6E-409C-BE32-E72D297353CC}">
                <c16:uniqueId val="{00000007-40E0-594B-9395-97A346CFF908}"/>
              </c:ext>
            </c:extLst>
          </c:dPt>
          <c:dPt>
            <c:idx val="4"/>
            <c:invertIfNegative val="0"/>
            <c:bubble3D val="0"/>
            <c:spPr>
              <a:solidFill>
                <a:srgbClr val="C1BDFF"/>
              </a:solidFill>
              <a:ln>
                <a:noFill/>
              </a:ln>
              <a:effectLst/>
            </c:spPr>
            <c:extLst>
              <c:ext xmlns:c16="http://schemas.microsoft.com/office/drawing/2014/chart" uri="{C3380CC4-5D6E-409C-BE32-E72D297353CC}">
                <c16:uniqueId val="{00000009-40E0-594B-9395-97A346CFF908}"/>
              </c:ext>
            </c:extLst>
          </c:dPt>
          <c:dPt>
            <c:idx val="5"/>
            <c:invertIfNegative val="0"/>
            <c:bubble3D val="0"/>
            <c:spPr>
              <a:solidFill>
                <a:srgbClr val="C1BDFF"/>
              </a:solidFill>
              <a:ln>
                <a:noFill/>
              </a:ln>
              <a:effectLst/>
            </c:spPr>
            <c:extLst>
              <c:ext xmlns:c16="http://schemas.microsoft.com/office/drawing/2014/chart" uri="{C3380CC4-5D6E-409C-BE32-E72D297353CC}">
                <c16:uniqueId val="{0000000B-40E0-594B-9395-97A346CFF908}"/>
              </c:ext>
            </c:extLst>
          </c:dPt>
          <c:dPt>
            <c:idx val="6"/>
            <c:invertIfNegative val="0"/>
            <c:bubble3D val="0"/>
            <c:spPr>
              <a:solidFill>
                <a:srgbClr val="C1BDFF"/>
              </a:solidFill>
              <a:ln>
                <a:noFill/>
              </a:ln>
              <a:effectLst/>
            </c:spPr>
            <c:extLst>
              <c:ext xmlns:c16="http://schemas.microsoft.com/office/drawing/2014/chart" uri="{C3380CC4-5D6E-409C-BE32-E72D297353CC}">
                <c16:uniqueId val="{0000000D-40E0-594B-9395-97A346CFF908}"/>
              </c:ext>
            </c:extLst>
          </c:dPt>
          <c:dPt>
            <c:idx val="7"/>
            <c:invertIfNegative val="0"/>
            <c:bubble3D val="0"/>
            <c:spPr>
              <a:solidFill>
                <a:schemeClr val="bg1">
                  <a:lumMod val="75000"/>
                </a:schemeClr>
              </a:solidFill>
              <a:ln>
                <a:noFill/>
              </a:ln>
              <a:effectLst/>
            </c:spPr>
            <c:extLst>
              <c:ext xmlns:c16="http://schemas.microsoft.com/office/drawing/2014/chart" uri="{C3380CC4-5D6E-409C-BE32-E72D297353CC}">
                <c16:uniqueId val="{0000000F-40E0-594B-9395-97A346CFF908}"/>
              </c:ext>
            </c:extLst>
          </c:dPt>
          <c:dPt>
            <c:idx val="8"/>
            <c:invertIfNegative val="0"/>
            <c:bubble3D val="0"/>
            <c:spPr>
              <a:solidFill>
                <a:schemeClr val="bg1">
                  <a:lumMod val="75000"/>
                </a:schemeClr>
              </a:solidFill>
              <a:ln>
                <a:noFill/>
              </a:ln>
              <a:effectLst/>
            </c:spPr>
            <c:extLst>
              <c:ext xmlns:c16="http://schemas.microsoft.com/office/drawing/2014/chart" uri="{C3380CC4-5D6E-409C-BE32-E72D297353CC}">
                <c16:uniqueId val="{00000011-40E0-594B-9395-97A346CFF908}"/>
              </c:ext>
            </c:extLst>
          </c:dPt>
          <c:dLbls>
            <c:dLbl>
              <c:idx val="3"/>
              <c:tx>
                <c:rich>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Century Gothic" panose="020B0502020202020204" pitchFamily="34" charset="0"/>
                        <a:ea typeface="+mn-ea"/>
                        <a:cs typeface="+mn-cs"/>
                      </a:defRPr>
                    </a:pPr>
                    <a:r>
                      <a:rPr lang="en-US"/>
                      <a:t>13%</a:t>
                    </a:r>
                  </a:p>
                </c:rich>
              </c:tx>
              <c:numFmt formatCode="0%" sourceLinked="0"/>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Century Gothic" panose="020B0502020202020204" pitchFamily="34" charset="0"/>
                      <a:ea typeface="+mn-ea"/>
                      <a:cs typeface="+mn-cs"/>
                    </a:defRPr>
                  </a:pPr>
                  <a:endParaRPr lang="fr-FR"/>
                </a:p>
              </c:txPr>
              <c:showLegendKey val="0"/>
              <c:showVal val="1"/>
              <c:showCatName val="0"/>
              <c:showSerName val="0"/>
              <c:showPercent val="0"/>
              <c:showBubbleSize val="0"/>
              <c:extLst>
                <c:ext xmlns:c15="http://schemas.microsoft.com/office/drawing/2012/chart" uri="{CE6537A1-D6FC-4f65-9D91-7224C49458BB}"/>
                <c:ext xmlns:c16="http://schemas.microsoft.com/office/drawing/2014/chart" uri="{C3380CC4-5D6E-409C-BE32-E72D297353CC}">
                  <c16:uniqueId val="{00000007-40E0-594B-9395-97A346CFF908}"/>
                </c:ext>
              </c:extLst>
            </c:dLbl>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'GRAPHIQUES (2)'!$A$4:$A$13</c:f>
              <c:strCache>
                <c:ptCount val="9"/>
                <c:pt idx="0">
                  <c:v>La famille</c:v>
                </c:pt>
                <c:pt idx="1">
                  <c:v>Les professionnels du secteur médico-social (EHPAD, service d’aide à domicile, …)</c:v>
                </c:pt>
                <c:pt idx="2">
                  <c:v>La société</c:v>
                </c:pt>
                <c:pt idx="3">
                  <c:v>L'Etat</c:v>
                </c:pt>
                <c:pt idx="4">
                  <c:v>Les personnes autonomes de la même génération </c:v>
                </c:pt>
                <c:pt idx="5">
                  <c:v>Les personnes bénévoles </c:v>
                </c:pt>
                <c:pt idx="6">
                  <c:v>Les plus jeunes </c:v>
                </c:pt>
                <c:pt idx="7">
                  <c:v>L’hôpital</c:v>
                </c:pt>
                <c:pt idx="8">
                  <c:v>Les amis</c:v>
                </c:pt>
              </c:strCache>
            </c:strRef>
          </c:cat>
          <c:val>
            <c:numRef>
              <c:f>'GRAPHIQUES (2)'!$B$4:$B$13</c:f>
              <c:numCache>
                <c:formatCode>0%</c:formatCode>
                <c:ptCount val="9"/>
                <c:pt idx="0">
                  <c:v>0.27831715210355989</c:v>
                </c:pt>
                <c:pt idx="1">
                  <c:v>0.25959315765141006</c:v>
                </c:pt>
                <c:pt idx="2">
                  <c:v>0.1621590383726306</c:v>
                </c:pt>
                <c:pt idx="3">
                  <c:v>0.12447988904299584</c:v>
                </c:pt>
                <c:pt idx="4">
                  <c:v>4.8659269533055938E-2</c:v>
                </c:pt>
                <c:pt idx="5">
                  <c:v>4.3226999537679146E-2</c:v>
                </c:pt>
                <c:pt idx="6">
                  <c:v>4.2995839112343968E-2</c:v>
                </c:pt>
                <c:pt idx="7">
                  <c:v>2.1035598705501618E-2</c:v>
                </c:pt>
                <c:pt idx="8">
                  <c:v>1.9533055940822931E-2</c:v>
                </c:pt>
              </c:numCache>
            </c:numRef>
          </c:val>
          <c:extLst>
            <c:ext xmlns:c16="http://schemas.microsoft.com/office/drawing/2014/chart" uri="{C3380CC4-5D6E-409C-BE32-E72D297353CC}">
              <c16:uniqueId val="{00000012-40E0-594B-9395-97A346CFF908}"/>
            </c:ext>
          </c:extLst>
        </c:ser>
        <c:dLbls>
          <c:showLegendKey val="0"/>
          <c:showVal val="0"/>
          <c:showCatName val="0"/>
          <c:showSerName val="0"/>
          <c:showPercent val="0"/>
          <c:showBubbleSize val="0"/>
        </c:dLbls>
        <c:gapWidth val="50"/>
        <c:axId val="121348640"/>
        <c:axId val="121351776"/>
      </c:barChart>
      <c:catAx>
        <c:axId val="121348640"/>
        <c:scaling>
          <c:orientation val="maxMin"/>
        </c:scaling>
        <c:delete val="0"/>
        <c:axPos val="l"/>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0" spcFirstLastPara="1" vertOverflow="ellipsis" wrap="square" anchor="t" anchorCtr="0"/>
          <a:lstStyle/>
          <a:p>
            <a:pPr algn="just">
              <a:defRPr sz="900" b="0" i="0" u="none" strike="noStrike" kern="1200" baseline="0">
                <a:solidFill>
                  <a:schemeClr val="tx1"/>
                </a:solidFill>
                <a:latin typeface="Century Gothic" panose="020B0502020202020204" pitchFamily="34" charset="0"/>
                <a:ea typeface="+mn-ea"/>
                <a:cs typeface="+mn-cs"/>
              </a:defRPr>
            </a:pPr>
            <a:endParaRPr lang="fr-FR"/>
          </a:p>
        </c:txPr>
        <c:crossAx val="121351776"/>
        <c:crosses val="autoZero"/>
        <c:auto val="0"/>
        <c:lblAlgn val="ctr"/>
        <c:lblOffset val="100"/>
        <c:noMultiLvlLbl val="0"/>
      </c:catAx>
      <c:valAx>
        <c:axId val="121351776"/>
        <c:scaling>
          <c:orientation val="minMax"/>
        </c:scaling>
        <c:delete val="1"/>
        <c:axPos val="t"/>
        <c:numFmt formatCode="0%" sourceLinked="1"/>
        <c:majorTickMark val="in"/>
        <c:minorTickMark val="none"/>
        <c:tickLblPos val="nextTo"/>
        <c:crossAx val="121348640"/>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solidFill>
      <a:schemeClr val="bg1"/>
    </a:solidFill>
    <a:ln w="9525" cap="flat" cmpd="sng" algn="ctr">
      <a:noFill/>
      <a:round/>
    </a:ln>
    <a:effectLst/>
  </c:spPr>
  <c:txPr>
    <a:bodyPr rot="0" vert="horz"/>
    <a:lstStyle/>
    <a:p>
      <a:pPr>
        <a:defRPr/>
      </a:pPr>
      <a:endParaRPr lang="fr-FR"/>
    </a:p>
  </c:txPr>
  <c:externalData r:id="rId3">
    <c:autoUpdate val="0"/>
  </c:externalData>
  <c:extLst>
    <c:ext xmlns:c14="http://schemas.microsoft.com/office/drawing/2007/8/2/chart" uri="{781A3756-C4B2-4CAC-9D66-4F8BD8637D16}">
      <c14:pivotOptions>
        <c14:dropZoneFilter val="1"/>
        <c14:dropZoneCategories val="1"/>
        <c14:dropZoneData val="1"/>
        <c14:dropZonesVisible val="1"/>
      </c14:pivotOptions>
    </c:ext>
    <c:ext xmlns:c16="http://schemas.microsoft.com/office/drawing/2014/chart" uri="{E28EC0CA-F0BB-4C9C-879D-F8772B89E7AC}">
      <c16:pivotOptions16>
        <c16:showExpandCollapseFieldButtons val="1"/>
      </c16:pivotOptions16>
    </c:ext>
  </c:extLst>
</c:chartSpace>
</file>

<file path=ppt/charts/chart6.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LOGEMENT!$B$70:$B$76</c:f>
              <c:strCache>
                <c:ptCount val="7"/>
                <c:pt idx="0">
                  <c:v>Moins de 18 ans</c:v>
                </c:pt>
                <c:pt idx="1">
                  <c:v>18 à 24 ans</c:v>
                </c:pt>
                <c:pt idx="2">
                  <c:v>25 à 35 ans</c:v>
                </c:pt>
                <c:pt idx="3">
                  <c:v>36 à 49 ans</c:v>
                </c:pt>
                <c:pt idx="4">
                  <c:v>50 à 62  ans</c:v>
                </c:pt>
                <c:pt idx="5">
                  <c:v>63 à 75 ans</c:v>
                </c:pt>
                <c:pt idx="6">
                  <c:v>Plus de 75 ans</c:v>
                </c:pt>
              </c:strCache>
            </c:strRef>
          </c:cat>
          <c:val>
            <c:numRef>
              <c:f>LOGEMENT!$D$70:$D$76</c:f>
              <c:numCache>
                <c:formatCode>0%</c:formatCode>
                <c:ptCount val="7"/>
                <c:pt idx="0">
                  <c:v>5.3475935828877002E-3</c:v>
                </c:pt>
                <c:pt idx="1">
                  <c:v>7.4866310160427801E-2</c:v>
                </c:pt>
                <c:pt idx="2">
                  <c:v>0.22994652406417113</c:v>
                </c:pt>
                <c:pt idx="3">
                  <c:v>0.28301110654051831</c:v>
                </c:pt>
                <c:pt idx="4">
                  <c:v>0.22130810366104484</c:v>
                </c:pt>
                <c:pt idx="5">
                  <c:v>0.16906622788975731</c:v>
                </c:pt>
                <c:pt idx="6">
                  <c:v>1.6454134101192924E-2</c:v>
                </c:pt>
              </c:numCache>
            </c:numRef>
          </c:val>
          <c:extLst>
            <c:ext xmlns:c16="http://schemas.microsoft.com/office/drawing/2014/chart" uri="{C3380CC4-5D6E-409C-BE32-E72D297353CC}">
              <c16:uniqueId val="{00000000-7090-FF47-A6ED-8A1412ADD79B}"/>
            </c:ext>
          </c:extLst>
        </c:ser>
        <c:dLbls>
          <c:showLegendKey val="0"/>
          <c:showVal val="0"/>
          <c:showCatName val="0"/>
          <c:showSerName val="0"/>
          <c:showPercent val="0"/>
          <c:showBubbleSize val="0"/>
        </c:dLbls>
        <c:gapWidth val="219"/>
        <c:overlap val="-27"/>
        <c:axId val="121351384"/>
        <c:axId val="121352168"/>
      </c:barChart>
      <c:catAx>
        <c:axId val="121351384"/>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121352168"/>
        <c:crosses val="autoZero"/>
        <c:auto val="1"/>
        <c:lblAlgn val="ctr"/>
        <c:lblOffset val="100"/>
        <c:noMultiLvlLbl val="0"/>
      </c:catAx>
      <c:valAx>
        <c:axId val="121352168"/>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121351384"/>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7.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barChart>
        <c:barDir val="col"/>
        <c:grouping val="clustered"/>
        <c:varyColors val="0"/>
        <c:ser>
          <c:idx val="0"/>
          <c:order val="0"/>
          <c:spPr>
            <a:solidFill>
              <a:schemeClr val="accent1"/>
            </a:solidFill>
            <a:ln>
              <a:noFill/>
            </a:ln>
            <a:effectLst/>
          </c:spPr>
          <c:invertIfNegative val="0"/>
          <c:dPt>
            <c:idx val="9"/>
            <c:invertIfNegative val="0"/>
            <c:bubble3D val="0"/>
            <c:spPr>
              <a:solidFill>
                <a:schemeClr val="bg2">
                  <a:lumMod val="75000"/>
                </a:schemeClr>
              </a:solidFill>
              <a:ln>
                <a:noFill/>
              </a:ln>
              <a:effectLst/>
            </c:spPr>
            <c:extLst>
              <c:ext xmlns:c16="http://schemas.microsoft.com/office/drawing/2014/chart" uri="{C3380CC4-5D6E-409C-BE32-E72D297353CC}">
                <c16:uniqueId val="{00000001-3E8C-8747-A97B-E3C97589747E}"/>
              </c:ext>
            </c:extLst>
          </c:dPt>
          <c:dLbls>
            <c:spPr>
              <a:noFill/>
              <a:ln>
                <a:noFill/>
              </a:ln>
              <a:effectLst/>
            </c:spPr>
            <c:txPr>
              <a:bodyPr rot="0" spcFirstLastPara="1" vertOverflow="ellipsis" vert="horz" wrap="square" lIns="38100" tIns="19050" rIns="38100" bIns="19050" anchor="ctr" anchorCtr="1">
                <a:spAutoFit/>
              </a:bodyPr>
              <a:lstStyle/>
              <a:p>
                <a:pPr>
                  <a:defRPr sz="900" b="0" i="0" u="none" strike="noStrike" kern="1200" baseline="0">
                    <a:solidFill>
                      <a:schemeClr val="tx1">
                        <a:lumMod val="75000"/>
                        <a:lumOff val="25000"/>
                      </a:schemeClr>
                    </a:solidFill>
                    <a:latin typeface="Century Gothic" panose="020B0502020202020204" pitchFamily="34" charset="0"/>
                    <a:ea typeface="+mn-ea"/>
                    <a:cs typeface="+mn-cs"/>
                  </a:defRPr>
                </a:pPr>
                <a:endParaRPr lang="fr-FR"/>
              </a:p>
            </c:txPr>
            <c:showLegendKey val="0"/>
            <c:showVal val="1"/>
            <c:showCatName val="0"/>
            <c:showSerName val="0"/>
            <c:showPercent val="0"/>
            <c:showBubbleSize val="0"/>
            <c:showLeaderLines val="0"/>
            <c:extLst>
              <c:ext xmlns:c15="http://schemas.microsoft.com/office/drawing/2012/chart" uri="{CE6537A1-D6FC-4f65-9D91-7224C49458BB}">
                <c15:showLeaderLines val="1"/>
                <c15:leaderLines>
                  <c:spPr>
                    <a:ln w="9525" cap="flat" cmpd="sng" algn="ctr">
                      <a:solidFill>
                        <a:schemeClr val="tx1">
                          <a:lumMod val="35000"/>
                          <a:lumOff val="65000"/>
                        </a:schemeClr>
                      </a:solidFill>
                      <a:round/>
                    </a:ln>
                    <a:effectLst/>
                  </c:spPr>
                </c15:leaderLines>
              </c:ext>
            </c:extLst>
          </c:dLbls>
          <c:cat>
            <c:strRef>
              <c:f>Participation!$B$105:$B$114</c:f>
              <c:strCache>
                <c:ptCount val="10"/>
                <c:pt idx="0">
                  <c:v>Cadres et professions intellectuelles supérieures</c:v>
                </c:pt>
                <c:pt idx="1">
                  <c:v>Retraité / Retraitée</c:v>
                </c:pt>
                <c:pt idx="2">
                  <c:v>Employés / Employées</c:v>
                </c:pt>
                <c:pt idx="3">
                  <c:v>Artisans / Artisanes, commerçants / commerçantes et chefs / cheffes d'entreprise</c:v>
                </c:pt>
                <c:pt idx="4">
                  <c:v>Étudiant / Étudiante</c:v>
                </c:pt>
                <c:pt idx="5">
                  <c:v>En recherche d’emploi</c:v>
                </c:pt>
                <c:pt idx="6">
                  <c:v>Professions intermédiaires</c:v>
                </c:pt>
                <c:pt idx="7">
                  <c:v>Ouvriers / Ouvrières</c:v>
                </c:pt>
                <c:pt idx="8">
                  <c:v>Agriculteurs exploitants / Agricultrices exploitantes</c:v>
                </c:pt>
                <c:pt idx="9">
                  <c:v>Autre</c:v>
                </c:pt>
              </c:strCache>
            </c:strRef>
          </c:cat>
          <c:val>
            <c:numRef>
              <c:f>Participation!$D$105:$D$114</c:f>
              <c:numCache>
                <c:formatCode>0%</c:formatCode>
                <c:ptCount val="10"/>
                <c:pt idx="0">
                  <c:v>0.35</c:v>
                </c:pt>
                <c:pt idx="1">
                  <c:v>0.19</c:v>
                </c:pt>
                <c:pt idx="2">
                  <c:v>0.15</c:v>
                </c:pt>
                <c:pt idx="3">
                  <c:v>0.06</c:v>
                </c:pt>
                <c:pt idx="4">
                  <c:v>0.06</c:v>
                </c:pt>
                <c:pt idx="5">
                  <c:v>0.06</c:v>
                </c:pt>
                <c:pt idx="6">
                  <c:v>0.06</c:v>
                </c:pt>
                <c:pt idx="7">
                  <c:v>0.01</c:v>
                </c:pt>
                <c:pt idx="8">
                  <c:v>0</c:v>
                </c:pt>
                <c:pt idx="9">
                  <c:v>0.06</c:v>
                </c:pt>
              </c:numCache>
            </c:numRef>
          </c:val>
          <c:extLst>
            <c:ext xmlns:c16="http://schemas.microsoft.com/office/drawing/2014/chart" uri="{C3380CC4-5D6E-409C-BE32-E72D297353CC}">
              <c16:uniqueId val="{00000000-3E8C-8747-A97B-E3C97589747E}"/>
            </c:ext>
          </c:extLst>
        </c:ser>
        <c:dLbls>
          <c:showLegendKey val="0"/>
          <c:showVal val="0"/>
          <c:showCatName val="0"/>
          <c:showSerName val="0"/>
          <c:showPercent val="0"/>
          <c:showBubbleSize val="0"/>
        </c:dLbls>
        <c:gapWidth val="219"/>
        <c:overlap val="-27"/>
        <c:axId val="558822287"/>
        <c:axId val="557912239"/>
      </c:barChart>
      <c:catAx>
        <c:axId val="558822287"/>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5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557912239"/>
        <c:crosses val="autoZero"/>
        <c:auto val="1"/>
        <c:lblAlgn val="ctr"/>
        <c:lblOffset val="100"/>
        <c:noMultiLvlLbl val="0"/>
      </c:catAx>
      <c:valAx>
        <c:axId val="557912239"/>
        <c:scaling>
          <c:orientation val="minMax"/>
        </c:scaling>
        <c:delete val="0"/>
        <c:axPos val="l"/>
        <c:majorGridlines>
          <c:spPr>
            <a:ln w="9525" cap="flat" cmpd="sng" algn="ctr">
              <a:solidFill>
                <a:schemeClr val="tx1">
                  <a:lumMod val="15000"/>
                  <a:lumOff val="85000"/>
                </a:schemeClr>
              </a:solidFill>
              <a:round/>
            </a:ln>
            <a:effectLst/>
          </c:spPr>
        </c:majorGridlines>
        <c:numFmt formatCode="0%" sourceLinked="1"/>
        <c:majorTickMark val="none"/>
        <c:minorTickMark val="none"/>
        <c:tickLblPos val="nextTo"/>
        <c:spPr>
          <a:noFill/>
          <a:ln>
            <a:noFill/>
          </a:ln>
          <a:effectLst/>
        </c:spPr>
        <c:txPr>
          <a:bodyPr rot="-60000000" spcFirstLastPara="1" vertOverflow="ellipsis" vert="horz" wrap="square" anchor="ctr" anchorCtr="1"/>
          <a:lstStyle/>
          <a:p>
            <a:pPr>
              <a:defRPr sz="900" b="0" i="0" u="none" strike="noStrike" kern="1200" baseline="0">
                <a:solidFill>
                  <a:schemeClr val="tx1">
                    <a:lumMod val="65000"/>
                    <a:lumOff val="35000"/>
                  </a:schemeClr>
                </a:solidFill>
                <a:latin typeface="Century Gothic" panose="020B0502020202020204" pitchFamily="34" charset="0"/>
                <a:ea typeface="+mn-ea"/>
                <a:cs typeface="+mn-cs"/>
              </a:defRPr>
            </a:pPr>
            <a:endParaRPr lang="fr-FR"/>
          </a:p>
        </c:txPr>
        <c:crossAx val="558822287"/>
        <c:crosses val="autoZero"/>
        <c:crossBetween val="between"/>
      </c:valAx>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hart8.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dPt>
            <c:idx val="0"/>
            <c:bubble3D val="0"/>
            <c:spPr>
              <a:solidFill>
                <a:schemeClr val="accent5"/>
              </a:solidFill>
              <a:ln w="19050">
                <a:solidFill>
                  <a:schemeClr val="lt1"/>
                </a:solidFill>
              </a:ln>
              <a:effectLst/>
            </c:spPr>
            <c:extLst>
              <c:ext xmlns:c16="http://schemas.microsoft.com/office/drawing/2014/chart" uri="{C3380CC4-5D6E-409C-BE32-E72D297353CC}">
                <c16:uniqueId val="{00000001-E65B-6744-8415-031D1A877878}"/>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E65B-6744-8415-031D1A877878}"/>
              </c:ext>
            </c:extLst>
          </c:dPt>
          <c:cat>
            <c:strRef>
              <c:f>LOGEMENT!$B$25:$B$26</c:f>
              <c:strCache>
                <c:ptCount val="2"/>
                <c:pt idx="0">
                  <c:v>Oui</c:v>
                </c:pt>
                <c:pt idx="1">
                  <c:v>Non</c:v>
                </c:pt>
              </c:strCache>
            </c:strRef>
          </c:cat>
          <c:val>
            <c:numRef>
              <c:f>LOGEMENT!$C$25:$C$26</c:f>
              <c:numCache>
                <c:formatCode>General</c:formatCode>
                <c:ptCount val="2"/>
                <c:pt idx="0">
                  <c:v>322</c:v>
                </c:pt>
                <c:pt idx="1">
                  <c:v>2067</c:v>
                </c:pt>
              </c:numCache>
            </c:numRef>
          </c:val>
          <c:extLst>
            <c:ext xmlns:c16="http://schemas.microsoft.com/office/drawing/2014/chart" uri="{C3380CC4-5D6E-409C-BE32-E72D297353CC}">
              <c16:uniqueId val="{00000004-E65B-6744-8415-031D1A877878}"/>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chart>
  <c:spPr>
    <a:noFill/>
    <a:ln>
      <a:noFill/>
    </a:ln>
    <a:effectLst/>
  </c:spPr>
  <c:txPr>
    <a:bodyPr/>
    <a:lstStyle/>
    <a:p>
      <a:pPr>
        <a:defRPr/>
      </a:pPr>
      <a:endParaRPr lang="fr-FR"/>
    </a:p>
  </c:txPr>
  <c:externalData r:id="rId3">
    <c:autoUpdate val="0"/>
  </c:externalData>
</c:chartSpace>
</file>

<file path=ppt/charts/chart9.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fr-FR"/>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0"/>
          <c:order val="0"/>
          <c:spPr>
            <a:solidFill>
              <a:schemeClr val="accent1"/>
            </a:solidFill>
          </c:spPr>
          <c:dPt>
            <c:idx val="0"/>
            <c:bubble3D val="0"/>
            <c:spPr>
              <a:solidFill>
                <a:schemeClr val="accent5"/>
              </a:solidFill>
              <a:ln w="19050">
                <a:solidFill>
                  <a:schemeClr val="lt1"/>
                </a:solidFill>
              </a:ln>
              <a:effectLst/>
            </c:spPr>
            <c:extLst>
              <c:ext xmlns:c16="http://schemas.microsoft.com/office/drawing/2014/chart" uri="{C3380CC4-5D6E-409C-BE32-E72D297353CC}">
                <c16:uniqueId val="{00000001-4FF7-2C4B-BF37-222F9679247E}"/>
              </c:ext>
            </c:extLst>
          </c:dPt>
          <c:dPt>
            <c:idx val="1"/>
            <c:bubble3D val="0"/>
            <c:spPr>
              <a:solidFill>
                <a:schemeClr val="accent1"/>
              </a:solidFill>
              <a:ln w="19050">
                <a:solidFill>
                  <a:schemeClr val="lt1"/>
                </a:solidFill>
              </a:ln>
              <a:effectLst/>
            </c:spPr>
            <c:extLst>
              <c:ext xmlns:c16="http://schemas.microsoft.com/office/drawing/2014/chart" uri="{C3380CC4-5D6E-409C-BE32-E72D297353CC}">
                <c16:uniqueId val="{00000003-4FF7-2C4B-BF37-222F9679247E}"/>
              </c:ext>
            </c:extLst>
          </c:dPt>
          <c:cat>
            <c:strRef>
              <c:f>LOGEMENT!$B$30:$B$31</c:f>
              <c:strCache>
                <c:ptCount val="2"/>
                <c:pt idx="0">
                  <c:v>Locataire</c:v>
                </c:pt>
                <c:pt idx="1">
                  <c:v>Propriétaire</c:v>
                </c:pt>
              </c:strCache>
            </c:strRef>
          </c:cat>
          <c:val>
            <c:numRef>
              <c:f>LOGEMENT!$C$30:$C$31</c:f>
              <c:numCache>
                <c:formatCode>General</c:formatCode>
                <c:ptCount val="2"/>
                <c:pt idx="0">
                  <c:v>806</c:v>
                </c:pt>
                <c:pt idx="1">
                  <c:v>1302</c:v>
                </c:pt>
              </c:numCache>
            </c:numRef>
          </c:val>
          <c:extLst>
            <c:ext xmlns:c16="http://schemas.microsoft.com/office/drawing/2014/chart" uri="{C3380CC4-5D6E-409C-BE32-E72D297353CC}">
              <c16:uniqueId val="{00000004-4FF7-2C4B-BF37-222F9679247E}"/>
            </c:ext>
          </c:extLst>
        </c:ser>
        <c:dLbls>
          <c:showLegendKey val="0"/>
          <c:showVal val="0"/>
          <c:showCatName val="0"/>
          <c:showSerName val="0"/>
          <c:showPercent val="0"/>
          <c:showBubbleSize val="0"/>
          <c:showLeaderLines val="1"/>
        </c:dLbls>
        <c:firstSliceAng val="0"/>
      </c:pieChart>
      <c:spPr>
        <a:noFill/>
        <a:ln>
          <a:noFill/>
        </a:ln>
        <a:effectLst/>
      </c:spPr>
    </c:plotArea>
    <c:plotVisOnly val="1"/>
    <c:dispBlanksAs val="gap"/>
    <c:showDLblsOverMax val="0"/>
    <c:extLst>
      <c:ext xmlns:c16r3="http://schemas.microsoft.com/office/drawing/2017/03/chart" uri="{56B9EC1D-385E-4148-901F-78D8002777C0}">
        <c16r3:dataDisplayOptions16>
          <c16r3:dispNaAsBlank val="1"/>
        </c16r3:dataDisplayOptions16>
      </c:ext>
    </c:extLst>
  </c:chart>
  <c:spPr>
    <a:noFill/>
    <a:ln>
      <a:noFill/>
    </a:ln>
    <a:effectLst/>
  </c:spPr>
  <c:txPr>
    <a:bodyPr/>
    <a:lstStyle/>
    <a:p>
      <a:pPr>
        <a:defRPr/>
      </a:pPr>
      <a:endParaRPr lang="fr-FR"/>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1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0.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2.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3.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2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3.xml><?xml version="1.0" encoding="utf-8"?>
<cs:colorStyle xmlns:cs="http://schemas.microsoft.com/office/drawing/2012/chartStyle" xmlns:a="http://schemas.openxmlformats.org/drawingml/2006/main" meth="withinLinear" id="14">
  <a:schemeClr val="accent1"/>
</cs:colorStyle>
</file>

<file path=ppt/charts/colors4.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5.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6.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7.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8.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colors9.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0.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1.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2.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4.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5.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6.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8.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19.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0.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1.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2.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3.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4.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5.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6.xml><?xml version="1.0" encoding="utf-8"?>
<cs:chartStyle xmlns:cs="http://schemas.microsoft.com/office/drawing/2012/chartStyle" xmlns:a="http://schemas.openxmlformats.org/drawingml/2006/main" id="216">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7.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28.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3.xml><?xml version="1.0" encoding="utf-8"?>
<cs:chartStyle xmlns:cs="http://schemas.microsoft.com/office/drawing/2012/chartStyle" xmlns:a="http://schemas.openxmlformats.org/drawingml/2006/main" id="297">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4.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5.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6.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7.xml><?xml version="1.0" encoding="utf-8"?>
<cs:chartStyle xmlns:cs="http://schemas.microsoft.com/office/drawing/2012/chartStyle" xmlns:a="http://schemas.openxmlformats.org/drawingml/2006/main" id="20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0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dataPoint>
  <cs:dataPoint3D>
    <cs:lnRef idx="0"/>
    <cs:fillRef idx="1">
      <cs:styleClr val="auto"/>
    </cs:fillRef>
    <cs:effectRef idx="0"/>
    <cs:fontRef idx="minor">
      <a:schemeClr val="tx1"/>
    </cs:fontRef>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8.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charts/style9.xml><?xml version="1.0" encoding="utf-8"?>
<cs:chartStyle xmlns:cs="http://schemas.microsoft.com/office/drawing/2012/chartStyle" xmlns:a="http://schemas.openxmlformats.org/drawingml/2006/main" id="251">
  <cs:axisTitle>
    <cs:lnRef idx="0"/>
    <cs:fillRef idx="0"/>
    <cs:effectRef idx="0"/>
    <cs:fontRef idx="minor">
      <a:schemeClr val="tx1">
        <a:lumMod val="65000"/>
        <a:lumOff val="35000"/>
      </a:schemeClr>
    </cs:fontRef>
    <cs:defRPr sz="100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900"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900" kern="1200"/>
  </cs:chartArea>
  <cs:dataLabel>
    <cs:lnRef idx="0"/>
    <cs:fillRef idx="0"/>
    <cs:effectRef idx="0"/>
    <cs:fontRef idx="minor">
      <a:schemeClr val="tx1">
        <a:lumMod val="75000"/>
        <a:lumOff val="25000"/>
      </a:schemeClr>
    </cs:fontRef>
    <cs:defRPr sz="900"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900"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ln w="19050">
        <a:solidFill>
          <a:schemeClr val="lt1"/>
        </a:solidFill>
      </a:ln>
    </cs:spPr>
  </cs:dataPoint>
  <cs:dataPoint3D>
    <cs:lnRef idx="0"/>
    <cs:fillRef idx="1">
      <cs:styleClr val="auto"/>
    </cs:fillRef>
    <cs:effectRef idx="0"/>
    <cs:fontRef idx="minor">
      <a:schemeClr val="tx1"/>
    </cs:fontRef>
    <cs:spPr>
      <a:ln w="25400">
        <a:solidFill>
          <a:schemeClr val="lt1"/>
        </a:solidFill>
      </a:ln>
    </cs:spPr>
  </cs:dataPoint3D>
  <cs:dataPointLine>
    <cs:lnRef idx="0">
      <cs:styleClr val="auto"/>
    </cs:lnRef>
    <cs:fillRef idx="0"/>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ln w="9525">
        <a:solidFill>
          <a:schemeClr val="phClr"/>
        </a:solidFill>
      </a:ln>
    </cs:spPr>
  </cs:dataPointMarker>
  <cs:dataPointMarkerLayout symbol="circle" size="5"/>
  <cs:dataPointWireframe>
    <cs:lnRef idx="0">
      <cs:styleClr val="auto"/>
    </cs:lnRef>
    <cs:fillRef idx="0"/>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900" kern="1200"/>
  </cs:dataTable>
  <cs:downBar>
    <cs:lnRef idx="0"/>
    <cs:fillRef idx="0"/>
    <cs:effectRef idx="0"/>
    <cs:fontRef idx="minor">
      <a:schemeClr val="tx1"/>
    </cs:fontRef>
    <cs:spPr>
      <a:solidFill>
        <a:schemeClr val="dk1">
          <a:lumMod val="75000"/>
          <a:lumOff val="25000"/>
        </a:schemeClr>
      </a:solidFill>
      <a:ln w="9525" cap="flat" cmpd="sng" algn="ctr">
        <a:solidFill>
          <a:schemeClr val="tx1">
            <a:lumMod val="65000"/>
            <a:lumOff val="35000"/>
          </a:schemeClr>
        </a:solidFill>
        <a:round/>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50000"/>
            <a:lumOff val="50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900"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900"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400"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900" kern="1200"/>
  </cs:trendlineLabel>
  <cs:upBar>
    <cs:lnRef idx="0"/>
    <cs:fillRef idx="0"/>
    <cs:effectRef idx="0"/>
    <cs:fontRef idx="minor">
      <a:schemeClr val="tx1"/>
    </cs:fontRef>
    <cs:spPr>
      <a:solidFill>
        <a:schemeClr val="lt1"/>
      </a:solidFill>
      <a:ln w="9525" cap="flat" cmpd="sng" algn="ctr">
        <a:solidFill>
          <a:schemeClr val="tx1">
            <a:lumMod val="65000"/>
            <a:lumOff val="35000"/>
          </a:schemeClr>
        </a:solidFill>
        <a:round/>
      </a:ln>
    </cs:spPr>
  </cs:upBar>
  <cs:valueAxis>
    <cs:lnRef idx="0"/>
    <cs:fillRef idx="0"/>
    <cs:effectRef idx="0"/>
    <cs:fontRef idx="minor">
      <a:schemeClr val="tx1">
        <a:lumMod val="65000"/>
        <a:lumOff val="35000"/>
      </a:schemeClr>
    </cs:fontRef>
    <cs:defRPr sz="900" kern="1200"/>
  </cs:valueAxis>
  <cs:wall>
    <cs:lnRef idx="0"/>
    <cs:fillRef idx="0"/>
    <cs:effectRef idx="0"/>
    <cs:fontRef idx="minor">
      <a:schemeClr val="tx1"/>
    </cs:fontRef>
    <cs:spPr>
      <a:noFill/>
      <a:ln>
        <a:noFill/>
      </a:ln>
    </cs:spPr>
  </cs:wall>
</cs:chartStyle>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a:extLst>
              <a:ext uri="{FF2B5EF4-FFF2-40B4-BE49-F238E27FC236}">
                <a16:creationId xmlns:a16="http://schemas.microsoft.com/office/drawing/2014/main" id="{4A8D297A-67D3-64AA-7520-9E084C2666D1}"/>
              </a:ext>
            </a:extLst>
          </p:cNvPr>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a:extLst>
              <a:ext uri="{FF2B5EF4-FFF2-40B4-BE49-F238E27FC236}">
                <a16:creationId xmlns:a16="http://schemas.microsoft.com/office/drawing/2014/main" id="{624448C7-95BD-336C-F6A7-43909D025B89}"/>
              </a:ext>
            </a:extLst>
          </p:cNvPr>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9D280852-E165-9C4D-BF69-956FD8640713}" type="datetimeFigureOut">
              <a:rPr lang="fr-FR" smtClean="0"/>
              <a:t>09/12/2022</a:t>
            </a:fld>
            <a:endParaRPr lang="fr-FR"/>
          </a:p>
        </p:txBody>
      </p:sp>
      <p:sp>
        <p:nvSpPr>
          <p:cNvPr id="4" name="Espace réservé du pied de page 3">
            <a:extLst>
              <a:ext uri="{FF2B5EF4-FFF2-40B4-BE49-F238E27FC236}">
                <a16:creationId xmlns:a16="http://schemas.microsoft.com/office/drawing/2014/main" id="{AAC53DC2-2ED9-8B99-BD9B-6D43E3CBB8A0}"/>
              </a:ext>
            </a:extLst>
          </p:cNvPr>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5" name="Espace réservé du numéro de diapositive 4">
            <a:extLst>
              <a:ext uri="{FF2B5EF4-FFF2-40B4-BE49-F238E27FC236}">
                <a16:creationId xmlns:a16="http://schemas.microsoft.com/office/drawing/2014/main" id="{C5BBAFE9-1941-FEB7-5A95-894A5B2963A4}"/>
              </a:ext>
            </a:extLst>
          </p:cNvPr>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8061A20B-AD9F-4845-A0B8-CE1CD2DB710B}" type="slidenum">
              <a:rPr lang="fr-FR" smtClean="0"/>
              <a:t>‹N°›</a:t>
            </a:fld>
            <a:endParaRPr lang="fr-FR"/>
          </a:p>
        </p:txBody>
      </p:sp>
    </p:spTree>
    <p:extLst>
      <p:ext uri="{BB962C8B-B14F-4D97-AF65-F5344CB8AC3E}">
        <p14:creationId xmlns:p14="http://schemas.microsoft.com/office/powerpoint/2010/main" val="3072291275"/>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Espace réservé de l'en-tête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fr-FR"/>
          </a:p>
        </p:txBody>
      </p:sp>
      <p:sp>
        <p:nvSpPr>
          <p:cNvPr id="3" name="Espace réservé de la date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C3D865AE-9F2A-0F46-BAE7-F578F98C9F36}" type="datetimeFigureOut">
              <a:rPr lang="fr-FR" smtClean="0"/>
              <a:t>09/12/2022</a:t>
            </a:fld>
            <a:endParaRPr lang="fr-FR"/>
          </a:p>
        </p:txBody>
      </p:sp>
      <p:sp>
        <p:nvSpPr>
          <p:cNvPr id="4" name="Espace réservé de l'image des diapositives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fr-FR"/>
          </a:p>
        </p:txBody>
      </p:sp>
      <p:sp>
        <p:nvSpPr>
          <p:cNvPr id="5" name="Espace réservé des notes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6" name="Espace réservé du pied de page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fr-FR"/>
          </a:p>
        </p:txBody>
      </p:sp>
      <p:sp>
        <p:nvSpPr>
          <p:cNvPr id="7" name="Espace réservé du numéro de diapositive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B5FE82C3-1A7C-F849-8EBD-72F7C74832A4}" type="slidenum">
              <a:rPr lang="fr-FR" smtClean="0"/>
              <a:t>‹N°›</a:t>
            </a:fld>
            <a:endParaRPr lang="fr-FR"/>
          </a:p>
        </p:txBody>
      </p:sp>
    </p:spTree>
    <p:extLst>
      <p:ext uri="{BB962C8B-B14F-4D97-AF65-F5344CB8AC3E}">
        <p14:creationId xmlns:p14="http://schemas.microsoft.com/office/powerpoint/2010/main" val="290464110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5FE82C3-1A7C-F849-8EBD-72F7C74832A4}" type="slidenum">
              <a:rPr lang="fr-FR" smtClean="0"/>
              <a:t>4</a:t>
            </a:fld>
            <a:endParaRPr lang="fr-FR"/>
          </a:p>
        </p:txBody>
      </p:sp>
    </p:spTree>
    <p:extLst>
      <p:ext uri="{BB962C8B-B14F-4D97-AF65-F5344CB8AC3E}">
        <p14:creationId xmlns:p14="http://schemas.microsoft.com/office/powerpoint/2010/main" val="159444628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5FE82C3-1A7C-F849-8EBD-72F7C74832A4}" type="slidenum">
              <a:rPr lang="fr-FR" smtClean="0"/>
              <a:t>44</a:t>
            </a:fld>
            <a:endParaRPr lang="fr-FR"/>
          </a:p>
        </p:txBody>
      </p:sp>
    </p:spTree>
    <p:extLst>
      <p:ext uri="{BB962C8B-B14F-4D97-AF65-F5344CB8AC3E}">
        <p14:creationId xmlns:p14="http://schemas.microsoft.com/office/powerpoint/2010/main" val="156997054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5FE82C3-1A7C-F849-8EBD-72F7C74832A4}" type="slidenum">
              <a:rPr lang="fr-FR" smtClean="0"/>
              <a:t>7</a:t>
            </a:fld>
            <a:endParaRPr lang="fr-FR"/>
          </a:p>
        </p:txBody>
      </p:sp>
    </p:spTree>
    <p:extLst>
      <p:ext uri="{BB962C8B-B14F-4D97-AF65-F5344CB8AC3E}">
        <p14:creationId xmlns:p14="http://schemas.microsoft.com/office/powerpoint/2010/main" val="1115999339"/>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5FE82C3-1A7C-F849-8EBD-72F7C74832A4}" type="slidenum">
              <a:rPr lang="fr-FR" smtClean="0"/>
              <a:t>8</a:t>
            </a:fld>
            <a:endParaRPr lang="fr-FR"/>
          </a:p>
        </p:txBody>
      </p:sp>
    </p:spTree>
    <p:extLst>
      <p:ext uri="{BB962C8B-B14F-4D97-AF65-F5344CB8AC3E}">
        <p14:creationId xmlns:p14="http://schemas.microsoft.com/office/powerpoint/2010/main" val="418617498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r>
              <a:rPr lang="fr-FR"/>
              <a:t>Bien vieillir </a:t>
            </a:r>
          </a:p>
          <a:p>
            <a:r>
              <a:rPr lang="fr-FR"/>
              <a:t>12 Questions </a:t>
            </a:r>
          </a:p>
          <a:p>
            <a:endParaRPr lang="fr-FR"/>
          </a:p>
          <a:p>
            <a:endParaRPr lang="fr-FR"/>
          </a:p>
          <a:p>
            <a:r>
              <a:rPr lang="fr-FR"/>
              <a:t>59’000 contributions -</a:t>
            </a:r>
          </a:p>
          <a:p>
            <a:endParaRPr lang="fr-FR"/>
          </a:p>
        </p:txBody>
      </p:sp>
      <p:sp>
        <p:nvSpPr>
          <p:cNvPr id="4" name="Espace réservé du numéro de diapositive 3"/>
          <p:cNvSpPr>
            <a:spLocks noGrp="1"/>
          </p:cNvSpPr>
          <p:nvPr>
            <p:ph type="sldNum" sz="quarter" idx="5"/>
          </p:nvPr>
        </p:nvSpPr>
        <p:spPr/>
        <p:txBody>
          <a:bodyPr/>
          <a:lstStyle/>
          <a:p>
            <a:fld id="{B5FE82C3-1A7C-F849-8EBD-72F7C74832A4}" type="slidenum">
              <a:rPr lang="fr-FR" smtClean="0"/>
              <a:t>9</a:t>
            </a:fld>
            <a:endParaRPr lang="fr-FR"/>
          </a:p>
        </p:txBody>
      </p:sp>
    </p:spTree>
    <p:extLst>
      <p:ext uri="{BB962C8B-B14F-4D97-AF65-F5344CB8AC3E}">
        <p14:creationId xmlns:p14="http://schemas.microsoft.com/office/powerpoint/2010/main" val="12262849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5FE82C3-1A7C-F849-8EBD-72F7C74832A4}" type="slidenum">
              <a:rPr lang="fr-FR" smtClean="0"/>
              <a:t>12</a:t>
            </a:fld>
            <a:endParaRPr lang="fr-FR"/>
          </a:p>
        </p:txBody>
      </p:sp>
    </p:spTree>
    <p:extLst>
      <p:ext uri="{BB962C8B-B14F-4D97-AF65-F5344CB8AC3E}">
        <p14:creationId xmlns:p14="http://schemas.microsoft.com/office/powerpoint/2010/main" val="6375901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5FE82C3-1A7C-F849-8EBD-72F7C74832A4}" type="slidenum">
              <a:rPr lang="fr-FR" smtClean="0"/>
              <a:t>21</a:t>
            </a:fld>
            <a:endParaRPr lang="fr-FR"/>
          </a:p>
        </p:txBody>
      </p:sp>
    </p:spTree>
    <p:extLst>
      <p:ext uri="{BB962C8B-B14F-4D97-AF65-F5344CB8AC3E}">
        <p14:creationId xmlns:p14="http://schemas.microsoft.com/office/powerpoint/2010/main" val="26444904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E82C3-1A7C-F849-8EBD-72F7C74832A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29</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741027218"/>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B5FE82C3-1A7C-F849-8EBD-72F7C74832A4}" type="slidenum">
              <a:rPr kumimoji="0" lang="fr-FR" sz="1200" b="0" i="0" u="none" strike="noStrike" kern="1200" cap="none" spc="0" normalizeH="0" baseline="0" noProof="0" smtClean="0">
                <a:ln>
                  <a:noFill/>
                </a:ln>
                <a:solidFill>
                  <a:prstClr val="black"/>
                </a:solidFill>
                <a:effectLst/>
                <a:uLnTx/>
                <a:uFillTx/>
                <a:latin typeface="Calibri" panose="020F0502020204030204"/>
                <a:ea typeface="+mn-ea"/>
                <a:cs typeface="+mn-cs"/>
              </a:rPr>
              <a:pPr marL="0" marR="0" lvl="0" indent="0" algn="r" defTabSz="914400" rtl="0" eaLnBrk="1" fontAlgn="auto" latinLnBrk="0" hangingPunct="1">
                <a:lnSpc>
                  <a:spcPct val="100000"/>
                </a:lnSpc>
                <a:spcBef>
                  <a:spcPts val="0"/>
                </a:spcBef>
                <a:spcAft>
                  <a:spcPts val="0"/>
                </a:spcAft>
                <a:buClrTx/>
                <a:buSzTx/>
                <a:buFontTx/>
                <a:buNone/>
                <a:tabLst/>
                <a:defRPr/>
              </a:pPr>
              <a:t>30</a:t>
            </a:fld>
            <a:endParaRPr kumimoji="0" lang="fr-FR" sz="12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Tree>
    <p:extLst>
      <p:ext uri="{BB962C8B-B14F-4D97-AF65-F5344CB8AC3E}">
        <p14:creationId xmlns:p14="http://schemas.microsoft.com/office/powerpoint/2010/main" val="1788120628"/>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e l'image des diapositives 1"/>
          <p:cNvSpPr>
            <a:spLocks noGrp="1" noRot="1" noChangeAspect="1"/>
          </p:cNvSpPr>
          <p:nvPr>
            <p:ph type="sldImg"/>
          </p:nvPr>
        </p:nvSpPr>
        <p:spPr/>
      </p:sp>
      <p:sp>
        <p:nvSpPr>
          <p:cNvPr id="3" name="Espace réservé des notes 2"/>
          <p:cNvSpPr>
            <a:spLocks noGrp="1"/>
          </p:cNvSpPr>
          <p:nvPr>
            <p:ph type="body" idx="1"/>
          </p:nvPr>
        </p:nvSpPr>
        <p:spPr/>
        <p:txBody>
          <a:bodyPr/>
          <a:lstStyle/>
          <a:p>
            <a:endParaRPr lang="fr-FR"/>
          </a:p>
        </p:txBody>
      </p:sp>
      <p:sp>
        <p:nvSpPr>
          <p:cNvPr id="4" name="Espace réservé du numéro de diapositive 3"/>
          <p:cNvSpPr>
            <a:spLocks noGrp="1"/>
          </p:cNvSpPr>
          <p:nvPr>
            <p:ph type="sldNum" sz="quarter" idx="5"/>
          </p:nvPr>
        </p:nvSpPr>
        <p:spPr/>
        <p:txBody>
          <a:bodyPr/>
          <a:lstStyle/>
          <a:p>
            <a:fld id="{B5FE82C3-1A7C-F849-8EBD-72F7C74832A4}" type="slidenum">
              <a:rPr lang="fr-FR" smtClean="0"/>
              <a:t>38</a:t>
            </a:fld>
            <a:endParaRPr lang="fr-FR"/>
          </a:p>
        </p:txBody>
      </p:sp>
    </p:spTree>
    <p:extLst>
      <p:ext uri="{BB962C8B-B14F-4D97-AF65-F5344CB8AC3E}">
        <p14:creationId xmlns:p14="http://schemas.microsoft.com/office/powerpoint/2010/main" val="36709087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F18BB0EA-590A-5356-6CC9-D86F0CFEB1C0}"/>
              </a:ext>
            </a:extLst>
          </p:cNvPr>
          <p:cNvSpPr>
            <a:spLocks noGrp="1"/>
          </p:cNvSpPr>
          <p:nvPr>
            <p:ph type="title" hasCustomPrompt="1"/>
          </p:nvPr>
        </p:nvSpPr>
        <p:spPr>
          <a:xfrm>
            <a:off x="1298116" y="309564"/>
            <a:ext cx="10515600" cy="612774"/>
          </a:xfrm>
          <a:prstGeom prst="rect">
            <a:avLst/>
          </a:prstGeom>
        </p:spPr>
        <p:txBody>
          <a:bodyPr anchor="ctr"/>
          <a:lstStyle>
            <a:lvl1pPr>
              <a:defRPr sz="3600" b="1">
                <a:solidFill>
                  <a:schemeClr val="accent1"/>
                </a:solidFill>
                <a:latin typeface="Century Gothic" panose="020B0502020202020204" pitchFamily="34" charset="0"/>
              </a:defRPr>
            </a:lvl1pPr>
          </a:lstStyle>
          <a:p>
            <a:r>
              <a:rPr lang="fr-FR"/>
              <a:t>MODIFIEZ LE STYLE DU TITRE</a:t>
            </a:r>
          </a:p>
        </p:txBody>
      </p:sp>
      <p:sp>
        <p:nvSpPr>
          <p:cNvPr id="13" name="Espace réservé du numéro de diapositive 5">
            <a:extLst>
              <a:ext uri="{FF2B5EF4-FFF2-40B4-BE49-F238E27FC236}">
                <a16:creationId xmlns:a16="http://schemas.microsoft.com/office/drawing/2014/main" id="{6BAA905A-3BBD-B14B-A3FC-2EAB48407F83}"/>
              </a:ext>
            </a:extLst>
          </p:cNvPr>
          <p:cNvSpPr>
            <a:spLocks noGrp="1"/>
          </p:cNvSpPr>
          <p:nvPr>
            <p:ph type="sldNum" sz="quarter" idx="12"/>
          </p:nvPr>
        </p:nvSpPr>
        <p:spPr>
          <a:xfrm>
            <a:off x="10739718" y="6356350"/>
            <a:ext cx="614082" cy="365125"/>
          </a:xfrm>
          <a:prstGeom prst="rect">
            <a:avLst/>
          </a:prstGeom>
        </p:spPr>
        <p:txBody>
          <a:bodyPr/>
          <a:lstStyle/>
          <a:p>
            <a:fld id="{4765C87D-2C4B-F647-87D2-D9449E48212B}" type="slidenum">
              <a:rPr lang="fr-FR" smtClean="0"/>
              <a:t>‹N°›</a:t>
            </a:fld>
            <a:endParaRPr lang="fr-FR"/>
          </a:p>
        </p:txBody>
      </p:sp>
    </p:spTree>
    <p:extLst>
      <p:ext uri="{BB962C8B-B14F-4D97-AF65-F5344CB8AC3E}">
        <p14:creationId xmlns:p14="http://schemas.microsoft.com/office/powerpoint/2010/main" val="285864240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title" preserve="1">
  <p:cSld name="Diapositive de titr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FFFD41C-7E97-3767-0693-0722200C8AF6}"/>
              </a:ext>
            </a:extLst>
          </p:cNvPr>
          <p:cNvSpPr>
            <a:spLocks noGrp="1"/>
          </p:cNvSpPr>
          <p:nvPr>
            <p:ph type="ctrTitle"/>
          </p:nvPr>
        </p:nvSpPr>
        <p:spPr>
          <a:xfrm>
            <a:off x="1524000" y="1122363"/>
            <a:ext cx="9144000" cy="2387600"/>
          </a:xfrm>
        </p:spPr>
        <p:txBody>
          <a:bodyPr anchor="b"/>
          <a:lstStyle>
            <a:lvl1pPr algn="ctr">
              <a:defRPr sz="6000"/>
            </a:lvl1pPr>
          </a:lstStyle>
          <a:p>
            <a:r>
              <a:rPr lang="fr-FR"/>
              <a:t>Modifiez le style du titre</a:t>
            </a:r>
          </a:p>
        </p:txBody>
      </p:sp>
      <p:sp>
        <p:nvSpPr>
          <p:cNvPr id="3" name="Sous-titre 2">
            <a:extLst>
              <a:ext uri="{FF2B5EF4-FFF2-40B4-BE49-F238E27FC236}">
                <a16:creationId xmlns:a16="http://schemas.microsoft.com/office/drawing/2014/main" id="{42FDA9DE-DEF0-8468-5394-2CCECB49D65F}"/>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fr-FR"/>
              <a:t>Modifiez le style des sous-titres du masque</a:t>
            </a:r>
          </a:p>
        </p:txBody>
      </p:sp>
      <p:sp>
        <p:nvSpPr>
          <p:cNvPr id="4" name="Espace réservé de la date 3">
            <a:extLst>
              <a:ext uri="{FF2B5EF4-FFF2-40B4-BE49-F238E27FC236}">
                <a16:creationId xmlns:a16="http://schemas.microsoft.com/office/drawing/2014/main" id="{FB7D48FE-7B41-A2B5-BB7C-0A1783F4A18B}"/>
              </a:ext>
            </a:extLst>
          </p:cNvPr>
          <p:cNvSpPr>
            <a:spLocks noGrp="1"/>
          </p:cNvSpPr>
          <p:nvPr>
            <p:ph type="dt" sz="half" idx="10"/>
          </p:nvPr>
        </p:nvSpPr>
        <p:spPr/>
        <p:txBody>
          <a:bodyPr/>
          <a:lstStyle/>
          <a:p>
            <a:fld id="{8935936E-C565-A34D-84E5-3C0F860CBC9B}" type="datetimeFigureOut">
              <a:rPr lang="fr-FR" smtClean="0"/>
              <a:t>09/12/2022</a:t>
            </a:fld>
            <a:endParaRPr lang="fr-FR"/>
          </a:p>
        </p:txBody>
      </p:sp>
      <p:sp>
        <p:nvSpPr>
          <p:cNvPr id="5" name="Espace réservé du pied de page 4">
            <a:extLst>
              <a:ext uri="{FF2B5EF4-FFF2-40B4-BE49-F238E27FC236}">
                <a16:creationId xmlns:a16="http://schemas.microsoft.com/office/drawing/2014/main" id="{A692A3C5-ADEA-3CEB-FB37-C99A57C3DEB0}"/>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42690CCE-57B8-C504-FC83-9E141D6ECD6E}"/>
              </a:ext>
            </a:extLst>
          </p:cNvPr>
          <p:cNvSpPr>
            <a:spLocks noGrp="1"/>
          </p:cNvSpPr>
          <p:nvPr>
            <p:ph type="sldNum" sz="quarter" idx="12"/>
          </p:nvPr>
        </p:nvSpPr>
        <p:spPr/>
        <p:txBody>
          <a:bodyPr/>
          <a:lstStyle/>
          <a:p>
            <a:fld id="{AF98F563-D5D4-FC4F-B175-F530E4CB586B}" type="slidenum">
              <a:rPr lang="fr-FR" smtClean="0"/>
              <a:t>‹N°›</a:t>
            </a:fld>
            <a:endParaRPr lang="fr-FR"/>
          </a:p>
        </p:txBody>
      </p:sp>
    </p:spTree>
    <p:extLst>
      <p:ext uri="{BB962C8B-B14F-4D97-AF65-F5344CB8AC3E}">
        <p14:creationId xmlns:p14="http://schemas.microsoft.com/office/powerpoint/2010/main" val="305520887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19D9514-B8CB-F3B0-8587-2F5F78A9B9F5}"/>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7B435D6A-216C-135E-63FB-002D498FE7A3}"/>
              </a:ext>
            </a:extLst>
          </p:cNvPr>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14D7B620-5F25-719C-E2B2-37AB7C66D0D1}"/>
              </a:ext>
            </a:extLst>
          </p:cNvPr>
          <p:cNvSpPr>
            <a:spLocks noGrp="1"/>
          </p:cNvSpPr>
          <p:nvPr>
            <p:ph type="dt" sz="half" idx="10"/>
          </p:nvPr>
        </p:nvSpPr>
        <p:spPr/>
        <p:txBody>
          <a:bodyPr/>
          <a:lstStyle/>
          <a:p>
            <a:fld id="{8935936E-C565-A34D-84E5-3C0F860CBC9B}" type="datetimeFigureOut">
              <a:rPr lang="fr-FR" smtClean="0"/>
              <a:t>09/12/2022</a:t>
            </a:fld>
            <a:endParaRPr lang="fr-FR"/>
          </a:p>
        </p:txBody>
      </p:sp>
      <p:sp>
        <p:nvSpPr>
          <p:cNvPr id="5" name="Espace réservé du pied de page 4">
            <a:extLst>
              <a:ext uri="{FF2B5EF4-FFF2-40B4-BE49-F238E27FC236}">
                <a16:creationId xmlns:a16="http://schemas.microsoft.com/office/drawing/2014/main" id="{985DB5AA-1658-B5E0-03C2-EFE48E73AB21}"/>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F4A67047-5C42-D698-2E13-6E4305C7B27F}"/>
              </a:ext>
            </a:extLst>
          </p:cNvPr>
          <p:cNvSpPr>
            <a:spLocks noGrp="1"/>
          </p:cNvSpPr>
          <p:nvPr>
            <p:ph type="sldNum" sz="quarter" idx="12"/>
          </p:nvPr>
        </p:nvSpPr>
        <p:spPr/>
        <p:txBody>
          <a:bodyPr/>
          <a:lstStyle/>
          <a:p>
            <a:fld id="{AF98F563-D5D4-FC4F-B175-F530E4CB586B}" type="slidenum">
              <a:rPr lang="fr-FR" smtClean="0"/>
              <a:t>‹N°›</a:t>
            </a:fld>
            <a:endParaRPr lang="fr-FR"/>
          </a:p>
        </p:txBody>
      </p:sp>
    </p:spTree>
    <p:extLst>
      <p:ext uri="{BB962C8B-B14F-4D97-AF65-F5344CB8AC3E}">
        <p14:creationId xmlns:p14="http://schemas.microsoft.com/office/powerpoint/2010/main" val="79459615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FF901A6-F466-75BB-2040-B486F9A58E3D}"/>
              </a:ext>
            </a:extLst>
          </p:cNvPr>
          <p:cNvSpPr>
            <a:spLocks noGrp="1"/>
          </p:cNvSpPr>
          <p:nvPr>
            <p:ph type="title"/>
          </p:nvPr>
        </p:nvSpPr>
        <p:spPr>
          <a:xfrm>
            <a:off x="831850" y="1709738"/>
            <a:ext cx="10515600" cy="2852737"/>
          </a:xfrm>
        </p:spPr>
        <p:txBody>
          <a:bodyPr anchor="b"/>
          <a:lstStyle>
            <a:lvl1pPr>
              <a:defRPr sz="6000"/>
            </a:lvl1pPr>
          </a:lstStyle>
          <a:p>
            <a:r>
              <a:rPr lang="fr-FR"/>
              <a:t>Modifiez le style du titre</a:t>
            </a:r>
          </a:p>
        </p:txBody>
      </p:sp>
      <p:sp>
        <p:nvSpPr>
          <p:cNvPr id="3" name="Espace réservé du texte 2">
            <a:extLst>
              <a:ext uri="{FF2B5EF4-FFF2-40B4-BE49-F238E27FC236}">
                <a16:creationId xmlns:a16="http://schemas.microsoft.com/office/drawing/2014/main" id="{810DC1A2-7D2E-865E-F813-20CECFF046C3}"/>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fr-FR"/>
              <a:t>Cliquez pour modifier les styles du texte du masque</a:t>
            </a:r>
          </a:p>
        </p:txBody>
      </p:sp>
      <p:sp>
        <p:nvSpPr>
          <p:cNvPr id="4" name="Espace réservé de la date 3">
            <a:extLst>
              <a:ext uri="{FF2B5EF4-FFF2-40B4-BE49-F238E27FC236}">
                <a16:creationId xmlns:a16="http://schemas.microsoft.com/office/drawing/2014/main" id="{F0DF24CE-3376-9F61-01A4-CFDFE50787C7}"/>
              </a:ext>
            </a:extLst>
          </p:cNvPr>
          <p:cNvSpPr>
            <a:spLocks noGrp="1"/>
          </p:cNvSpPr>
          <p:nvPr>
            <p:ph type="dt" sz="half" idx="10"/>
          </p:nvPr>
        </p:nvSpPr>
        <p:spPr/>
        <p:txBody>
          <a:bodyPr/>
          <a:lstStyle/>
          <a:p>
            <a:fld id="{8935936E-C565-A34D-84E5-3C0F860CBC9B}" type="datetimeFigureOut">
              <a:rPr lang="fr-FR" smtClean="0"/>
              <a:t>09/12/2022</a:t>
            </a:fld>
            <a:endParaRPr lang="fr-FR"/>
          </a:p>
        </p:txBody>
      </p:sp>
      <p:sp>
        <p:nvSpPr>
          <p:cNvPr id="5" name="Espace réservé du pied de page 4">
            <a:extLst>
              <a:ext uri="{FF2B5EF4-FFF2-40B4-BE49-F238E27FC236}">
                <a16:creationId xmlns:a16="http://schemas.microsoft.com/office/drawing/2014/main" id="{6F24DC7A-ED28-66B7-F74B-2E24715014D9}"/>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C4CF9F2A-CD4D-460D-94B8-A4DD55B9E977}"/>
              </a:ext>
            </a:extLst>
          </p:cNvPr>
          <p:cNvSpPr>
            <a:spLocks noGrp="1"/>
          </p:cNvSpPr>
          <p:nvPr>
            <p:ph type="sldNum" sz="quarter" idx="12"/>
          </p:nvPr>
        </p:nvSpPr>
        <p:spPr/>
        <p:txBody>
          <a:bodyPr/>
          <a:lstStyle/>
          <a:p>
            <a:fld id="{AF98F563-D5D4-FC4F-B175-F530E4CB586B}" type="slidenum">
              <a:rPr lang="fr-FR" smtClean="0"/>
              <a:t>‹N°›</a:t>
            </a:fld>
            <a:endParaRPr lang="fr-FR"/>
          </a:p>
        </p:txBody>
      </p:sp>
    </p:spTree>
    <p:extLst>
      <p:ext uri="{BB962C8B-B14F-4D97-AF65-F5344CB8AC3E}">
        <p14:creationId xmlns:p14="http://schemas.microsoft.com/office/powerpoint/2010/main" val="1609822307"/>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ADDC028-CC95-9E69-D2FC-3E0C900CC6D0}"/>
              </a:ext>
            </a:extLst>
          </p:cNvPr>
          <p:cNvSpPr>
            <a:spLocks noGrp="1"/>
          </p:cNvSpPr>
          <p:nvPr>
            <p:ph type="title"/>
          </p:nvPr>
        </p:nvSpPr>
        <p:spPr/>
        <p:txBody>
          <a:bodyPr/>
          <a:lstStyle/>
          <a:p>
            <a:r>
              <a:rPr lang="fr-FR"/>
              <a:t>Modifiez le style du titre</a:t>
            </a:r>
          </a:p>
        </p:txBody>
      </p:sp>
      <p:sp>
        <p:nvSpPr>
          <p:cNvPr id="3" name="Espace réservé du contenu 2">
            <a:extLst>
              <a:ext uri="{FF2B5EF4-FFF2-40B4-BE49-F238E27FC236}">
                <a16:creationId xmlns:a16="http://schemas.microsoft.com/office/drawing/2014/main" id="{94763C5B-E826-172D-4844-336C43944983}"/>
              </a:ext>
            </a:extLst>
          </p:cNvPr>
          <p:cNvSpPr>
            <a:spLocks noGrp="1"/>
          </p:cNvSpPr>
          <p:nvPr>
            <p:ph sz="half" idx="1"/>
          </p:nvPr>
        </p:nvSpPr>
        <p:spPr>
          <a:xfrm>
            <a:off x="838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contenu 3">
            <a:extLst>
              <a:ext uri="{FF2B5EF4-FFF2-40B4-BE49-F238E27FC236}">
                <a16:creationId xmlns:a16="http://schemas.microsoft.com/office/drawing/2014/main" id="{1071F8A1-646C-C81E-B7BD-DA6C40E88DFA}"/>
              </a:ext>
            </a:extLst>
          </p:cNvPr>
          <p:cNvSpPr>
            <a:spLocks noGrp="1"/>
          </p:cNvSpPr>
          <p:nvPr>
            <p:ph sz="half" idx="2"/>
          </p:nvPr>
        </p:nvSpPr>
        <p:spPr>
          <a:xfrm>
            <a:off x="6172200" y="1825625"/>
            <a:ext cx="5181600" cy="435133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e la date 4">
            <a:extLst>
              <a:ext uri="{FF2B5EF4-FFF2-40B4-BE49-F238E27FC236}">
                <a16:creationId xmlns:a16="http://schemas.microsoft.com/office/drawing/2014/main" id="{F6A4AD4D-0B3C-0848-230F-036261BF3E8D}"/>
              </a:ext>
            </a:extLst>
          </p:cNvPr>
          <p:cNvSpPr>
            <a:spLocks noGrp="1"/>
          </p:cNvSpPr>
          <p:nvPr>
            <p:ph type="dt" sz="half" idx="10"/>
          </p:nvPr>
        </p:nvSpPr>
        <p:spPr/>
        <p:txBody>
          <a:bodyPr/>
          <a:lstStyle/>
          <a:p>
            <a:fld id="{8935936E-C565-A34D-84E5-3C0F860CBC9B}" type="datetimeFigureOut">
              <a:rPr lang="fr-FR" smtClean="0"/>
              <a:t>09/12/2022</a:t>
            </a:fld>
            <a:endParaRPr lang="fr-FR"/>
          </a:p>
        </p:txBody>
      </p:sp>
      <p:sp>
        <p:nvSpPr>
          <p:cNvPr id="6" name="Espace réservé du pied de page 5">
            <a:extLst>
              <a:ext uri="{FF2B5EF4-FFF2-40B4-BE49-F238E27FC236}">
                <a16:creationId xmlns:a16="http://schemas.microsoft.com/office/drawing/2014/main" id="{E3E3ACF7-FA86-E1E3-1DB8-D8FB0EB72BE2}"/>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4E155196-BB59-3C53-BC03-3F8EBF944BA3}"/>
              </a:ext>
            </a:extLst>
          </p:cNvPr>
          <p:cNvSpPr>
            <a:spLocks noGrp="1"/>
          </p:cNvSpPr>
          <p:nvPr>
            <p:ph type="sldNum" sz="quarter" idx="12"/>
          </p:nvPr>
        </p:nvSpPr>
        <p:spPr/>
        <p:txBody>
          <a:bodyPr/>
          <a:lstStyle/>
          <a:p>
            <a:fld id="{AF98F563-D5D4-FC4F-B175-F530E4CB586B}" type="slidenum">
              <a:rPr lang="fr-FR" smtClean="0"/>
              <a:t>‹N°›</a:t>
            </a:fld>
            <a:endParaRPr lang="fr-FR"/>
          </a:p>
        </p:txBody>
      </p:sp>
    </p:spTree>
    <p:extLst>
      <p:ext uri="{BB962C8B-B14F-4D97-AF65-F5344CB8AC3E}">
        <p14:creationId xmlns:p14="http://schemas.microsoft.com/office/powerpoint/2010/main" val="1665161974"/>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25D5F69-5E65-9A66-E634-22E2B410B9FE}"/>
              </a:ext>
            </a:extLst>
          </p:cNvPr>
          <p:cNvSpPr>
            <a:spLocks noGrp="1"/>
          </p:cNvSpPr>
          <p:nvPr>
            <p:ph type="title"/>
          </p:nvPr>
        </p:nvSpPr>
        <p:spPr>
          <a:xfrm>
            <a:off x="839788" y="365125"/>
            <a:ext cx="10515600" cy="1325563"/>
          </a:xfrm>
        </p:spPr>
        <p:txBody>
          <a:bodyPr/>
          <a:lstStyle/>
          <a:p>
            <a:r>
              <a:rPr lang="fr-FR"/>
              <a:t>Modifiez le style du titre</a:t>
            </a:r>
          </a:p>
        </p:txBody>
      </p:sp>
      <p:sp>
        <p:nvSpPr>
          <p:cNvPr id="3" name="Espace réservé du texte 2">
            <a:extLst>
              <a:ext uri="{FF2B5EF4-FFF2-40B4-BE49-F238E27FC236}">
                <a16:creationId xmlns:a16="http://schemas.microsoft.com/office/drawing/2014/main" id="{7D72BB93-070E-B62C-B069-0A4BBE4105CD}"/>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Espace réservé du contenu 3">
            <a:extLst>
              <a:ext uri="{FF2B5EF4-FFF2-40B4-BE49-F238E27FC236}">
                <a16:creationId xmlns:a16="http://schemas.microsoft.com/office/drawing/2014/main" id="{5A27C00E-0D0B-5F7A-F499-91E809F50EC4}"/>
              </a:ext>
            </a:extLst>
          </p:cNvPr>
          <p:cNvSpPr>
            <a:spLocks noGrp="1"/>
          </p:cNvSpPr>
          <p:nvPr>
            <p:ph sz="half" idx="2"/>
          </p:nvPr>
        </p:nvSpPr>
        <p:spPr>
          <a:xfrm>
            <a:off x="839788" y="2505075"/>
            <a:ext cx="5157787"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5" name="Espace réservé du texte 4">
            <a:extLst>
              <a:ext uri="{FF2B5EF4-FFF2-40B4-BE49-F238E27FC236}">
                <a16:creationId xmlns:a16="http://schemas.microsoft.com/office/drawing/2014/main" id="{4FF9B327-46F6-D78C-C017-18F1A119F1F0}"/>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Espace réservé du contenu 5">
            <a:extLst>
              <a:ext uri="{FF2B5EF4-FFF2-40B4-BE49-F238E27FC236}">
                <a16:creationId xmlns:a16="http://schemas.microsoft.com/office/drawing/2014/main" id="{62FEEB8D-61FE-64EB-6DCC-7EEBF1B14301}"/>
              </a:ext>
            </a:extLst>
          </p:cNvPr>
          <p:cNvSpPr>
            <a:spLocks noGrp="1"/>
          </p:cNvSpPr>
          <p:nvPr>
            <p:ph sz="quarter" idx="4"/>
          </p:nvPr>
        </p:nvSpPr>
        <p:spPr>
          <a:xfrm>
            <a:off x="6172200" y="2505075"/>
            <a:ext cx="5183188" cy="3684588"/>
          </a:xfrm>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7" name="Espace réservé de la date 6">
            <a:extLst>
              <a:ext uri="{FF2B5EF4-FFF2-40B4-BE49-F238E27FC236}">
                <a16:creationId xmlns:a16="http://schemas.microsoft.com/office/drawing/2014/main" id="{64C87DAF-CA91-768B-6A32-D2A6465754CA}"/>
              </a:ext>
            </a:extLst>
          </p:cNvPr>
          <p:cNvSpPr>
            <a:spLocks noGrp="1"/>
          </p:cNvSpPr>
          <p:nvPr>
            <p:ph type="dt" sz="half" idx="10"/>
          </p:nvPr>
        </p:nvSpPr>
        <p:spPr/>
        <p:txBody>
          <a:bodyPr/>
          <a:lstStyle/>
          <a:p>
            <a:fld id="{8935936E-C565-A34D-84E5-3C0F860CBC9B}" type="datetimeFigureOut">
              <a:rPr lang="fr-FR" smtClean="0"/>
              <a:t>09/12/2022</a:t>
            </a:fld>
            <a:endParaRPr lang="fr-FR"/>
          </a:p>
        </p:txBody>
      </p:sp>
      <p:sp>
        <p:nvSpPr>
          <p:cNvPr id="8" name="Espace réservé du pied de page 7">
            <a:extLst>
              <a:ext uri="{FF2B5EF4-FFF2-40B4-BE49-F238E27FC236}">
                <a16:creationId xmlns:a16="http://schemas.microsoft.com/office/drawing/2014/main" id="{081CF584-4540-F8F5-A529-E1C18E91C8DB}"/>
              </a:ext>
            </a:extLst>
          </p:cNvPr>
          <p:cNvSpPr>
            <a:spLocks noGrp="1"/>
          </p:cNvSpPr>
          <p:nvPr>
            <p:ph type="ftr" sz="quarter" idx="11"/>
          </p:nvPr>
        </p:nvSpPr>
        <p:spPr/>
        <p:txBody>
          <a:bodyPr/>
          <a:lstStyle/>
          <a:p>
            <a:endParaRPr lang="fr-FR"/>
          </a:p>
        </p:txBody>
      </p:sp>
      <p:sp>
        <p:nvSpPr>
          <p:cNvPr id="9" name="Espace réservé du numéro de diapositive 8">
            <a:extLst>
              <a:ext uri="{FF2B5EF4-FFF2-40B4-BE49-F238E27FC236}">
                <a16:creationId xmlns:a16="http://schemas.microsoft.com/office/drawing/2014/main" id="{B978440F-1511-324E-A38A-4F8FA28FEAC3}"/>
              </a:ext>
            </a:extLst>
          </p:cNvPr>
          <p:cNvSpPr>
            <a:spLocks noGrp="1"/>
          </p:cNvSpPr>
          <p:nvPr>
            <p:ph type="sldNum" sz="quarter" idx="12"/>
          </p:nvPr>
        </p:nvSpPr>
        <p:spPr/>
        <p:txBody>
          <a:bodyPr/>
          <a:lstStyle/>
          <a:p>
            <a:fld id="{AF98F563-D5D4-FC4F-B175-F530E4CB586B}" type="slidenum">
              <a:rPr lang="fr-FR" smtClean="0"/>
              <a:t>‹N°›</a:t>
            </a:fld>
            <a:endParaRPr lang="fr-FR"/>
          </a:p>
        </p:txBody>
      </p:sp>
    </p:spTree>
    <p:extLst>
      <p:ext uri="{BB962C8B-B14F-4D97-AF65-F5344CB8AC3E}">
        <p14:creationId xmlns:p14="http://schemas.microsoft.com/office/powerpoint/2010/main" val="70814716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0D6265D7-B6E8-45CA-FB63-B0E8834B9135}"/>
              </a:ext>
            </a:extLst>
          </p:cNvPr>
          <p:cNvSpPr>
            <a:spLocks noGrp="1"/>
          </p:cNvSpPr>
          <p:nvPr>
            <p:ph type="title"/>
          </p:nvPr>
        </p:nvSpPr>
        <p:spPr/>
        <p:txBody>
          <a:bodyPr/>
          <a:lstStyle/>
          <a:p>
            <a:r>
              <a:rPr lang="fr-FR"/>
              <a:t>Modifiez le style du titre</a:t>
            </a:r>
          </a:p>
        </p:txBody>
      </p:sp>
      <p:sp>
        <p:nvSpPr>
          <p:cNvPr id="3" name="Espace réservé de la date 2">
            <a:extLst>
              <a:ext uri="{FF2B5EF4-FFF2-40B4-BE49-F238E27FC236}">
                <a16:creationId xmlns:a16="http://schemas.microsoft.com/office/drawing/2014/main" id="{F92D1326-8A0C-A35A-203C-8336B8B14561}"/>
              </a:ext>
            </a:extLst>
          </p:cNvPr>
          <p:cNvSpPr>
            <a:spLocks noGrp="1"/>
          </p:cNvSpPr>
          <p:nvPr>
            <p:ph type="dt" sz="half" idx="10"/>
          </p:nvPr>
        </p:nvSpPr>
        <p:spPr/>
        <p:txBody>
          <a:bodyPr/>
          <a:lstStyle/>
          <a:p>
            <a:fld id="{8935936E-C565-A34D-84E5-3C0F860CBC9B}" type="datetimeFigureOut">
              <a:rPr lang="fr-FR" smtClean="0"/>
              <a:t>09/12/2022</a:t>
            </a:fld>
            <a:endParaRPr lang="fr-FR"/>
          </a:p>
        </p:txBody>
      </p:sp>
      <p:sp>
        <p:nvSpPr>
          <p:cNvPr id="4" name="Espace réservé du pied de page 3">
            <a:extLst>
              <a:ext uri="{FF2B5EF4-FFF2-40B4-BE49-F238E27FC236}">
                <a16:creationId xmlns:a16="http://schemas.microsoft.com/office/drawing/2014/main" id="{9DBE04FE-4742-02EE-A6FC-DA351F7EAB51}"/>
              </a:ext>
            </a:extLst>
          </p:cNvPr>
          <p:cNvSpPr>
            <a:spLocks noGrp="1"/>
          </p:cNvSpPr>
          <p:nvPr>
            <p:ph type="ftr" sz="quarter" idx="11"/>
          </p:nvPr>
        </p:nvSpPr>
        <p:spPr/>
        <p:txBody>
          <a:bodyPr/>
          <a:lstStyle/>
          <a:p>
            <a:endParaRPr lang="fr-FR"/>
          </a:p>
        </p:txBody>
      </p:sp>
      <p:sp>
        <p:nvSpPr>
          <p:cNvPr id="5" name="Espace réservé du numéro de diapositive 4">
            <a:extLst>
              <a:ext uri="{FF2B5EF4-FFF2-40B4-BE49-F238E27FC236}">
                <a16:creationId xmlns:a16="http://schemas.microsoft.com/office/drawing/2014/main" id="{616FE7F2-EDD2-EEAA-4CBE-7A4E1A209D61}"/>
              </a:ext>
            </a:extLst>
          </p:cNvPr>
          <p:cNvSpPr>
            <a:spLocks noGrp="1"/>
          </p:cNvSpPr>
          <p:nvPr>
            <p:ph type="sldNum" sz="quarter" idx="12"/>
          </p:nvPr>
        </p:nvSpPr>
        <p:spPr/>
        <p:txBody>
          <a:bodyPr/>
          <a:lstStyle/>
          <a:p>
            <a:fld id="{AF98F563-D5D4-FC4F-B175-F530E4CB586B}" type="slidenum">
              <a:rPr lang="fr-FR" smtClean="0"/>
              <a:t>‹N°›</a:t>
            </a:fld>
            <a:endParaRPr lang="fr-FR"/>
          </a:p>
        </p:txBody>
      </p:sp>
    </p:spTree>
    <p:extLst>
      <p:ext uri="{BB962C8B-B14F-4D97-AF65-F5344CB8AC3E}">
        <p14:creationId xmlns:p14="http://schemas.microsoft.com/office/powerpoint/2010/main" val="215747273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Espace réservé de la date 1">
            <a:extLst>
              <a:ext uri="{FF2B5EF4-FFF2-40B4-BE49-F238E27FC236}">
                <a16:creationId xmlns:a16="http://schemas.microsoft.com/office/drawing/2014/main" id="{0525EA5F-A248-6EBA-842F-FB01E19AA9B1}"/>
              </a:ext>
            </a:extLst>
          </p:cNvPr>
          <p:cNvSpPr>
            <a:spLocks noGrp="1"/>
          </p:cNvSpPr>
          <p:nvPr>
            <p:ph type="dt" sz="half" idx="10"/>
          </p:nvPr>
        </p:nvSpPr>
        <p:spPr/>
        <p:txBody>
          <a:bodyPr/>
          <a:lstStyle/>
          <a:p>
            <a:fld id="{8935936E-C565-A34D-84E5-3C0F860CBC9B}" type="datetimeFigureOut">
              <a:rPr lang="fr-FR" smtClean="0"/>
              <a:t>09/12/2022</a:t>
            </a:fld>
            <a:endParaRPr lang="fr-FR"/>
          </a:p>
        </p:txBody>
      </p:sp>
      <p:sp>
        <p:nvSpPr>
          <p:cNvPr id="3" name="Espace réservé du pied de page 2">
            <a:extLst>
              <a:ext uri="{FF2B5EF4-FFF2-40B4-BE49-F238E27FC236}">
                <a16:creationId xmlns:a16="http://schemas.microsoft.com/office/drawing/2014/main" id="{38C40526-7F13-5051-8CF3-6A872371EA3E}"/>
              </a:ext>
            </a:extLst>
          </p:cNvPr>
          <p:cNvSpPr>
            <a:spLocks noGrp="1"/>
          </p:cNvSpPr>
          <p:nvPr>
            <p:ph type="ftr" sz="quarter" idx="11"/>
          </p:nvPr>
        </p:nvSpPr>
        <p:spPr/>
        <p:txBody>
          <a:bodyPr/>
          <a:lstStyle/>
          <a:p>
            <a:endParaRPr lang="fr-FR"/>
          </a:p>
        </p:txBody>
      </p:sp>
      <p:sp>
        <p:nvSpPr>
          <p:cNvPr id="4" name="Espace réservé du numéro de diapositive 3">
            <a:extLst>
              <a:ext uri="{FF2B5EF4-FFF2-40B4-BE49-F238E27FC236}">
                <a16:creationId xmlns:a16="http://schemas.microsoft.com/office/drawing/2014/main" id="{0BFB7825-8ABF-62DD-7809-3E00C992A7FC}"/>
              </a:ext>
            </a:extLst>
          </p:cNvPr>
          <p:cNvSpPr>
            <a:spLocks noGrp="1"/>
          </p:cNvSpPr>
          <p:nvPr>
            <p:ph type="sldNum" sz="quarter" idx="12"/>
          </p:nvPr>
        </p:nvSpPr>
        <p:spPr/>
        <p:txBody>
          <a:bodyPr/>
          <a:lstStyle/>
          <a:p>
            <a:fld id="{AF98F563-D5D4-FC4F-B175-F530E4CB586B}" type="slidenum">
              <a:rPr lang="fr-FR" smtClean="0"/>
              <a:t>‹N°›</a:t>
            </a:fld>
            <a:endParaRPr lang="fr-FR"/>
          </a:p>
        </p:txBody>
      </p:sp>
    </p:spTree>
    <p:extLst>
      <p:ext uri="{BB962C8B-B14F-4D97-AF65-F5344CB8AC3E}">
        <p14:creationId xmlns:p14="http://schemas.microsoft.com/office/powerpoint/2010/main" val="108751166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95813361-440F-AB69-E92B-A28CC55640F1}"/>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du contenu 2">
            <a:extLst>
              <a:ext uri="{FF2B5EF4-FFF2-40B4-BE49-F238E27FC236}">
                <a16:creationId xmlns:a16="http://schemas.microsoft.com/office/drawing/2014/main" id="{5DEAEE84-5C21-3738-8DE5-C00FF5A080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u texte 3">
            <a:extLst>
              <a:ext uri="{FF2B5EF4-FFF2-40B4-BE49-F238E27FC236}">
                <a16:creationId xmlns:a16="http://schemas.microsoft.com/office/drawing/2014/main" id="{235E7FEB-5DFF-1AF1-8D84-32359746198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518EEF07-A8FA-CA5B-D8F3-F34926CA89FA}"/>
              </a:ext>
            </a:extLst>
          </p:cNvPr>
          <p:cNvSpPr>
            <a:spLocks noGrp="1"/>
          </p:cNvSpPr>
          <p:nvPr>
            <p:ph type="dt" sz="half" idx="10"/>
          </p:nvPr>
        </p:nvSpPr>
        <p:spPr/>
        <p:txBody>
          <a:bodyPr/>
          <a:lstStyle/>
          <a:p>
            <a:fld id="{8935936E-C565-A34D-84E5-3C0F860CBC9B}" type="datetimeFigureOut">
              <a:rPr lang="fr-FR" smtClean="0"/>
              <a:t>09/12/2022</a:t>
            </a:fld>
            <a:endParaRPr lang="fr-FR"/>
          </a:p>
        </p:txBody>
      </p:sp>
      <p:sp>
        <p:nvSpPr>
          <p:cNvPr id="6" name="Espace réservé du pied de page 5">
            <a:extLst>
              <a:ext uri="{FF2B5EF4-FFF2-40B4-BE49-F238E27FC236}">
                <a16:creationId xmlns:a16="http://schemas.microsoft.com/office/drawing/2014/main" id="{7826FB91-39B4-312D-ED1C-FDCB462CF213}"/>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E398F922-3136-84DB-3F67-1A596A348707}"/>
              </a:ext>
            </a:extLst>
          </p:cNvPr>
          <p:cNvSpPr>
            <a:spLocks noGrp="1"/>
          </p:cNvSpPr>
          <p:nvPr>
            <p:ph type="sldNum" sz="quarter" idx="12"/>
          </p:nvPr>
        </p:nvSpPr>
        <p:spPr/>
        <p:txBody>
          <a:bodyPr/>
          <a:lstStyle/>
          <a:p>
            <a:fld id="{AF98F563-D5D4-FC4F-B175-F530E4CB586B}" type="slidenum">
              <a:rPr lang="fr-FR" smtClean="0"/>
              <a:t>‹N°›</a:t>
            </a:fld>
            <a:endParaRPr lang="fr-FR"/>
          </a:p>
        </p:txBody>
      </p:sp>
    </p:spTree>
    <p:extLst>
      <p:ext uri="{BB962C8B-B14F-4D97-AF65-F5344CB8AC3E}">
        <p14:creationId xmlns:p14="http://schemas.microsoft.com/office/powerpoint/2010/main" val="2115708926"/>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8A1C7E6-A6FB-5133-9B92-8AB98D5A663C}"/>
              </a:ext>
            </a:extLst>
          </p:cNvPr>
          <p:cNvSpPr>
            <a:spLocks noGrp="1"/>
          </p:cNvSpPr>
          <p:nvPr>
            <p:ph type="title"/>
          </p:nvPr>
        </p:nvSpPr>
        <p:spPr>
          <a:xfrm>
            <a:off x="839788" y="457200"/>
            <a:ext cx="3932237" cy="1600200"/>
          </a:xfrm>
        </p:spPr>
        <p:txBody>
          <a:bodyPr anchor="b"/>
          <a:lstStyle>
            <a:lvl1pPr>
              <a:defRPr sz="3200"/>
            </a:lvl1pPr>
          </a:lstStyle>
          <a:p>
            <a:r>
              <a:rPr lang="fr-FR"/>
              <a:t>Modifiez le style du titre</a:t>
            </a:r>
          </a:p>
        </p:txBody>
      </p:sp>
      <p:sp>
        <p:nvSpPr>
          <p:cNvPr id="3" name="Espace réservé pour une image  2">
            <a:extLst>
              <a:ext uri="{FF2B5EF4-FFF2-40B4-BE49-F238E27FC236}">
                <a16:creationId xmlns:a16="http://schemas.microsoft.com/office/drawing/2014/main" id="{CE633FD6-31A1-D7CA-F42C-56AE5461BAE7}"/>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fr-FR"/>
          </a:p>
        </p:txBody>
      </p:sp>
      <p:sp>
        <p:nvSpPr>
          <p:cNvPr id="4" name="Espace réservé du texte 3">
            <a:extLst>
              <a:ext uri="{FF2B5EF4-FFF2-40B4-BE49-F238E27FC236}">
                <a16:creationId xmlns:a16="http://schemas.microsoft.com/office/drawing/2014/main" id="{C8505C17-95DF-078B-0E60-DCE793CC8E9D}"/>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fr-FR"/>
              <a:t>Cliquez pour modifier les styles du texte du masque</a:t>
            </a:r>
          </a:p>
        </p:txBody>
      </p:sp>
      <p:sp>
        <p:nvSpPr>
          <p:cNvPr id="5" name="Espace réservé de la date 4">
            <a:extLst>
              <a:ext uri="{FF2B5EF4-FFF2-40B4-BE49-F238E27FC236}">
                <a16:creationId xmlns:a16="http://schemas.microsoft.com/office/drawing/2014/main" id="{3A0523F8-1762-6627-333F-906B0E12D0A7}"/>
              </a:ext>
            </a:extLst>
          </p:cNvPr>
          <p:cNvSpPr>
            <a:spLocks noGrp="1"/>
          </p:cNvSpPr>
          <p:nvPr>
            <p:ph type="dt" sz="half" idx="10"/>
          </p:nvPr>
        </p:nvSpPr>
        <p:spPr/>
        <p:txBody>
          <a:bodyPr/>
          <a:lstStyle/>
          <a:p>
            <a:fld id="{8935936E-C565-A34D-84E5-3C0F860CBC9B}" type="datetimeFigureOut">
              <a:rPr lang="fr-FR" smtClean="0"/>
              <a:t>09/12/2022</a:t>
            </a:fld>
            <a:endParaRPr lang="fr-FR"/>
          </a:p>
        </p:txBody>
      </p:sp>
      <p:sp>
        <p:nvSpPr>
          <p:cNvPr id="6" name="Espace réservé du pied de page 5">
            <a:extLst>
              <a:ext uri="{FF2B5EF4-FFF2-40B4-BE49-F238E27FC236}">
                <a16:creationId xmlns:a16="http://schemas.microsoft.com/office/drawing/2014/main" id="{542E612B-9F9B-45D5-0CA7-462686270FFB}"/>
              </a:ext>
            </a:extLst>
          </p:cNvPr>
          <p:cNvSpPr>
            <a:spLocks noGrp="1"/>
          </p:cNvSpPr>
          <p:nvPr>
            <p:ph type="ftr" sz="quarter" idx="11"/>
          </p:nvPr>
        </p:nvSpPr>
        <p:spPr/>
        <p:txBody>
          <a:bodyPr/>
          <a:lstStyle/>
          <a:p>
            <a:endParaRPr lang="fr-FR"/>
          </a:p>
        </p:txBody>
      </p:sp>
      <p:sp>
        <p:nvSpPr>
          <p:cNvPr id="7" name="Espace réservé du numéro de diapositive 6">
            <a:extLst>
              <a:ext uri="{FF2B5EF4-FFF2-40B4-BE49-F238E27FC236}">
                <a16:creationId xmlns:a16="http://schemas.microsoft.com/office/drawing/2014/main" id="{A768A2B0-D7A1-5098-1AA2-83D660CB631D}"/>
              </a:ext>
            </a:extLst>
          </p:cNvPr>
          <p:cNvSpPr>
            <a:spLocks noGrp="1"/>
          </p:cNvSpPr>
          <p:nvPr>
            <p:ph type="sldNum" sz="quarter" idx="12"/>
          </p:nvPr>
        </p:nvSpPr>
        <p:spPr/>
        <p:txBody>
          <a:bodyPr/>
          <a:lstStyle/>
          <a:p>
            <a:fld id="{AF98F563-D5D4-FC4F-B175-F530E4CB586B}" type="slidenum">
              <a:rPr lang="fr-FR" smtClean="0"/>
              <a:t>‹N°›</a:t>
            </a:fld>
            <a:endParaRPr lang="fr-FR"/>
          </a:p>
        </p:txBody>
      </p:sp>
    </p:spTree>
    <p:extLst>
      <p:ext uri="{BB962C8B-B14F-4D97-AF65-F5344CB8AC3E}">
        <p14:creationId xmlns:p14="http://schemas.microsoft.com/office/powerpoint/2010/main" val="72283610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C0D89EC5-9100-9F4F-F2C1-24F89516E492}"/>
              </a:ext>
            </a:extLst>
          </p:cNvPr>
          <p:cNvSpPr>
            <a:spLocks noGrp="1"/>
          </p:cNvSpPr>
          <p:nvPr>
            <p:ph type="title"/>
          </p:nvPr>
        </p:nvSpPr>
        <p:spPr/>
        <p:txBody>
          <a:bodyPr/>
          <a:lstStyle/>
          <a:p>
            <a:r>
              <a:rPr lang="fr-FR"/>
              <a:t>Modifiez le style du titre</a:t>
            </a:r>
          </a:p>
        </p:txBody>
      </p:sp>
      <p:sp>
        <p:nvSpPr>
          <p:cNvPr id="3" name="Espace réservé du texte vertical 2">
            <a:extLst>
              <a:ext uri="{FF2B5EF4-FFF2-40B4-BE49-F238E27FC236}">
                <a16:creationId xmlns:a16="http://schemas.microsoft.com/office/drawing/2014/main" id="{9D34137D-83FD-4A7E-BF69-981143E77423}"/>
              </a:ext>
            </a:extLst>
          </p:cNvPr>
          <p:cNvSpPr>
            <a:spLocks noGrp="1"/>
          </p:cNvSpPr>
          <p:nvPr>
            <p:ph type="body" orient="vert" idx="1"/>
          </p:nvPr>
        </p:nvSpPr>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F79BDF9-DAA8-254E-BA13-0823C6D18B83}"/>
              </a:ext>
            </a:extLst>
          </p:cNvPr>
          <p:cNvSpPr>
            <a:spLocks noGrp="1"/>
          </p:cNvSpPr>
          <p:nvPr>
            <p:ph type="dt" sz="half" idx="10"/>
          </p:nvPr>
        </p:nvSpPr>
        <p:spPr/>
        <p:txBody>
          <a:bodyPr/>
          <a:lstStyle/>
          <a:p>
            <a:fld id="{8935936E-C565-A34D-84E5-3C0F860CBC9B}" type="datetimeFigureOut">
              <a:rPr lang="fr-FR" smtClean="0"/>
              <a:t>09/12/2022</a:t>
            </a:fld>
            <a:endParaRPr lang="fr-FR"/>
          </a:p>
        </p:txBody>
      </p:sp>
      <p:sp>
        <p:nvSpPr>
          <p:cNvPr id="5" name="Espace réservé du pied de page 4">
            <a:extLst>
              <a:ext uri="{FF2B5EF4-FFF2-40B4-BE49-F238E27FC236}">
                <a16:creationId xmlns:a16="http://schemas.microsoft.com/office/drawing/2014/main" id="{4200EB94-D037-A2B0-1E9E-42824ADFA2ED}"/>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50B1567E-ACC1-8AAD-56DE-4AD164A82392}"/>
              </a:ext>
            </a:extLst>
          </p:cNvPr>
          <p:cNvSpPr>
            <a:spLocks noGrp="1"/>
          </p:cNvSpPr>
          <p:nvPr>
            <p:ph type="sldNum" sz="quarter" idx="12"/>
          </p:nvPr>
        </p:nvSpPr>
        <p:spPr/>
        <p:txBody>
          <a:bodyPr/>
          <a:lstStyle/>
          <a:p>
            <a:fld id="{AF98F563-D5D4-FC4F-B175-F530E4CB586B}" type="slidenum">
              <a:rPr lang="fr-FR" smtClean="0"/>
              <a:t>‹N°›</a:t>
            </a:fld>
            <a:endParaRPr lang="fr-FR"/>
          </a:p>
        </p:txBody>
      </p:sp>
    </p:spTree>
    <p:extLst>
      <p:ext uri="{BB962C8B-B14F-4D97-AF65-F5344CB8AC3E}">
        <p14:creationId xmlns:p14="http://schemas.microsoft.com/office/powerpoint/2010/main" val="334767984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u texte 4">
            <a:extLst>
              <a:ext uri="{FF2B5EF4-FFF2-40B4-BE49-F238E27FC236}">
                <a16:creationId xmlns:a16="http://schemas.microsoft.com/office/drawing/2014/main" id="{02002DF1-77F7-33BB-D979-64C6A57FD6D9}"/>
              </a:ext>
            </a:extLst>
          </p:cNvPr>
          <p:cNvSpPr>
            <a:spLocks noGrp="1"/>
          </p:cNvSpPr>
          <p:nvPr>
            <p:ph type="body" sz="quarter" idx="13" hasCustomPrompt="1"/>
          </p:nvPr>
        </p:nvSpPr>
        <p:spPr>
          <a:xfrm>
            <a:off x="1298116" y="779812"/>
            <a:ext cx="8575276" cy="281607"/>
          </a:xfrm>
          <a:prstGeom prst="rect">
            <a:avLst/>
          </a:prstGeom>
        </p:spPr>
        <p:txBody>
          <a:bodyPr anchor="ctr">
            <a:noAutofit/>
          </a:bodyPr>
          <a:lstStyle>
            <a:lvl1pPr marL="0" indent="0" algn="l">
              <a:spcAft>
                <a:spcPts val="0"/>
              </a:spcAft>
              <a:buNone/>
              <a:defRPr sz="1600" b="1" i="0">
                <a:solidFill>
                  <a:schemeClr val="accent2"/>
                </a:solidFill>
                <a:latin typeface="Century Gothic" panose="020B0502020202020204" pitchFamily="34" charset="0"/>
              </a:defRPr>
            </a:lvl1pPr>
          </a:lstStyle>
          <a:p>
            <a:pPr lvl="0"/>
            <a:r>
              <a:rPr lang="fr-FR"/>
              <a:t>Enoncé de la question</a:t>
            </a:r>
          </a:p>
        </p:txBody>
      </p:sp>
      <p:sp>
        <p:nvSpPr>
          <p:cNvPr id="3" name="Titre 11">
            <a:extLst>
              <a:ext uri="{FF2B5EF4-FFF2-40B4-BE49-F238E27FC236}">
                <a16:creationId xmlns:a16="http://schemas.microsoft.com/office/drawing/2014/main" id="{D1B81407-385A-6F94-756F-FF2035B78721}"/>
              </a:ext>
            </a:extLst>
          </p:cNvPr>
          <p:cNvSpPr>
            <a:spLocks noGrp="1"/>
          </p:cNvSpPr>
          <p:nvPr>
            <p:ph type="title" hasCustomPrompt="1"/>
          </p:nvPr>
        </p:nvSpPr>
        <p:spPr>
          <a:xfrm>
            <a:off x="1298116" y="327026"/>
            <a:ext cx="10515600" cy="365125"/>
          </a:xfrm>
          <a:prstGeom prst="rect">
            <a:avLst/>
          </a:prstGeom>
        </p:spPr>
        <p:txBody>
          <a:bodyPr anchor="ctr"/>
          <a:lstStyle>
            <a:lvl1pPr>
              <a:defRPr sz="2800" b="1">
                <a:solidFill>
                  <a:schemeClr val="accent1"/>
                </a:solidFill>
                <a:latin typeface="Century Gothic" panose="020B0502020202020204" pitchFamily="34" charset="0"/>
              </a:defRPr>
            </a:lvl1pPr>
          </a:lstStyle>
          <a:p>
            <a:r>
              <a:rPr lang="fr-FR"/>
              <a:t>MODIFIEZ LE STYLE DU TITRE</a:t>
            </a:r>
          </a:p>
        </p:txBody>
      </p:sp>
      <p:sp>
        <p:nvSpPr>
          <p:cNvPr id="4" name="Espace réservé du numéro de diapositive 5">
            <a:extLst>
              <a:ext uri="{FF2B5EF4-FFF2-40B4-BE49-F238E27FC236}">
                <a16:creationId xmlns:a16="http://schemas.microsoft.com/office/drawing/2014/main" id="{53E71725-1FD4-C4A5-3CA1-14E0054C7E76}"/>
              </a:ext>
            </a:extLst>
          </p:cNvPr>
          <p:cNvSpPr>
            <a:spLocks noGrp="1"/>
          </p:cNvSpPr>
          <p:nvPr>
            <p:ph type="sldNum" sz="quarter" idx="12"/>
          </p:nvPr>
        </p:nvSpPr>
        <p:spPr>
          <a:xfrm>
            <a:off x="10739718" y="6356350"/>
            <a:ext cx="614082" cy="365125"/>
          </a:xfrm>
          <a:prstGeom prst="rect">
            <a:avLst/>
          </a:prstGeom>
        </p:spPr>
        <p:txBody>
          <a:bodyPr/>
          <a:lstStyle/>
          <a:p>
            <a:fld id="{4765C87D-2C4B-F647-87D2-D9449E48212B}" type="slidenum">
              <a:rPr lang="fr-FR" smtClean="0"/>
              <a:t>‹N°›</a:t>
            </a:fld>
            <a:endParaRPr lang="fr-FR"/>
          </a:p>
        </p:txBody>
      </p:sp>
    </p:spTree>
    <p:extLst>
      <p:ext uri="{BB962C8B-B14F-4D97-AF65-F5344CB8AC3E}">
        <p14:creationId xmlns:p14="http://schemas.microsoft.com/office/powerpoint/2010/main" val="197682147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Titre vertical 1">
            <a:extLst>
              <a:ext uri="{FF2B5EF4-FFF2-40B4-BE49-F238E27FC236}">
                <a16:creationId xmlns:a16="http://schemas.microsoft.com/office/drawing/2014/main" id="{62D6344A-7CC7-2765-B8D8-CB9B2742A392}"/>
              </a:ext>
            </a:extLst>
          </p:cNvPr>
          <p:cNvSpPr>
            <a:spLocks noGrp="1"/>
          </p:cNvSpPr>
          <p:nvPr>
            <p:ph type="title" orient="vert"/>
          </p:nvPr>
        </p:nvSpPr>
        <p:spPr>
          <a:xfrm>
            <a:off x="8724900" y="365125"/>
            <a:ext cx="2628900" cy="5811838"/>
          </a:xfrm>
        </p:spPr>
        <p:txBody>
          <a:bodyPr vert="eaVert"/>
          <a:lstStyle/>
          <a:p>
            <a:r>
              <a:rPr lang="fr-FR"/>
              <a:t>Modifiez le style du titre</a:t>
            </a:r>
          </a:p>
        </p:txBody>
      </p:sp>
      <p:sp>
        <p:nvSpPr>
          <p:cNvPr id="3" name="Espace réservé du texte vertical 2">
            <a:extLst>
              <a:ext uri="{FF2B5EF4-FFF2-40B4-BE49-F238E27FC236}">
                <a16:creationId xmlns:a16="http://schemas.microsoft.com/office/drawing/2014/main" id="{34CD6E99-176C-4B74-D7AF-4A1547A5CA40}"/>
              </a:ext>
            </a:extLst>
          </p:cNvPr>
          <p:cNvSpPr>
            <a:spLocks noGrp="1"/>
          </p:cNvSpPr>
          <p:nvPr>
            <p:ph type="body" orient="vert" idx="1"/>
          </p:nvPr>
        </p:nvSpPr>
        <p:spPr>
          <a:xfrm>
            <a:off x="838200" y="365125"/>
            <a:ext cx="7734300" cy="5811838"/>
          </a:xfrm>
        </p:spPr>
        <p:txBody>
          <a:bodyPr vert="eaVe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EBC4EA70-2737-B68E-B24D-F96A41FBEF92}"/>
              </a:ext>
            </a:extLst>
          </p:cNvPr>
          <p:cNvSpPr>
            <a:spLocks noGrp="1"/>
          </p:cNvSpPr>
          <p:nvPr>
            <p:ph type="dt" sz="half" idx="10"/>
          </p:nvPr>
        </p:nvSpPr>
        <p:spPr/>
        <p:txBody>
          <a:bodyPr/>
          <a:lstStyle/>
          <a:p>
            <a:fld id="{8935936E-C565-A34D-84E5-3C0F860CBC9B}" type="datetimeFigureOut">
              <a:rPr lang="fr-FR" smtClean="0"/>
              <a:t>09/12/2022</a:t>
            </a:fld>
            <a:endParaRPr lang="fr-FR"/>
          </a:p>
        </p:txBody>
      </p:sp>
      <p:sp>
        <p:nvSpPr>
          <p:cNvPr id="5" name="Espace réservé du pied de page 4">
            <a:extLst>
              <a:ext uri="{FF2B5EF4-FFF2-40B4-BE49-F238E27FC236}">
                <a16:creationId xmlns:a16="http://schemas.microsoft.com/office/drawing/2014/main" id="{364E53E4-4CDB-F166-F017-CC21558E4FA8}"/>
              </a:ext>
            </a:extLst>
          </p:cNvPr>
          <p:cNvSpPr>
            <a:spLocks noGrp="1"/>
          </p:cNvSpPr>
          <p:nvPr>
            <p:ph type="ftr" sz="quarter" idx="11"/>
          </p:nvPr>
        </p:nvSpPr>
        <p:spPr/>
        <p:txBody>
          <a:bodyPr/>
          <a:lstStyle/>
          <a:p>
            <a:endParaRPr lang="fr-FR"/>
          </a:p>
        </p:txBody>
      </p:sp>
      <p:sp>
        <p:nvSpPr>
          <p:cNvPr id="6" name="Espace réservé du numéro de diapositive 5">
            <a:extLst>
              <a:ext uri="{FF2B5EF4-FFF2-40B4-BE49-F238E27FC236}">
                <a16:creationId xmlns:a16="http://schemas.microsoft.com/office/drawing/2014/main" id="{ACF7570B-ACE3-D8B6-026E-A9CDB9B70D32}"/>
              </a:ext>
            </a:extLst>
          </p:cNvPr>
          <p:cNvSpPr>
            <a:spLocks noGrp="1"/>
          </p:cNvSpPr>
          <p:nvPr>
            <p:ph type="sldNum" sz="quarter" idx="12"/>
          </p:nvPr>
        </p:nvSpPr>
        <p:spPr/>
        <p:txBody>
          <a:bodyPr/>
          <a:lstStyle/>
          <a:p>
            <a:fld id="{AF98F563-D5D4-FC4F-B175-F530E4CB586B}" type="slidenum">
              <a:rPr lang="fr-FR" smtClean="0"/>
              <a:t>‹N°›</a:t>
            </a:fld>
            <a:endParaRPr lang="fr-FR"/>
          </a:p>
        </p:txBody>
      </p:sp>
    </p:spTree>
    <p:extLst>
      <p:ext uri="{BB962C8B-B14F-4D97-AF65-F5344CB8AC3E}">
        <p14:creationId xmlns:p14="http://schemas.microsoft.com/office/powerpoint/2010/main" val="543705327"/>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F18BB0EA-590A-5356-6CC9-D86F0CFEB1C0}"/>
              </a:ext>
            </a:extLst>
          </p:cNvPr>
          <p:cNvSpPr>
            <a:spLocks noGrp="1"/>
          </p:cNvSpPr>
          <p:nvPr>
            <p:ph type="title" hasCustomPrompt="1"/>
          </p:nvPr>
        </p:nvSpPr>
        <p:spPr>
          <a:xfrm>
            <a:off x="1298116" y="309564"/>
            <a:ext cx="10515600" cy="612774"/>
          </a:xfrm>
          <a:prstGeom prst="rect">
            <a:avLst/>
          </a:prstGeom>
        </p:spPr>
        <p:txBody>
          <a:bodyPr anchor="ctr"/>
          <a:lstStyle>
            <a:lvl1pPr>
              <a:defRPr sz="3600" b="1">
                <a:solidFill>
                  <a:schemeClr val="accent1"/>
                </a:solidFill>
                <a:latin typeface="Century Gothic" panose="020B0502020202020204" pitchFamily="34" charset="0"/>
              </a:defRPr>
            </a:lvl1pPr>
          </a:lstStyle>
          <a:p>
            <a:r>
              <a:rPr lang="fr-FR"/>
              <a:t>MODIFIEZ LE STYLE DU TITRE</a:t>
            </a:r>
          </a:p>
        </p:txBody>
      </p:sp>
      <p:sp>
        <p:nvSpPr>
          <p:cNvPr id="13" name="Espace réservé du numéro de diapositive 5">
            <a:extLst>
              <a:ext uri="{FF2B5EF4-FFF2-40B4-BE49-F238E27FC236}">
                <a16:creationId xmlns:a16="http://schemas.microsoft.com/office/drawing/2014/main" id="{6BAA905A-3BBD-B14B-A3FC-2EAB48407F83}"/>
              </a:ext>
            </a:extLst>
          </p:cNvPr>
          <p:cNvSpPr>
            <a:spLocks noGrp="1"/>
          </p:cNvSpPr>
          <p:nvPr>
            <p:ph type="sldNum" sz="quarter" idx="12"/>
          </p:nvPr>
        </p:nvSpPr>
        <p:spPr>
          <a:xfrm>
            <a:off x="10739718" y="6356350"/>
            <a:ext cx="614082" cy="365125"/>
          </a:xfrm>
          <a:prstGeom prst="rect">
            <a:avLst/>
          </a:prstGeom>
        </p:spPr>
        <p:txBody>
          <a:bodyPr/>
          <a:lstStyle/>
          <a:p>
            <a:fld id="{4765C87D-2C4B-F647-87D2-D9449E48212B}" type="slidenum">
              <a:rPr lang="fr-FR" smtClean="0"/>
              <a:t>‹N°›</a:t>
            </a:fld>
            <a:endParaRPr lang="fr-FR"/>
          </a:p>
        </p:txBody>
      </p:sp>
    </p:spTree>
    <p:extLst>
      <p:ext uri="{BB962C8B-B14F-4D97-AF65-F5344CB8AC3E}">
        <p14:creationId xmlns:p14="http://schemas.microsoft.com/office/powerpoint/2010/main" val="112016900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Vide">
    <p:spTree>
      <p:nvGrpSpPr>
        <p:cNvPr id="1" name=""/>
        <p:cNvGrpSpPr/>
        <p:nvPr/>
      </p:nvGrpSpPr>
      <p:grpSpPr>
        <a:xfrm>
          <a:off x="0" y="0"/>
          <a:ext cx="0" cy="0"/>
          <a:chOff x="0" y="0"/>
          <a:chExt cx="0" cy="0"/>
        </a:xfrm>
      </p:grpSpPr>
      <p:sp>
        <p:nvSpPr>
          <p:cNvPr id="2" name="Espace réservé du texte 4">
            <a:extLst>
              <a:ext uri="{FF2B5EF4-FFF2-40B4-BE49-F238E27FC236}">
                <a16:creationId xmlns:a16="http://schemas.microsoft.com/office/drawing/2014/main" id="{02002DF1-77F7-33BB-D979-64C6A57FD6D9}"/>
              </a:ext>
            </a:extLst>
          </p:cNvPr>
          <p:cNvSpPr>
            <a:spLocks noGrp="1"/>
          </p:cNvSpPr>
          <p:nvPr>
            <p:ph type="body" sz="quarter" idx="13" hasCustomPrompt="1"/>
          </p:nvPr>
        </p:nvSpPr>
        <p:spPr>
          <a:xfrm>
            <a:off x="1298116" y="779812"/>
            <a:ext cx="8575276" cy="281607"/>
          </a:xfrm>
          <a:prstGeom prst="rect">
            <a:avLst/>
          </a:prstGeom>
        </p:spPr>
        <p:txBody>
          <a:bodyPr anchor="ctr">
            <a:noAutofit/>
          </a:bodyPr>
          <a:lstStyle>
            <a:lvl1pPr marL="0" indent="0" algn="l">
              <a:spcAft>
                <a:spcPts val="0"/>
              </a:spcAft>
              <a:buNone/>
              <a:defRPr sz="1600" b="1" i="0">
                <a:solidFill>
                  <a:schemeClr val="accent2"/>
                </a:solidFill>
                <a:latin typeface="Century Gothic" panose="020B0502020202020204" pitchFamily="34" charset="0"/>
              </a:defRPr>
            </a:lvl1pPr>
          </a:lstStyle>
          <a:p>
            <a:pPr lvl="0"/>
            <a:r>
              <a:rPr lang="fr-FR"/>
              <a:t>Enoncé de la question</a:t>
            </a:r>
          </a:p>
        </p:txBody>
      </p:sp>
      <p:sp>
        <p:nvSpPr>
          <p:cNvPr id="3" name="Titre 11">
            <a:extLst>
              <a:ext uri="{FF2B5EF4-FFF2-40B4-BE49-F238E27FC236}">
                <a16:creationId xmlns:a16="http://schemas.microsoft.com/office/drawing/2014/main" id="{D1B81407-385A-6F94-756F-FF2035B78721}"/>
              </a:ext>
            </a:extLst>
          </p:cNvPr>
          <p:cNvSpPr>
            <a:spLocks noGrp="1"/>
          </p:cNvSpPr>
          <p:nvPr>
            <p:ph type="title" hasCustomPrompt="1"/>
          </p:nvPr>
        </p:nvSpPr>
        <p:spPr>
          <a:xfrm>
            <a:off x="1298116" y="327026"/>
            <a:ext cx="10515600" cy="365125"/>
          </a:xfrm>
          <a:prstGeom prst="rect">
            <a:avLst/>
          </a:prstGeom>
        </p:spPr>
        <p:txBody>
          <a:bodyPr anchor="ctr"/>
          <a:lstStyle>
            <a:lvl1pPr>
              <a:defRPr sz="2800" b="1">
                <a:solidFill>
                  <a:schemeClr val="accent1"/>
                </a:solidFill>
                <a:latin typeface="Century Gothic" panose="020B0502020202020204" pitchFamily="34" charset="0"/>
              </a:defRPr>
            </a:lvl1pPr>
          </a:lstStyle>
          <a:p>
            <a:r>
              <a:rPr lang="fr-FR"/>
              <a:t>MODIFIEZ LE STYLE DU TITRE</a:t>
            </a:r>
          </a:p>
        </p:txBody>
      </p:sp>
      <p:sp>
        <p:nvSpPr>
          <p:cNvPr id="4" name="Espace réservé du numéro de diapositive 5">
            <a:extLst>
              <a:ext uri="{FF2B5EF4-FFF2-40B4-BE49-F238E27FC236}">
                <a16:creationId xmlns:a16="http://schemas.microsoft.com/office/drawing/2014/main" id="{53E71725-1FD4-C4A5-3CA1-14E0054C7E76}"/>
              </a:ext>
            </a:extLst>
          </p:cNvPr>
          <p:cNvSpPr>
            <a:spLocks noGrp="1"/>
          </p:cNvSpPr>
          <p:nvPr>
            <p:ph type="sldNum" sz="quarter" idx="12"/>
          </p:nvPr>
        </p:nvSpPr>
        <p:spPr>
          <a:xfrm>
            <a:off x="10739718" y="6356350"/>
            <a:ext cx="614082" cy="365125"/>
          </a:xfrm>
          <a:prstGeom prst="rect">
            <a:avLst/>
          </a:prstGeom>
        </p:spPr>
        <p:txBody>
          <a:bodyPr/>
          <a:lstStyle/>
          <a:p>
            <a:fld id="{4765C87D-2C4B-F647-87D2-D9449E48212B}" type="slidenum">
              <a:rPr lang="fr-FR" smtClean="0"/>
              <a:t>‹N°›</a:t>
            </a:fld>
            <a:endParaRPr lang="fr-FR"/>
          </a:p>
        </p:txBody>
      </p:sp>
    </p:spTree>
    <p:extLst>
      <p:ext uri="{BB962C8B-B14F-4D97-AF65-F5344CB8AC3E}">
        <p14:creationId xmlns:p14="http://schemas.microsoft.com/office/powerpoint/2010/main" val="3073493121"/>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BB6841B4-BA03-EBE6-37E8-4B1D3BBFD2BA}"/>
              </a:ext>
            </a:extLst>
          </p:cNvPr>
          <p:cNvSpPr>
            <a:spLocks noGrp="1"/>
          </p:cNvSpPr>
          <p:nvPr>
            <p:ph type="sldNum" sz="quarter" idx="12"/>
          </p:nvPr>
        </p:nvSpPr>
        <p:spPr>
          <a:xfrm>
            <a:off x="10739718" y="6356350"/>
            <a:ext cx="614082" cy="365125"/>
          </a:xfrm>
          <a:prstGeom prst="rect">
            <a:avLst/>
          </a:prstGeom>
        </p:spPr>
        <p:txBody>
          <a:bodyPr/>
          <a:lstStyle/>
          <a:p>
            <a:fld id="{4765C87D-2C4B-F647-87D2-D9449E48212B}" type="slidenum">
              <a:rPr lang="fr-FR" smtClean="0"/>
              <a:t>‹N°›</a:t>
            </a:fld>
            <a:endParaRPr lang="fr-FR"/>
          </a:p>
        </p:txBody>
      </p:sp>
      <p:sp>
        <p:nvSpPr>
          <p:cNvPr id="9" name="Espace réservé du texte 4">
            <a:extLst>
              <a:ext uri="{FF2B5EF4-FFF2-40B4-BE49-F238E27FC236}">
                <a16:creationId xmlns:a16="http://schemas.microsoft.com/office/drawing/2014/main" id="{45726021-0693-5A43-9DE3-4D3110C227F9}"/>
              </a:ext>
            </a:extLst>
          </p:cNvPr>
          <p:cNvSpPr>
            <a:spLocks noGrp="1"/>
          </p:cNvSpPr>
          <p:nvPr>
            <p:ph type="body" sz="quarter" idx="13" hasCustomPrompt="1"/>
          </p:nvPr>
        </p:nvSpPr>
        <p:spPr>
          <a:xfrm>
            <a:off x="1298116" y="615334"/>
            <a:ext cx="8575276" cy="369268"/>
          </a:xfrm>
          <a:prstGeom prst="rect">
            <a:avLst/>
          </a:prstGeom>
        </p:spPr>
        <p:txBody>
          <a:bodyPr anchor="ctr">
            <a:noAutofit/>
          </a:bodyPr>
          <a:lstStyle>
            <a:lvl1pPr marL="0" indent="0" algn="l">
              <a:spcAft>
                <a:spcPts val="0"/>
              </a:spcAft>
              <a:buNone/>
              <a:defRPr sz="2800" b="1" i="0">
                <a:solidFill>
                  <a:schemeClr val="accent4"/>
                </a:solidFill>
                <a:latin typeface="Century Gothic" panose="020B0502020202020204" pitchFamily="34" charset="0"/>
              </a:defRPr>
            </a:lvl1pPr>
          </a:lstStyle>
          <a:p>
            <a:pPr lvl="0"/>
            <a:r>
              <a:rPr lang="fr-FR"/>
              <a:t>Enoncé de la question</a:t>
            </a:r>
          </a:p>
        </p:txBody>
      </p:sp>
      <p:sp>
        <p:nvSpPr>
          <p:cNvPr id="10" name="Titre 11">
            <a:extLst>
              <a:ext uri="{FF2B5EF4-FFF2-40B4-BE49-F238E27FC236}">
                <a16:creationId xmlns:a16="http://schemas.microsoft.com/office/drawing/2014/main" id="{37DDBA75-B7C2-DDBA-BC8F-4FC0394EFD0F}"/>
              </a:ext>
            </a:extLst>
          </p:cNvPr>
          <p:cNvSpPr>
            <a:spLocks noGrp="1"/>
          </p:cNvSpPr>
          <p:nvPr>
            <p:ph type="title" hasCustomPrompt="1"/>
          </p:nvPr>
        </p:nvSpPr>
        <p:spPr>
          <a:xfrm>
            <a:off x="1298116" y="310484"/>
            <a:ext cx="10515600" cy="244574"/>
          </a:xfrm>
          <a:prstGeom prst="rect">
            <a:avLst/>
          </a:prstGeom>
        </p:spPr>
        <p:txBody>
          <a:bodyPr anchor="ctr"/>
          <a:lstStyle>
            <a:lvl1pPr>
              <a:defRPr sz="1400" b="1">
                <a:solidFill>
                  <a:schemeClr val="accent1"/>
                </a:solidFill>
                <a:latin typeface="Century Gothic" panose="020B0502020202020204" pitchFamily="34" charset="0"/>
              </a:defRPr>
            </a:lvl1pPr>
          </a:lstStyle>
          <a:p>
            <a:r>
              <a:rPr lang="fr-FR"/>
              <a:t>MODIFIEZ LE STYLE DU TITRE</a:t>
            </a:r>
          </a:p>
        </p:txBody>
      </p:sp>
    </p:spTree>
    <p:extLst>
      <p:ext uri="{BB962C8B-B14F-4D97-AF65-F5344CB8AC3E}">
        <p14:creationId xmlns:p14="http://schemas.microsoft.com/office/powerpoint/2010/main" val="411606986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Slide garde">
    <p:spTree>
      <p:nvGrpSpPr>
        <p:cNvPr id="1" name=""/>
        <p:cNvGrpSpPr/>
        <p:nvPr/>
      </p:nvGrpSpPr>
      <p:grpSpPr>
        <a:xfrm>
          <a:off x="0" y="0"/>
          <a:ext cx="0" cy="0"/>
          <a:chOff x="0" y="0"/>
          <a:chExt cx="0" cy="0"/>
        </a:xfrm>
      </p:grpSpPr>
      <p:sp>
        <p:nvSpPr>
          <p:cNvPr id="4" name="Espace réservé du numéro de diapositive 5">
            <a:extLst>
              <a:ext uri="{FF2B5EF4-FFF2-40B4-BE49-F238E27FC236}">
                <a16:creationId xmlns:a16="http://schemas.microsoft.com/office/drawing/2014/main" id="{E9CF0676-A32B-0241-FB24-C424006F202C}"/>
              </a:ext>
            </a:extLst>
          </p:cNvPr>
          <p:cNvSpPr>
            <a:spLocks noGrp="1"/>
          </p:cNvSpPr>
          <p:nvPr>
            <p:ph type="sldNum" sz="quarter" idx="12"/>
          </p:nvPr>
        </p:nvSpPr>
        <p:spPr>
          <a:xfrm>
            <a:off x="10739718" y="6356350"/>
            <a:ext cx="614082" cy="365125"/>
          </a:xfrm>
          <a:prstGeom prst="rect">
            <a:avLst/>
          </a:prstGeom>
        </p:spPr>
        <p:txBody>
          <a:bodyPr/>
          <a:lstStyle/>
          <a:p>
            <a:fld id="{4765C87D-2C4B-F647-87D2-D9449E48212B}" type="slidenum">
              <a:rPr lang="fr-FR" smtClean="0"/>
              <a:t>‹N°›</a:t>
            </a:fld>
            <a:endParaRPr lang="fr-FR"/>
          </a:p>
        </p:txBody>
      </p:sp>
    </p:spTree>
    <p:extLst>
      <p:ext uri="{BB962C8B-B14F-4D97-AF65-F5344CB8AC3E}">
        <p14:creationId xmlns:p14="http://schemas.microsoft.com/office/powerpoint/2010/main" val="3604839588"/>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userDrawn="1">
  <p:cSld name="Slide gar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75D693-4629-3248-900C-F16DF72913FB}"/>
              </a:ext>
            </a:extLst>
          </p:cNvPr>
          <p:cNvSpPr/>
          <p:nvPr userDrawn="1"/>
        </p:nvSpPr>
        <p:spPr>
          <a:xfrm>
            <a:off x="0" y="1179331"/>
            <a:ext cx="12192000" cy="449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a:extLst>
              <a:ext uri="{FF2B5EF4-FFF2-40B4-BE49-F238E27FC236}">
                <a16:creationId xmlns:a16="http://schemas.microsoft.com/office/drawing/2014/main" id="{EC09C28B-1649-E896-7F35-6D850C9AD134}"/>
              </a:ext>
            </a:extLst>
          </p:cNvPr>
          <p:cNvSpPr>
            <a:spLocks noGrp="1"/>
          </p:cNvSpPr>
          <p:nvPr>
            <p:ph type="body" sz="quarter" idx="10"/>
          </p:nvPr>
        </p:nvSpPr>
        <p:spPr>
          <a:xfrm>
            <a:off x="947057" y="1973847"/>
            <a:ext cx="7299325" cy="2693987"/>
          </a:xfrm>
          <a:prstGeom prst="rect">
            <a:avLst/>
          </a:prstGeom>
        </p:spPr>
        <p:txBody>
          <a:bodyPr anchor="ctr"/>
          <a:lstStyle>
            <a:lvl1pPr marL="0" indent="0">
              <a:buNone/>
              <a:defRPr b="1">
                <a:solidFill>
                  <a:schemeClr val="bg1"/>
                </a:solidFill>
                <a:latin typeface="Century Gothic" panose="020B0502020202020204" pitchFamily="34" charset="0"/>
              </a:defRPr>
            </a:lvl1pPr>
          </a:lstStyle>
          <a:p>
            <a:pPr lvl="0"/>
            <a:endParaRPr lang="fr-FR"/>
          </a:p>
        </p:txBody>
      </p:sp>
      <p:sp>
        <p:nvSpPr>
          <p:cNvPr id="2" name="Espace réservé du numéro de diapositive 5">
            <a:extLst>
              <a:ext uri="{FF2B5EF4-FFF2-40B4-BE49-F238E27FC236}">
                <a16:creationId xmlns:a16="http://schemas.microsoft.com/office/drawing/2014/main" id="{6FA1FEC7-205A-A979-CC69-C83C828D75AF}"/>
              </a:ext>
            </a:extLst>
          </p:cNvPr>
          <p:cNvSpPr>
            <a:spLocks noGrp="1"/>
          </p:cNvSpPr>
          <p:nvPr>
            <p:ph type="sldNum" sz="quarter" idx="12"/>
          </p:nvPr>
        </p:nvSpPr>
        <p:spPr>
          <a:xfrm>
            <a:off x="10739718" y="6356350"/>
            <a:ext cx="614082" cy="365125"/>
          </a:xfrm>
          <a:prstGeom prst="rect">
            <a:avLst/>
          </a:prstGeom>
        </p:spPr>
        <p:txBody>
          <a:bodyPr/>
          <a:lstStyle/>
          <a:p>
            <a:fld id="{4765C87D-2C4B-F647-87D2-D9449E48212B}" type="slidenum">
              <a:rPr lang="fr-FR" smtClean="0"/>
              <a:t>‹N°›</a:t>
            </a:fld>
            <a:endParaRPr lang="fr-FR"/>
          </a:p>
        </p:txBody>
      </p:sp>
    </p:spTree>
    <p:extLst>
      <p:ext uri="{BB962C8B-B14F-4D97-AF65-F5344CB8AC3E}">
        <p14:creationId xmlns:p14="http://schemas.microsoft.com/office/powerpoint/2010/main" val="483958"/>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userDrawn="1">
  <p:cSld name="Slide intercalair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E3FCAF-F0C1-264D-A7F7-3AC26C454024}"/>
              </a:ext>
            </a:extLst>
          </p:cNvPr>
          <p:cNvSpPr/>
          <p:nvPr userDrawn="1"/>
        </p:nvSpPr>
        <p:spPr>
          <a:xfrm>
            <a:off x="0" y="-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fr-FR"/>
          </a:p>
        </p:txBody>
      </p:sp>
      <p:sp>
        <p:nvSpPr>
          <p:cNvPr id="4" name="Espace réservé du texte 3">
            <a:extLst>
              <a:ext uri="{FF2B5EF4-FFF2-40B4-BE49-F238E27FC236}">
                <a16:creationId xmlns:a16="http://schemas.microsoft.com/office/drawing/2014/main" id="{7C7F7BC9-22F9-3841-AA96-52E3954A059F}"/>
              </a:ext>
            </a:extLst>
          </p:cNvPr>
          <p:cNvSpPr>
            <a:spLocks noGrp="1"/>
          </p:cNvSpPr>
          <p:nvPr>
            <p:ph type="body" sz="quarter" idx="10" hasCustomPrompt="1"/>
          </p:nvPr>
        </p:nvSpPr>
        <p:spPr>
          <a:xfrm>
            <a:off x="4595813" y="2408238"/>
            <a:ext cx="6781800" cy="2279650"/>
          </a:xfrm>
          <a:prstGeom prst="rect">
            <a:avLst/>
          </a:prstGeom>
        </p:spPr>
        <p:txBody>
          <a:bodyPr anchor="ctr"/>
          <a:lstStyle>
            <a:lvl1pPr marL="0" indent="0">
              <a:buNone/>
              <a:defRPr sz="4000" b="1" i="0">
                <a:solidFill>
                  <a:schemeClr val="bg1"/>
                </a:solidFill>
                <a:latin typeface="Century Gothic" panose="020B0502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2" name="Espace réservé du numéro de diapositive 5">
            <a:extLst>
              <a:ext uri="{FF2B5EF4-FFF2-40B4-BE49-F238E27FC236}">
                <a16:creationId xmlns:a16="http://schemas.microsoft.com/office/drawing/2014/main" id="{8C491E86-B5F1-62D1-D6D7-CB3A0F991982}"/>
              </a:ext>
            </a:extLst>
          </p:cNvPr>
          <p:cNvSpPr>
            <a:spLocks noGrp="1"/>
          </p:cNvSpPr>
          <p:nvPr>
            <p:ph type="sldNum" sz="quarter" idx="12"/>
          </p:nvPr>
        </p:nvSpPr>
        <p:spPr>
          <a:xfrm>
            <a:off x="10739718" y="6356350"/>
            <a:ext cx="614082" cy="365125"/>
          </a:xfrm>
          <a:prstGeom prst="rect">
            <a:avLst/>
          </a:prstGeom>
        </p:spPr>
        <p:txBody>
          <a:bodyPr/>
          <a:lstStyle/>
          <a:p>
            <a:fld id="{4765C87D-2C4B-F647-87D2-D9449E48212B}" type="slidenum">
              <a:rPr lang="fr-FR" smtClean="0"/>
              <a:t>‹N°›</a:t>
            </a:fld>
            <a:endParaRPr lang="fr-FR"/>
          </a:p>
        </p:txBody>
      </p:sp>
    </p:spTree>
    <p:extLst>
      <p:ext uri="{BB962C8B-B14F-4D97-AF65-F5344CB8AC3E}">
        <p14:creationId xmlns:p14="http://schemas.microsoft.com/office/powerpoint/2010/main" val="388410122"/>
      </p:ext>
    </p:extLst>
  </p:cSld>
  <p:clrMapOvr>
    <a:masterClrMapping/>
  </p:clrMapOvr>
  <p:transition spd="med"/>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userDrawn="1">
  <p:cSld name="2_Slide intercalair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E3FCAF-F0C1-264D-A7F7-3AC26C454024}"/>
              </a:ext>
            </a:extLst>
          </p:cNvPr>
          <p:cNvSpPr/>
          <p:nvPr userDrawn="1"/>
        </p:nvSpPr>
        <p:spPr>
          <a:xfrm>
            <a:off x="0" y="0"/>
            <a:ext cx="121920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fr-FR"/>
          </a:p>
        </p:txBody>
      </p:sp>
      <p:sp>
        <p:nvSpPr>
          <p:cNvPr id="4" name="Espace réservé du texte 3">
            <a:extLst>
              <a:ext uri="{FF2B5EF4-FFF2-40B4-BE49-F238E27FC236}">
                <a16:creationId xmlns:a16="http://schemas.microsoft.com/office/drawing/2014/main" id="{7C7F7BC9-22F9-3841-AA96-52E3954A059F}"/>
              </a:ext>
            </a:extLst>
          </p:cNvPr>
          <p:cNvSpPr>
            <a:spLocks noGrp="1"/>
          </p:cNvSpPr>
          <p:nvPr>
            <p:ph type="body" sz="quarter" idx="10" hasCustomPrompt="1"/>
          </p:nvPr>
        </p:nvSpPr>
        <p:spPr>
          <a:xfrm>
            <a:off x="4595813" y="2408238"/>
            <a:ext cx="6781800" cy="2279650"/>
          </a:xfrm>
          <a:prstGeom prst="rect">
            <a:avLst/>
          </a:prstGeom>
        </p:spPr>
        <p:txBody>
          <a:bodyPr anchor="ctr"/>
          <a:lstStyle>
            <a:lvl1pPr marL="0" indent="0">
              <a:buNone/>
              <a:defRPr sz="4000" b="1" i="0">
                <a:solidFill>
                  <a:schemeClr val="bg1"/>
                </a:solidFill>
                <a:latin typeface="Century Gothic" panose="020B0502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2" name="Espace réservé du numéro de diapositive 5">
            <a:extLst>
              <a:ext uri="{FF2B5EF4-FFF2-40B4-BE49-F238E27FC236}">
                <a16:creationId xmlns:a16="http://schemas.microsoft.com/office/drawing/2014/main" id="{8C491E86-B5F1-62D1-D6D7-CB3A0F991982}"/>
              </a:ext>
            </a:extLst>
          </p:cNvPr>
          <p:cNvSpPr>
            <a:spLocks noGrp="1"/>
          </p:cNvSpPr>
          <p:nvPr>
            <p:ph type="sldNum" sz="quarter" idx="12"/>
          </p:nvPr>
        </p:nvSpPr>
        <p:spPr>
          <a:xfrm>
            <a:off x="10739718" y="6356350"/>
            <a:ext cx="614082" cy="365125"/>
          </a:xfrm>
          <a:prstGeom prst="rect">
            <a:avLst/>
          </a:prstGeom>
        </p:spPr>
        <p:txBody>
          <a:bodyPr/>
          <a:lstStyle/>
          <a:p>
            <a:fld id="{4765C87D-2C4B-F647-87D2-D9449E48212B}" type="slidenum">
              <a:rPr lang="fr-FR" smtClean="0"/>
              <a:t>‹N°›</a:t>
            </a:fld>
            <a:endParaRPr lang="fr-FR"/>
          </a:p>
        </p:txBody>
      </p:sp>
    </p:spTree>
    <p:extLst>
      <p:ext uri="{BB962C8B-B14F-4D97-AF65-F5344CB8AC3E}">
        <p14:creationId xmlns:p14="http://schemas.microsoft.com/office/powerpoint/2010/main" val="4176752668"/>
      </p:ext>
    </p:extLst>
  </p:cSld>
  <p:clrMapOvr>
    <a:masterClrMapping/>
  </p:clrMapOvr>
  <p:transition spd="med"/>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F18BB0EA-590A-5356-6CC9-D86F0CFEB1C0}"/>
              </a:ext>
            </a:extLst>
          </p:cNvPr>
          <p:cNvSpPr>
            <a:spLocks noGrp="1"/>
          </p:cNvSpPr>
          <p:nvPr>
            <p:ph type="title" hasCustomPrompt="1"/>
          </p:nvPr>
        </p:nvSpPr>
        <p:spPr>
          <a:xfrm>
            <a:off x="1298116" y="309564"/>
            <a:ext cx="10515600" cy="612774"/>
          </a:xfrm>
          <a:prstGeom prst="rect">
            <a:avLst/>
          </a:prstGeom>
        </p:spPr>
        <p:txBody>
          <a:bodyPr anchor="ctr"/>
          <a:lstStyle>
            <a:lvl1pPr>
              <a:defRPr sz="3600" b="1">
                <a:solidFill>
                  <a:schemeClr val="accent1"/>
                </a:solidFill>
                <a:latin typeface="Century Gothic" panose="020B0502020202020204" pitchFamily="34" charset="0"/>
              </a:defRPr>
            </a:lvl1pPr>
          </a:lstStyle>
          <a:p>
            <a:r>
              <a:rPr lang="fr-FR"/>
              <a:t>MODIFIEZ LE STYLE DU TITRE</a:t>
            </a:r>
          </a:p>
        </p:txBody>
      </p:sp>
      <p:sp>
        <p:nvSpPr>
          <p:cNvPr id="13" name="Espace réservé du numéro de diapositive 5">
            <a:extLst>
              <a:ext uri="{FF2B5EF4-FFF2-40B4-BE49-F238E27FC236}">
                <a16:creationId xmlns:a16="http://schemas.microsoft.com/office/drawing/2014/main" id="{6BAA905A-3BBD-B14B-A3FC-2EAB48407F83}"/>
              </a:ext>
            </a:extLst>
          </p:cNvPr>
          <p:cNvSpPr>
            <a:spLocks noGrp="1"/>
          </p:cNvSpPr>
          <p:nvPr>
            <p:ph type="sldNum" sz="quarter" idx="12"/>
          </p:nvPr>
        </p:nvSpPr>
        <p:spPr>
          <a:xfrm>
            <a:off x="10739718" y="6356350"/>
            <a:ext cx="614082" cy="365125"/>
          </a:xfrm>
          <a:prstGeom prst="rect">
            <a:avLst/>
          </a:prstGeom>
        </p:spPr>
        <p:txBody>
          <a:bodyPr/>
          <a:lstStyle/>
          <a:p>
            <a:fld id="{4765C87D-2C4B-F647-87D2-D9449E48212B}" type="slidenum">
              <a:rPr lang="fr-FR" smtClean="0"/>
              <a:t>‹N°›</a:t>
            </a:fld>
            <a:endParaRPr lang="fr-FR"/>
          </a:p>
        </p:txBody>
      </p:sp>
    </p:spTree>
    <p:extLst>
      <p:ext uri="{BB962C8B-B14F-4D97-AF65-F5344CB8AC3E}">
        <p14:creationId xmlns:p14="http://schemas.microsoft.com/office/powerpoint/2010/main" val="34332765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BB6841B4-BA03-EBE6-37E8-4B1D3BBFD2BA}"/>
              </a:ext>
            </a:extLst>
          </p:cNvPr>
          <p:cNvSpPr>
            <a:spLocks noGrp="1"/>
          </p:cNvSpPr>
          <p:nvPr>
            <p:ph type="sldNum" sz="quarter" idx="12"/>
          </p:nvPr>
        </p:nvSpPr>
        <p:spPr>
          <a:xfrm>
            <a:off x="10739718" y="6356350"/>
            <a:ext cx="614082" cy="365125"/>
          </a:xfrm>
          <a:prstGeom prst="rect">
            <a:avLst/>
          </a:prstGeom>
        </p:spPr>
        <p:txBody>
          <a:bodyPr/>
          <a:lstStyle/>
          <a:p>
            <a:fld id="{4765C87D-2C4B-F647-87D2-D9449E48212B}" type="slidenum">
              <a:rPr lang="fr-FR" smtClean="0"/>
              <a:t>‹N°›</a:t>
            </a:fld>
            <a:endParaRPr lang="fr-FR"/>
          </a:p>
        </p:txBody>
      </p:sp>
      <p:sp>
        <p:nvSpPr>
          <p:cNvPr id="9" name="Espace réservé du texte 4">
            <a:extLst>
              <a:ext uri="{FF2B5EF4-FFF2-40B4-BE49-F238E27FC236}">
                <a16:creationId xmlns:a16="http://schemas.microsoft.com/office/drawing/2014/main" id="{45726021-0693-5A43-9DE3-4D3110C227F9}"/>
              </a:ext>
            </a:extLst>
          </p:cNvPr>
          <p:cNvSpPr>
            <a:spLocks noGrp="1"/>
          </p:cNvSpPr>
          <p:nvPr>
            <p:ph type="body" sz="quarter" idx="13" hasCustomPrompt="1"/>
          </p:nvPr>
        </p:nvSpPr>
        <p:spPr>
          <a:xfrm>
            <a:off x="1298116" y="615334"/>
            <a:ext cx="8575276" cy="369268"/>
          </a:xfrm>
          <a:prstGeom prst="rect">
            <a:avLst/>
          </a:prstGeom>
        </p:spPr>
        <p:txBody>
          <a:bodyPr anchor="ctr">
            <a:noAutofit/>
          </a:bodyPr>
          <a:lstStyle>
            <a:lvl1pPr marL="0" indent="0" algn="l">
              <a:spcAft>
                <a:spcPts val="0"/>
              </a:spcAft>
              <a:buNone/>
              <a:defRPr sz="2800" b="1" i="0">
                <a:solidFill>
                  <a:schemeClr val="accent4"/>
                </a:solidFill>
                <a:latin typeface="Century Gothic" panose="020B0502020202020204" pitchFamily="34" charset="0"/>
              </a:defRPr>
            </a:lvl1pPr>
          </a:lstStyle>
          <a:p>
            <a:pPr lvl="0"/>
            <a:r>
              <a:rPr lang="fr-FR"/>
              <a:t>Enoncé de la question</a:t>
            </a:r>
          </a:p>
        </p:txBody>
      </p:sp>
      <p:sp>
        <p:nvSpPr>
          <p:cNvPr id="10" name="Titre 11">
            <a:extLst>
              <a:ext uri="{FF2B5EF4-FFF2-40B4-BE49-F238E27FC236}">
                <a16:creationId xmlns:a16="http://schemas.microsoft.com/office/drawing/2014/main" id="{37DDBA75-B7C2-DDBA-BC8F-4FC0394EFD0F}"/>
              </a:ext>
            </a:extLst>
          </p:cNvPr>
          <p:cNvSpPr>
            <a:spLocks noGrp="1"/>
          </p:cNvSpPr>
          <p:nvPr>
            <p:ph type="title" hasCustomPrompt="1"/>
          </p:nvPr>
        </p:nvSpPr>
        <p:spPr>
          <a:xfrm>
            <a:off x="1298116" y="310484"/>
            <a:ext cx="10515600" cy="244574"/>
          </a:xfrm>
          <a:prstGeom prst="rect">
            <a:avLst/>
          </a:prstGeom>
        </p:spPr>
        <p:txBody>
          <a:bodyPr anchor="ctr"/>
          <a:lstStyle>
            <a:lvl1pPr>
              <a:defRPr sz="1400" b="1">
                <a:solidFill>
                  <a:schemeClr val="accent1"/>
                </a:solidFill>
                <a:latin typeface="Century Gothic" panose="020B0502020202020204" pitchFamily="34" charset="0"/>
              </a:defRPr>
            </a:lvl1pPr>
          </a:lstStyle>
          <a:p>
            <a:r>
              <a:rPr lang="fr-FR"/>
              <a:t>MODIFIEZ LE STYLE DU TITRE</a:t>
            </a:r>
          </a:p>
        </p:txBody>
      </p:sp>
    </p:spTree>
    <p:extLst>
      <p:ext uri="{BB962C8B-B14F-4D97-AF65-F5344CB8AC3E}">
        <p14:creationId xmlns:p14="http://schemas.microsoft.com/office/powerpoint/2010/main" val="392060602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BB6841B4-BA03-EBE6-37E8-4B1D3BBFD2BA}"/>
              </a:ext>
            </a:extLst>
          </p:cNvPr>
          <p:cNvSpPr>
            <a:spLocks noGrp="1"/>
          </p:cNvSpPr>
          <p:nvPr>
            <p:ph type="sldNum" sz="quarter" idx="12"/>
          </p:nvPr>
        </p:nvSpPr>
        <p:spPr>
          <a:xfrm>
            <a:off x="10739718" y="6356350"/>
            <a:ext cx="614082" cy="365125"/>
          </a:xfrm>
          <a:prstGeom prst="rect">
            <a:avLst/>
          </a:prstGeom>
        </p:spPr>
        <p:txBody>
          <a:bodyPr/>
          <a:lstStyle/>
          <a:p>
            <a:fld id="{4765C87D-2C4B-F647-87D2-D9449E48212B}" type="slidenum">
              <a:rPr lang="fr-FR" smtClean="0"/>
              <a:t>‹N°›</a:t>
            </a:fld>
            <a:endParaRPr lang="fr-FR"/>
          </a:p>
        </p:txBody>
      </p:sp>
      <p:sp>
        <p:nvSpPr>
          <p:cNvPr id="9" name="Espace réservé du texte 4">
            <a:extLst>
              <a:ext uri="{FF2B5EF4-FFF2-40B4-BE49-F238E27FC236}">
                <a16:creationId xmlns:a16="http://schemas.microsoft.com/office/drawing/2014/main" id="{45726021-0693-5A43-9DE3-4D3110C227F9}"/>
              </a:ext>
            </a:extLst>
          </p:cNvPr>
          <p:cNvSpPr>
            <a:spLocks noGrp="1"/>
          </p:cNvSpPr>
          <p:nvPr>
            <p:ph type="body" sz="quarter" idx="13" hasCustomPrompt="1"/>
          </p:nvPr>
        </p:nvSpPr>
        <p:spPr>
          <a:xfrm>
            <a:off x="1298116" y="615334"/>
            <a:ext cx="8575276" cy="369268"/>
          </a:xfrm>
          <a:prstGeom prst="rect">
            <a:avLst/>
          </a:prstGeom>
        </p:spPr>
        <p:txBody>
          <a:bodyPr anchor="ctr">
            <a:noAutofit/>
          </a:bodyPr>
          <a:lstStyle>
            <a:lvl1pPr marL="0" indent="0" algn="l">
              <a:spcAft>
                <a:spcPts val="0"/>
              </a:spcAft>
              <a:buNone/>
              <a:defRPr sz="2800" b="1" i="0">
                <a:solidFill>
                  <a:schemeClr val="accent4"/>
                </a:solidFill>
                <a:latin typeface="Century Gothic" panose="020B0502020202020204" pitchFamily="34" charset="0"/>
              </a:defRPr>
            </a:lvl1pPr>
          </a:lstStyle>
          <a:p>
            <a:pPr lvl="0"/>
            <a:r>
              <a:rPr lang="fr-FR"/>
              <a:t>Enoncé de la question</a:t>
            </a:r>
          </a:p>
        </p:txBody>
      </p:sp>
      <p:sp>
        <p:nvSpPr>
          <p:cNvPr id="10" name="Titre 11">
            <a:extLst>
              <a:ext uri="{FF2B5EF4-FFF2-40B4-BE49-F238E27FC236}">
                <a16:creationId xmlns:a16="http://schemas.microsoft.com/office/drawing/2014/main" id="{37DDBA75-B7C2-DDBA-BC8F-4FC0394EFD0F}"/>
              </a:ext>
            </a:extLst>
          </p:cNvPr>
          <p:cNvSpPr>
            <a:spLocks noGrp="1"/>
          </p:cNvSpPr>
          <p:nvPr>
            <p:ph type="title" hasCustomPrompt="1"/>
          </p:nvPr>
        </p:nvSpPr>
        <p:spPr>
          <a:xfrm>
            <a:off x="1298116" y="310484"/>
            <a:ext cx="10515600" cy="244574"/>
          </a:xfrm>
          <a:prstGeom prst="rect">
            <a:avLst/>
          </a:prstGeom>
        </p:spPr>
        <p:txBody>
          <a:bodyPr anchor="ctr"/>
          <a:lstStyle>
            <a:lvl1pPr>
              <a:defRPr sz="1400" b="1">
                <a:solidFill>
                  <a:schemeClr val="accent1"/>
                </a:solidFill>
                <a:latin typeface="Century Gothic" panose="020B0502020202020204" pitchFamily="34" charset="0"/>
              </a:defRPr>
            </a:lvl1pPr>
          </a:lstStyle>
          <a:p>
            <a:r>
              <a:rPr lang="fr-FR"/>
              <a:t>MODIFIEZ LE STYLE DU TITRE</a:t>
            </a:r>
          </a:p>
        </p:txBody>
      </p:sp>
    </p:spTree>
    <p:extLst>
      <p:ext uri="{BB962C8B-B14F-4D97-AF65-F5344CB8AC3E}">
        <p14:creationId xmlns:p14="http://schemas.microsoft.com/office/powerpoint/2010/main" val="1615216061"/>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preserve="1" userDrawn="1">
  <p:cSld name="Slide gar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75D693-4629-3248-900C-F16DF72913FB}"/>
              </a:ext>
            </a:extLst>
          </p:cNvPr>
          <p:cNvSpPr/>
          <p:nvPr userDrawn="1"/>
        </p:nvSpPr>
        <p:spPr>
          <a:xfrm>
            <a:off x="0" y="1179331"/>
            <a:ext cx="12192000" cy="449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a:extLst>
              <a:ext uri="{FF2B5EF4-FFF2-40B4-BE49-F238E27FC236}">
                <a16:creationId xmlns:a16="http://schemas.microsoft.com/office/drawing/2014/main" id="{EC09C28B-1649-E896-7F35-6D850C9AD134}"/>
              </a:ext>
            </a:extLst>
          </p:cNvPr>
          <p:cNvSpPr>
            <a:spLocks noGrp="1"/>
          </p:cNvSpPr>
          <p:nvPr>
            <p:ph type="body" sz="quarter" idx="10"/>
          </p:nvPr>
        </p:nvSpPr>
        <p:spPr>
          <a:xfrm>
            <a:off x="947057" y="1973847"/>
            <a:ext cx="7299325" cy="2693987"/>
          </a:xfrm>
          <a:prstGeom prst="rect">
            <a:avLst/>
          </a:prstGeom>
        </p:spPr>
        <p:txBody>
          <a:bodyPr anchor="ctr"/>
          <a:lstStyle>
            <a:lvl1pPr marL="0" indent="0">
              <a:buNone/>
              <a:defRPr b="1">
                <a:solidFill>
                  <a:schemeClr val="bg1"/>
                </a:solidFill>
                <a:latin typeface="Century Gothic" panose="020B0502020202020204" pitchFamily="34" charset="0"/>
              </a:defRPr>
            </a:lvl1pPr>
          </a:lstStyle>
          <a:p>
            <a:pPr lvl="0"/>
            <a:endParaRPr lang="fr-FR"/>
          </a:p>
        </p:txBody>
      </p:sp>
      <p:sp>
        <p:nvSpPr>
          <p:cNvPr id="2" name="Espace réservé du numéro de diapositive 5">
            <a:extLst>
              <a:ext uri="{FF2B5EF4-FFF2-40B4-BE49-F238E27FC236}">
                <a16:creationId xmlns:a16="http://schemas.microsoft.com/office/drawing/2014/main" id="{6FA1FEC7-205A-A979-CC69-C83C828D75AF}"/>
              </a:ext>
            </a:extLst>
          </p:cNvPr>
          <p:cNvSpPr>
            <a:spLocks noGrp="1"/>
          </p:cNvSpPr>
          <p:nvPr>
            <p:ph type="sldNum" sz="quarter" idx="12"/>
          </p:nvPr>
        </p:nvSpPr>
        <p:spPr>
          <a:xfrm>
            <a:off x="10739718" y="6356350"/>
            <a:ext cx="614082" cy="365125"/>
          </a:xfrm>
          <a:prstGeom prst="rect">
            <a:avLst/>
          </a:prstGeom>
        </p:spPr>
        <p:txBody>
          <a:bodyPr/>
          <a:lstStyle/>
          <a:p>
            <a:fld id="{4765C87D-2C4B-F647-87D2-D9449E48212B}" type="slidenum">
              <a:rPr lang="fr-FR" smtClean="0"/>
              <a:t>‹N°›</a:t>
            </a:fld>
            <a:endParaRPr lang="fr-FR"/>
          </a:p>
        </p:txBody>
      </p:sp>
    </p:spTree>
    <p:extLst>
      <p:ext uri="{BB962C8B-B14F-4D97-AF65-F5344CB8AC3E}">
        <p14:creationId xmlns:p14="http://schemas.microsoft.com/office/powerpoint/2010/main" val="3887775392"/>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userDrawn="1">
  <p:cSld name="Slide intercalair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E3FCAF-F0C1-264D-A7F7-3AC26C454024}"/>
              </a:ext>
            </a:extLst>
          </p:cNvPr>
          <p:cNvSpPr/>
          <p:nvPr userDrawn="1"/>
        </p:nvSpPr>
        <p:spPr>
          <a:xfrm>
            <a:off x="0" y="-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fr-FR"/>
          </a:p>
        </p:txBody>
      </p:sp>
      <p:sp>
        <p:nvSpPr>
          <p:cNvPr id="4" name="Espace réservé du texte 3">
            <a:extLst>
              <a:ext uri="{FF2B5EF4-FFF2-40B4-BE49-F238E27FC236}">
                <a16:creationId xmlns:a16="http://schemas.microsoft.com/office/drawing/2014/main" id="{7C7F7BC9-22F9-3841-AA96-52E3954A059F}"/>
              </a:ext>
            </a:extLst>
          </p:cNvPr>
          <p:cNvSpPr>
            <a:spLocks noGrp="1"/>
          </p:cNvSpPr>
          <p:nvPr>
            <p:ph type="body" sz="quarter" idx="10" hasCustomPrompt="1"/>
          </p:nvPr>
        </p:nvSpPr>
        <p:spPr>
          <a:xfrm>
            <a:off x="4595813" y="2408238"/>
            <a:ext cx="6781800" cy="2279650"/>
          </a:xfrm>
          <a:prstGeom prst="rect">
            <a:avLst/>
          </a:prstGeom>
        </p:spPr>
        <p:txBody>
          <a:bodyPr anchor="ctr"/>
          <a:lstStyle>
            <a:lvl1pPr marL="0" indent="0">
              <a:buNone/>
              <a:defRPr sz="4000" b="1" i="0">
                <a:solidFill>
                  <a:schemeClr val="bg1"/>
                </a:solidFill>
                <a:latin typeface="Century Gothic" panose="020B0502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2" name="Espace réservé du numéro de diapositive 5">
            <a:extLst>
              <a:ext uri="{FF2B5EF4-FFF2-40B4-BE49-F238E27FC236}">
                <a16:creationId xmlns:a16="http://schemas.microsoft.com/office/drawing/2014/main" id="{8C491E86-B5F1-62D1-D6D7-CB3A0F991982}"/>
              </a:ext>
            </a:extLst>
          </p:cNvPr>
          <p:cNvSpPr>
            <a:spLocks noGrp="1"/>
          </p:cNvSpPr>
          <p:nvPr>
            <p:ph type="sldNum" sz="quarter" idx="12"/>
          </p:nvPr>
        </p:nvSpPr>
        <p:spPr>
          <a:xfrm>
            <a:off x="10739718" y="6356350"/>
            <a:ext cx="614082" cy="365125"/>
          </a:xfrm>
          <a:prstGeom prst="rect">
            <a:avLst/>
          </a:prstGeom>
        </p:spPr>
        <p:txBody>
          <a:bodyPr/>
          <a:lstStyle/>
          <a:p>
            <a:fld id="{4765C87D-2C4B-F647-87D2-D9449E48212B}" type="slidenum">
              <a:rPr lang="fr-FR" smtClean="0"/>
              <a:t>‹N°›</a:t>
            </a:fld>
            <a:endParaRPr lang="fr-FR"/>
          </a:p>
        </p:txBody>
      </p:sp>
    </p:spTree>
    <p:extLst>
      <p:ext uri="{BB962C8B-B14F-4D97-AF65-F5344CB8AC3E}">
        <p14:creationId xmlns:p14="http://schemas.microsoft.com/office/powerpoint/2010/main" val="802077090"/>
      </p:ext>
    </p:extLst>
  </p:cSld>
  <p:clrMapOvr>
    <a:masterClrMapping/>
  </p:clrMapOvr>
  <p:transition spd="med"/>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userDrawn="1">
  <p:cSld name="2_Slide intercalair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E3FCAF-F0C1-264D-A7F7-3AC26C454024}"/>
              </a:ext>
            </a:extLst>
          </p:cNvPr>
          <p:cNvSpPr/>
          <p:nvPr userDrawn="1"/>
        </p:nvSpPr>
        <p:spPr>
          <a:xfrm>
            <a:off x="0" y="0"/>
            <a:ext cx="121920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fr-FR"/>
          </a:p>
        </p:txBody>
      </p:sp>
      <p:sp>
        <p:nvSpPr>
          <p:cNvPr id="4" name="Espace réservé du texte 3">
            <a:extLst>
              <a:ext uri="{FF2B5EF4-FFF2-40B4-BE49-F238E27FC236}">
                <a16:creationId xmlns:a16="http://schemas.microsoft.com/office/drawing/2014/main" id="{7C7F7BC9-22F9-3841-AA96-52E3954A059F}"/>
              </a:ext>
            </a:extLst>
          </p:cNvPr>
          <p:cNvSpPr>
            <a:spLocks noGrp="1"/>
          </p:cNvSpPr>
          <p:nvPr>
            <p:ph type="body" sz="quarter" idx="10" hasCustomPrompt="1"/>
          </p:nvPr>
        </p:nvSpPr>
        <p:spPr>
          <a:xfrm>
            <a:off x="4595813" y="2408238"/>
            <a:ext cx="6781800" cy="2279650"/>
          </a:xfrm>
          <a:prstGeom prst="rect">
            <a:avLst/>
          </a:prstGeom>
        </p:spPr>
        <p:txBody>
          <a:bodyPr anchor="ctr"/>
          <a:lstStyle>
            <a:lvl1pPr marL="0" indent="0">
              <a:buNone/>
              <a:defRPr sz="4000" b="1" i="0">
                <a:solidFill>
                  <a:schemeClr val="bg1"/>
                </a:solidFill>
                <a:latin typeface="Century Gothic" panose="020B0502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2" name="Espace réservé du numéro de diapositive 5">
            <a:extLst>
              <a:ext uri="{FF2B5EF4-FFF2-40B4-BE49-F238E27FC236}">
                <a16:creationId xmlns:a16="http://schemas.microsoft.com/office/drawing/2014/main" id="{8C491E86-B5F1-62D1-D6D7-CB3A0F991982}"/>
              </a:ext>
            </a:extLst>
          </p:cNvPr>
          <p:cNvSpPr>
            <a:spLocks noGrp="1"/>
          </p:cNvSpPr>
          <p:nvPr>
            <p:ph type="sldNum" sz="quarter" idx="12"/>
          </p:nvPr>
        </p:nvSpPr>
        <p:spPr>
          <a:xfrm>
            <a:off x="10739718" y="6356350"/>
            <a:ext cx="614082" cy="365125"/>
          </a:xfrm>
          <a:prstGeom prst="rect">
            <a:avLst/>
          </a:prstGeom>
        </p:spPr>
        <p:txBody>
          <a:bodyPr/>
          <a:lstStyle/>
          <a:p>
            <a:fld id="{4765C87D-2C4B-F647-87D2-D9449E48212B}" type="slidenum">
              <a:rPr lang="fr-FR" smtClean="0"/>
              <a:t>‹N°›</a:t>
            </a:fld>
            <a:endParaRPr lang="fr-FR"/>
          </a:p>
        </p:txBody>
      </p:sp>
    </p:spTree>
    <p:extLst>
      <p:ext uri="{BB962C8B-B14F-4D97-AF65-F5344CB8AC3E}">
        <p14:creationId xmlns:p14="http://schemas.microsoft.com/office/powerpoint/2010/main" val="786773921"/>
      </p:ext>
    </p:extLst>
  </p:cSld>
  <p:clrMapOvr>
    <a:masterClrMapping/>
  </p:clrMapOvr>
  <p:transition spd="med"/>
</p:sldLayout>
</file>

<file path=ppt/slideLayouts/slideLayout33.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F18BB0EA-590A-5356-6CC9-D86F0CFEB1C0}"/>
              </a:ext>
            </a:extLst>
          </p:cNvPr>
          <p:cNvSpPr>
            <a:spLocks noGrp="1"/>
          </p:cNvSpPr>
          <p:nvPr>
            <p:ph type="title" hasCustomPrompt="1"/>
          </p:nvPr>
        </p:nvSpPr>
        <p:spPr>
          <a:xfrm>
            <a:off x="1298116" y="309564"/>
            <a:ext cx="10515600" cy="612774"/>
          </a:xfrm>
          <a:prstGeom prst="rect">
            <a:avLst/>
          </a:prstGeom>
        </p:spPr>
        <p:txBody>
          <a:bodyPr anchor="ctr"/>
          <a:lstStyle>
            <a:lvl1pPr>
              <a:defRPr sz="3600" b="1">
                <a:solidFill>
                  <a:schemeClr val="accent1"/>
                </a:solidFill>
                <a:latin typeface="Century Gothic" panose="020B0502020202020204" pitchFamily="34" charset="0"/>
              </a:defRPr>
            </a:lvl1pPr>
          </a:lstStyle>
          <a:p>
            <a:r>
              <a:rPr lang="fr-FR"/>
              <a:t>MODIFIEZ LE STYLE DU TITRE</a:t>
            </a:r>
          </a:p>
        </p:txBody>
      </p:sp>
      <p:sp>
        <p:nvSpPr>
          <p:cNvPr id="13" name="Espace réservé du numéro de diapositive 5">
            <a:extLst>
              <a:ext uri="{FF2B5EF4-FFF2-40B4-BE49-F238E27FC236}">
                <a16:creationId xmlns:a16="http://schemas.microsoft.com/office/drawing/2014/main" id="{6BAA905A-3BBD-B14B-A3FC-2EAB48407F83}"/>
              </a:ext>
            </a:extLst>
          </p:cNvPr>
          <p:cNvSpPr>
            <a:spLocks noGrp="1"/>
          </p:cNvSpPr>
          <p:nvPr>
            <p:ph type="sldNum" sz="quarter" idx="12"/>
          </p:nvPr>
        </p:nvSpPr>
        <p:spPr>
          <a:xfrm>
            <a:off x="10739718" y="6356350"/>
            <a:ext cx="614082" cy="365125"/>
          </a:xfrm>
          <a:prstGeom prst="rect">
            <a:avLst/>
          </a:prstGeom>
        </p:spPr>
        <p:txBody>
          <a:bodyPr/>
          <a:lstStyle/>
          <a:p>
            <a:fld id="{4765C87D-2C4B-F647-87D2-D9449E48212B}" type="slidenum">
              <a:rPr lang="fr-FR" smtClean="0"/>
              <a:t>‹N°›</a:t>
            </a:fld>
            <a:endParaRPr lang="fr-FR"/>
          </a:p>
        </p:txBody>
      </p:sp>
    </p:spTree>
    <p:extLst>
      <p:ext uri="{BB962C8B-B14F-4D97-AF65-F5344CB8AC3E}">
        <p14:creationId xmlns:p14="http://schemas.microsoft.com/office/powerpoint/2010/main" val="1154871825"/>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BB6841B4-BA03-EBE6-37E8-4B1D3BBFD2BA}"/>
              </a:ext>
            </a:extLst>
          </p:cNvPr>
          <p:cNvSpPr>
            <a:spLocks noGrp="1"/>
          </p:cNvSpPr>
          <p:nvPr>
            <p:ph type="sldNum" sz="quarter" idx="12"/>
          </p:nvPr>
        </p:nvSpPr>
        <p:spPr>
          <a:xfrm>
            <a:off x="10739718" y="6356350"/>
            <a:ext cx="614082" cy="365125"/>
          </a:xfrm>
          <a:prstGeom prst="rect">
            <a:avLst/>
          </a:prstGeom>
        </p:spPr>
        <p:txBody>
          <a:bodyPr/>
          <a:lstStyle/>
          <a:p>
            <a:fld id="{4765C87D-2C4B-F647-87D2-D9449E48212B}" type="slidenum">
              <a:rPr lang="fr-FR" smtClean="0"/>
              <a:t>‹N°›</a:t>
            </a:fld>
            <a:endParaRPr lang="fr-FR"/>
          </a:p>
        </p:txBody>
      </p:sp>
      <p:sp>
        <p:nvSpPr>
          <p:cNvPr id="9" name="Espace réservé du texte 4">
            <a:extLst>
              <a:ext uri="{FF2B5EF4-FFF2-40B4-BE49-F238E27FC236}">
                <a16:creationId xmlns:a16="http://schemas.microsoft.com/office/drawing/2014/main" id="{45726021-0693-5A43-9DE3-4D3110C227F9}"/>
              </a:ext>
            </a:extLst>
          </p:cNvPr>
          <p:cNvSpPr>
            <a:spLocks noGrp="1"/>
          </p:cNvSpPr>
          <p:nvPr>
            <p:ph type="body" sz="quarter" idx="13" hasCustomPrompt="1"/>
          </p:nvPr>
        </p:nvSpPr>
        <p:spPr>
          <a:xfrm>
            <a:off x="1298116" y="615334"/>
            <a:ext cx="8575276" cy="369268"/>
          </a:xfrm>
          <a:prstGeom prst="rect">
            <a:avLst/>
          </a:prstGeom>
        </p:spPr>
        <p:txBody>
          <a:bodyPr anchor="ctr">
            <a:noAutofit/>
          </a:bodyPr>
          <a:lstStyle>
            <a:lvl1pPr marL="0" indent="0" algn="l">
              <a:spcAft>
                <a:spcPts val="0"/>
              </a:spcAft>
              <a:buNone/>
              <a:defRPr sz="2800" b="1" i="0">
                <a:solidFill>
                  <a:schemeClr val="accent4"/>
                </a:solidFill>
                <a:latin typeface="Century Gothic" panose="020B0502020202020204" pitchFamily="34" charset="0"/>
              </a:defRPr>
            </a:lvl1pPr>
          </a:lstStyle>
          <a:p>
            <a:pPr lvl="0"/>
            <a:r>
              <a:rPr lang="fr-FR"/>
              <a:t>Enoncé de la question</a:t>
            </a:r>
          </a:p>
        </p:txBody>
      </p:sp>
      <p:sp>
        <p:nvSpPr>
          <p:cNvPr id="10" name="Titre 11">
            <a:extLst>
              <a:ext uri="{FF2B5EF4-FFF2-40B4-BE49-F238E27FC236}">
                <a16:creationId xmlns:a16="http://schemas.microsoft.com/office/drawing/2014/main" id="{37DDBA75-B7C2-DDBA-BC8F-4FC0394EFD0F}"/>
              </a:ext>
            </a:extLst>
          </p:cNvPr>
          <p:cNvSpPr>
            <a:spLocks noGrp="1"/>
          </p:cNvSpPr>
          <p:nvPr>
            <p:ph type="title" hasCustomPrompt="1"/>
          </p:nvPr>
        </p:nvSpPr>
        <p:spPr>
          <a:xfrm>
            <a:off x="1298116" y="310484"/>
            <a:ext cx="10515600" cy="244574"/>
          </a:xfrm>
          <a:prstGeom prst="rect">
            <a:avLst/>
          </a:prstGeom>
        </p:spPr>
        <p:txBody>
          <a:bodyPr anchor="ctr"/>
          <a:lstStyle>
            <a:lvl1pPr>
              <a:defRPr sz="1400" b="1">
                <a:solidFill>
                  <a:schemeClr val="accent1"/>
                </a:solidFill>
                <a:latin typeface="Century Gothic" panose="020B0502020202020204" pitchFamily="34" charset="0"/>
              </a:defRPr>
            </a:lvl1pPr>
          </a:lstStyle>
          <a:p>
            <a:r>
              <a:rPr lang="fr-FR"/>
              <a:t>MODIFIEZ LE STYLE DU TITRE</a:t>
            </a:r>
          </a:p>
        </p:txBody>
      </p:sp>
    </p:spTree>
    <p:extLst>
      <p:ext uri="{BB962C8B-B14F-4D97-AF65-F5344CB8AC3E}">
        <p14:creationId xmlns:p14="http://schemas.microsoft.com/office/powerpoint/2010/main" val="628924122"/>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preserve="1" userDrawn="1">
  <p:cSld name="Slide gar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75D693-4629-3248-900C-F16DF72913FB}"/>
              </a:ext>
            </a:extLst>
          </p:cNvPr>
          <p:cNvSpPr/>
          <p:nvPr userDrawn="1"/>
        </p:nvSpPr>
        <p:spPr>
          <a:xfrm>
            <a:off x="0" y="1179331"/>
            <a:ext cx="12192000" cy="449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a:extLst>
              <a:ext uri="{FF2B5EF4-FFF2-40B4-BE49-F238E27FC236}">
                <a16:creationId xmlns:a16="http://schemas.microsoft.com/office/drawing/2014/main" id="{EC09C28B-1649-E896-7F35-6D850C9AD134}"/>
              </a:ext>
            </a:extLst>
          </p:cNvPr>
          <p:cNvSpPr>
            <a:spLocks noGrp="1"/>
          </p:cNvSpPr>
          <p:nvPr>
            <p:ph type="body" sz="quarter" idx="10"/>
          </p:nvPr>
        </p:nvSpPr>
        <p:spPr>
          <a:xfrm>
            <a:off x="947057" y="1973847"/>
            <a:ext cx="7299325" cy="2693987"/>
          </a:xfrm>
          <a:prstGeom prst="rect">
            <a:avLst/>
          </a:prstGeom>
        </p:spPr>
        <p:txBody>
          <a:bodyPr anchor="ctr"/>
          <a:lstStyle>
            <a:lvl1pPr marL="0" indent="0">
              <a:buNone/>
              <a:defRPr b="1">
                <a:solidFill>
                  <a:schemeClr val="bg1"/>
                </a:solidFill>
                <a:latin typeface="Century Gothic" panose="020B0502020202020204" pitchFamily="34" charset="0"/>
              </a:defRPr>
            </a:lvl1pPr>
          </a:lstStyle>
          <a:p>
            <a:pPr lvl="0"/>
            <a:endParaRPr lang="fr-FR"/>
          </a:p>
        </p:txBody>
      </p:sp>
      <p:sp>
        <p:nvSpPr>
          <p:cNvPr id="2" name="Espace réservé du numéro de diapositive 5">
            <a:extLst>
              <a:ext uri="{FF2B5EF4-FFF2-40B4-BE49-F238E27FC236}">
                <a16:creationId xmlns:a16="http://schemas.microsoft.com/office/drawing/2014/main" id="{6FA1FEC7-205A-A979-CC69-C83C828D75AF}"/>
              </a:ext>
            </a:extLst>
          </p:cNvPr>
          <p:cNvSpPr>
            <a:spLocks noGrp="1"/>
          </p:cNvSpPr>
          <p:nvPr>
            <p:ph type="sldNum" sz="quarter" idx="12"/>
          </p:nvPr>
        </p:nvSpPr>
        <p:spPr>
          <a:xfrm>
            <a:off x="10739718" y="6356350"/>
            <a:ext cx="614082" cy="365125"/>
          </a:xfrm>
          <a:prstGeom prst="rect">
            <a:avLst/>
          </a:prstGeom>
        </p:spPr>
        <p:txBody>
          <a:bodyPr/>
          <a:lstStyle/>
          <a:p>
            <a:fld id="{4765C87D-2C4B-F647-87D2-D9449E48212B}" type="slidenum">
              <a:rPr lang="fr-FR" smtClean="0"/>
              <a:t>‹N°›</a:t>
            </a:fld>
            <a:endParaRPr lang="fr-FR"/>
          </a:p>
        </p:txBody>
      </p:sp>
    </p:spTree>
    <p:extLst>
      <p:ext uri="{BB962C8B-B14F-4D97-AF65-F5344CB8AC3E}">
        <p14:creationId xmlns:p14="http://schemas.microsoft.com/office/powerpoint/2010/main" val="3885900365"/>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preserve="1" userDrawn="1">
  <p:cSld name="Slide intercalair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E3FCAF-F0C1-264D-A7F7-3AC26C454024}"/>
              </a:ext>
            </a:extLst>
          </p:cNvPr>
          <p:cNvSpPr/>
          <p:nvPr userDrawn="1"/>
        </p:nvSpPr>
        <p:spPr>
          <a:xfrm>
            <a:off x="0" y="-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fr-FR"/>
          </a:p>
        </p:txBody>
      </p:sp>
      <p:sp>
        <p:nvSpPr>
          <p:cNvPr id="4" name="Espace réservé du texte 3">
            <a:extLst>
              <a:ext uri="{FF2B5EF4-FFF2-40B4-BE49-F238E27FC236}">
                <a16:creationId xmlns:a16="http://schemas.microsoft.com/office/drawing/2014/main" id="{7C7F7BC9-22F9-3841-AA96-52E3954A059F}"/>
              </a:ext>
            </a:extLst>
          </p:cNvPr>
          <p:cNvSpPr>
            <a:spLocks noGrp="1"/>
          </p:cNvSpPr>
          <p:nvPr>
            <p:ph type="body" sz="quarter" idx="10" hasCustomPrompt="1"/>
          </p:nvPr>
        </p:nvSpPr>
        <p:spPr>
          <a:xfrm>
            <a:off x="4595813" y="2408238"/>
            <a:ext cx="6781800" cy="2279650"/>
          </a:xfrm>
          <a:prstGeom prst="rect">
            <a:avLst/>
          </a:prstGeom>
        </p:spPr>
        <p:txBody>
          <a:bodyPr anchor="ctr"/>
          <a:lstStyle>
            <a:lvl1pPr marL="0" indent="0">
              <a:buNone/>
              <a:defRPr sz="4000" b="1" i="0">
                <a:solidFill>
                  <a:schemeClr val="bg1"/>
                </a:solidFill>
                <a:latin typeface="Century Gothic" panose="020B0502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2" name="Espace réservé du numéro de diapositive 5">
            <a:extLst>
              <a:ext uri="{FF2B5EF4-FFF2-40B4-BE49-F238E27FC236}">
                <a16:creationId xmlns:a16="http://schemas.microsoft.com/office/drawing/2014/main" id="{8C491E86-B5F1-62D1-D6D7-CB3A0F991982}"/>
              </a:ext>
            </a:extLst>
          </p:cNvPr>
          <p:cNvSpPr>
            <a:spLocks noGrp="1"/>
          </p:cNvSpPr>
          <p:nvPr>
            <p:ph type="sldNum" sz="quarter" idx="12"/>
          </p:nvPr>
        </p:nvSpPr>
        <p:spPr>
          <a:xfrm>
            <a:off x="10739718" y="6356350"/>
            <a:ext cx="614082" cy="365125"/>
          </a:xfrm>
          <a:prstGeom prst="rect">
            <a:avLst/>
          </a:prstGeom>
        </p:spPr>
        <p:txBody>
          <a:bodyPr/>
          <a:lstStyle/>
          <a:p>
            <a:fld id="{4765C87D-2C4B-F647-87D2-D9449E48212B}" type="slidenum">
              <a:rPr lang="fr-FR" smtClean="0"/>
              <a:t>‹N°›</a:t>
            </a:fld>
            <a:endParaRPr lang="fr-FR"/>
          </a:p>
        </p:txBody>
      </p:sp>
    </p:spTree>
    <p:extLst>
      <p:ext uri="{BB962C8B-B14F-4D97-AF65-F5344CB8AC3E}">
        <p14:creationId xmlns:p14="http://schemas.microsoft.com/office/powerpoint/2010/main" val="2112034074"/>
      </p:ext>
    </p:extLst>
  </p:cSld>
  <p:clrMapOvr>
    <a:masterClrMapping/>
  </p:clrMapOvr>
  <p:transition spd="med"/>
</p:sldLayout>
</file>

<file path=ppt/slideLayouts/slideLayout37.xml><?xml version="1.0" encoding="utf-8"?>
<p:sldLayout xmlns:a="http://schemas.openxmlformats.org/drawingml/2006/main" xmlns:r="http://schemas.openxmlformats.org/officeDocument/2006/relationships" xmlns:p="http://schemas.openxmlformats.org/presentationml/2006/main" preserve="1" userDrawn="1">
  <p:cSld name="2_Slide intercalair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E3FCAF-F0C1-264D-A7F7-3AC26C454024}"/>
              </a:ext>
            </a:extLst>
          </p:cNvPr>
          <p:cNvSpPr/>
          <p:nvPr userDrawn="1"/>
        </p:nvSpPr>
        <p:spPr>
          <a:xfrm>
            <a:off x="0" y="0"/>
            <a:ext cx="121920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fr-FR"/>
          </a:p>
        </p:txBody>
      </p:sp>
      <p:sp>
        <p:nvSpPr>
          <p:cNvPr id="4" name="Espace réservé du texte 3">
            <a:extLst>
              <a:ext uri="{FF2B5EF4-FFF2-40B4-BE49-F238E27FC236}">
                <a16:creationId xmlns:a16="http://schemas.microsoft.com/office/drawing/2014/main" id="{7C7F7BC9-22F9-3841-AA96-52E3954A059F}"/>
              </a:ext>
            </a:extLst>
          </p:cNvPr>
          <p:cNvSpPr>
            <a:spLocks noGrp="1"/>
          </p:cNvSpPr>
          <p:nvPr>
            <p:ph type="body" sz="quarter" idx="10" hasCustomPrompt="1"/>
          </p:nvPr>
        </p:nvSpPr>
        <p:spPr>
          <a:xfrm>
            <a:off x="4595813" y="2408238"/>
            <a:ext cx="6781800" cy="2279650"/>
          </a:xfrm>
          <a:prstGeom prst="rect">
            <a:avLst/>
          </a:prstGeom>
        </p:spPr>
        <p:txBody>
          <a:bodyPr anchor="ctr"/>
          <a:lstStyle>
            <a:lvl1pPr marL="0" indent="0">
              <a:buNone/>
              <a:defRPr sz="4000" b="1" i="0">
                <a:solidFill>
                  <a:schemeClr val="bg1"/>
                </a:solidFill>
                <a:latin typeface="Century Gothic" panose="020B0502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2" name="Espace réservé du numéro de diapositive 5">
            <a:extLst>
              <a:ext uri="{FF2B5EF4-FFF2-40B4-BE49-F238E27FC236}">
                <a16:creationId xmlns:a16="http://schemas.microsoft.com/office/drawing/2014/main" id="{8C491E86-B5F1-62D1-D6D7-CB3A0F991982}"/>
              </a:ext>
            </a:extLst>
          </p:cNvPr>
          <p:cNvSpPr>
            <a:spLocks noGrp="1"/>
          </p:cNvSpPr>
          <p:nvPr>
            <p:ph type="sldNum" sz="quarter" idx="12"/>
          </p:nvPr>
        </p:nvSpPr>
        <p:spPr>
          <a:xfrm>
            <a:off x="10739718" y="6356350"/>
            <a:ext cx="614082" cy="365125"/>
          </a:xfrm>
          <a:prstGeom prst="rect">
            <a:avLst/>
          </a:prstGeom>
        </p:spPr>
        <p:txBody>
          <a:bodyPr/>
          <a:lstStyle/>
          <a:p>
            <a:fld id="{4765C87D-2C4B-F647-87D2-D9449E48212B}" type="slidenum">
              <a:rPr lang="fr-FR" smtClean="0"/>
              <a:t>‹N°›</a:t>
            </a:fld>
            <a:endParaRPr lang="fr-FR"/>
          </a:p>
        </p:txBody>
      </p:sp>
    </p:spTree>
    <p:extLst>
      <p:ext uri="{BB962C8B-B14F-4D97-AF65-F5344CB8AC3E}">
        <p14:creationId xmlns:p14="http://schemas.microsoft.com/office/powerpoint/2010/main" val="2690709327"/>
      </p:ext>
    </p:extLst>
  </p:cSld>
  <p:clrMapOvr>
    <a:masterClrMapping/>
  </p:clrMapOvr>
  <p:transition spd="med"/>
</p:sldLayout>
</file>

<file path=ppt/slideLayouts/slideLayout38.xml><?xml version="1.0" encoding="utf-8"?>
<p:sldLayout xmlns:a="http://schemas.openxmlformats.org/drawingml/2006/main" xmlns:r="http://schemas.openxmlformats.org/officeDocument/2006/relationships" xmlns:p="http://schemas.openxmlformats.org/presentationml/2006/main" preserve="1" userDrawn="1">
  <p:cSld name="Titre et contenu">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F18BB0EA-590A-5356-6CC9-D86F0CFEB1C0}"/>
              </a:ext>
            </a:extLst>
          </p:cNvPr>
          <p:cNvSpPr>
            <a:spLocks noGrp="1"/>
          </p:cNvSpPr>
          <p:nvPr>
            <p:ph type="title" hasCustomPrompt="1"/>
          </p:nvPr>
        </p:nvSpPr>
        <p:spPr>
          <a:xfrm>
            <a:off x="1298116" y="309564"/>
            <a:ext cx="10515600" cy="612774"/>
          </a:xfrm>
          <a:prstGeom prst="rect">
            <a:avLst/>
          </a:prstGeom>
        </p:spPr>
        <p:txBody>
          <a:bodyPr anchor="ctr"/>
          <a:lstStyle>
            <a:lvl1pPr>
              <a:defRPr sz="3600" b="1">
                <a:solidFill>
                  <a:schemeClr val="accent1"/>
                </a:solidFill>
                <a:latin typeface="Century Gothic" panose="020B0502020202020204" pitchFamily="34" charset="0"/>
              </a:defRPr>
            </a:lvl1pPr>
          </a:lstStyle>
          <a:p>
            <a:r>
              <a:rPr lang="fr-FR"/>
              <a:t>MODIFIEZ LE STYLE DU TITRE</a:t>
            </a:r>
          </a:p>
        </p:txBody>
      </p:sp>
      <p:sp>
        <p:nvSpPr>
          <p:cNvPr id="13" name="Espace réservé du numéro de diapositive 5">
            <a:extLst>
              <a:ext uri="{FF2B5EF4-FFF2-40B4-BE49-F238E27FC236}">
                <a16:creationId xmlns:a16="http://schemas.microsoft.com/office/drawing/2014/main" id="{6BAA905A-3BBD-B14B-A3FC-2EAB48407F83}"/>
              </a:ext>
            </a:extLst>
          </p:cNvPr>
          <p:cNvSpPr>
            <a:spLocks noGrp="1"/>
          </p:cNvSpPr>
          <p:nvPr>
            <p:ph type="sldNum" sz="quarter" idx="12"/>
          </p:nvPr>
        </p:nvSpPr>
        <p:spPr>
          <a:xfrm>
            <a:off x="10739718" y="6356350"/>
            <a:ext cx="614082" cy="365125"/>
          </a:xfrm>
          <a:prstGeom prst="rect">
            <a:avLst/>
          </a:prstGeom>
        </p:spPr>
        <p:txBody>
          <a:bodyPr/>
          <a:lstStyle/>
          <a:p>
            <a:fld id="{4765C87D-2C4B-F647-87D2-D9449E48212B}" type="slidenum">
              <a:rPr lang="fr-FR" smtClean="0"/>
              <a:t>‹N°›</a:t>
            </a:fld>
            <a:endParaRPr lang="fr-FR"/>
          </a:p>
        </p:txBody>
      </p:sp>
    </p:spTree>
    <p:extLst>
      <p:ext uri="{BB962C8B-B14F-4D97-AF65-F5344CB8AC3E}">
        <p14:creationId xmlns:p14="http://schemas.microsoft.com/office/powerpoint/2010/main" val="343921172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preserve="1" userDrawn="1">
  <p:cSld name="Diapositive de titre">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BB6841B4-BA03-EBE6-37E8-4B1D3BBFD2BA}"/>
              </a:ext>
            </a:extLst>
          </p:cNvPr>
          <p:cNvSpPr>
            <a:spLocks noGrp="1"/>
          </p:cNvSpPr>
          <p:nvPr>
            <p:ph type="sldNum" sz="quarter" idx="12"/>
          </p:nvPr>
        </p:nvSpPr>
        <p:spPr>
          <a:xfrm>
            <a:off x="10739718" y="6356350"/>
            <a:ext cx="614082" cy="365125"/>
          </a:xfrm>
          <a:prstGeom prst="rect">
            <a:avLst/>
          </a:prstGeom>
        </p:spPr>
        <p:txBody>
          <a:bodyPr/>
          <a:lstStyle/>
          <a:p>
            <a:fld id="{4765C87D-2C4B-F647-87D2-D9449E48212B}" type="slidenum">
              <a:rPr lang="fr-FR" smtClean="0"/>
              <a:t>‹N°›</a:t>
            </a:fld>
            <a:endParaRPr lang="fr-FR"/>
          </a:p>
        </p:txBody>
      </p:sp>
      <p:sp>
        <p:nvSpPr>
          <p:cNvPr id="9" name="Espace réservé du texte 4">
            <a:extLst>
              <a:ext uri="{FF2B5EF4-FFF2-40B4-BE49-F238E27FC236}">
                <a16:creationId xmlns:a16="http://schemas.microsoft.com/office/drawing/2014/main" id="{45726021-0693-5A43-9DE3-4D3110C227F9}"/>
              </a:ext>
            </a:extLst>
          </p:cNvPr>
          <p:cNvSpPr>
            <a:spLocks noGrp="1"/>
          </p:cNvSpPr>
          <p:nvPr>
            <p:ph type="body" sz="quarter" idx="13" hasCustomPrompt="1"/>
          </p:nvPr>
        </p:nvSpPr>
        <p:spPr>
          <a:xfrm>
            <a:off x="1298116" y="615334"/>
            <a:ext cx="8575276" cy="369268"/>
          </a:xfrm>
          <a:prstGeom prst="rect">
            <a:avLst/>
          </a:prstGeom>
        </p:spPr>
        <p:txBody>
          <a:bodyPr anchor="ctr">
            <a:noAutofit/>
          </a:bodyPr>
          <a:lstStyle>
            <a:lvl1pPr marL="0" indent="0" algn="l">
              <a:spcAft>
                <a:spcPts val="0"/>
              </a:spcAft>
              <a:buNone/>
              <a:defRPr sz="2800" b="1" i="0">
                <a:solidFill>
                  <a:schemeClr val="accent4"/>
                </a:solidFill>
                <a:latin typeface="Century Gothic" panose="020B0502020202020204" pitchFamily="34" charset="0"/>
              </a:defRPr>
            </a:lvl1pPr>
          </a:lstStyle>
          <a:p>
            <a:pPr lvl="0"/>
            <a:r>
              <a:rPr lang="fr-FR"/>
              <a:t>Enoncé de la question</a:t>
            </a:r>
          </a:p>
        </p:txBody>
      </p:sp>
      <p:sp>
        <p:nvSpPr>
          <p:cNvPr id="10" name="Titre 11">
            <a:extLst>
              <a:ext uri="{FF2B5EF4-FFF2-40B4-BE49-F238E27FC236}">
                <a16:creationId xmlns:a16="http://schemas.microsoft.com/office/drawing/2014/main" id="{37DDBA75-B7C2-DDBA-BC8F-4FC0394EFD0F}"/>
              </a:ext>
            </a:extLst>
          </p:cNvPr>
          <p:cNvSpPr>
            <a:spLocks noGrp="1"/>
          </p:cNvSpPr>
          <p:nvPr>
            <p:ph type="title" hasCustomPrompt="1"/>
          </p:nvPr>
        </p:nvSpPr>
        <p:spPr>
          <a:xfrm>
            <a:off x="1298116" y="310484"/>
            <a:ext cx="10515600" cy="244574"/>
          </a:xfrm>
          <a:prstGeom prst="rect">
            <a:avLst/>
          </a:prstGeom>
        </p:spPr>
        <p:txBody>
          <a:bodyPr anchor="ctr"/>
          <a:lstStyle>
            <a:lvl1pPr>
              <a:defRPr sz="1400" b="1">
                <a:solidFill>
                  <a:schemeClr val="accent1"/>
                </a:solidFill>
                <a:latin typeface="Century Gothic" panose="020B0502020202020204" pitchFamily="34" charset="0"/>
              </a:defRPr>
            </a:lvl1pPr>
          </a:lstStyle>
          <a:p>
            <a:r>
              <a:rPr lang="fr-FR"/>
              <a:t>MODIFIEZ LE STYLE DU TITRE</a:t>
            </a:r>
          </a:p>
        </p:txBody>
      </p:sp>
    </p:spTree>
    <p:extLst>
      <p:ext uri="{BB962C8B-B14F-4D97-AF65-F5344CB8AC3E}">
        <p14:creationId xmlns:p14="http://schemas.microsoft.com/office/powerpoint/2010/main" val="32123594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Slide garde">
    <p:spTree>
      <p:nvGrpSpPr>
        <p:cNvPr id="1" name=""/>
        <p:cNvGrpSpPr/>
        <p:nvPr/>
      </p:nvGrpSpPr>
      <p:grpSpPr>
        <a:xfrm>
          <a:off x="0" y="0"/>
          <a:ext cx="0" cy="0"/>
          <a:chOff x="0" y="0"/>
          <a:chExt cx="0" cy="0"/>
        </a:xfrm>
      </p:grpSpPr>
      <p:sp>
        <p:nvSpPr>
          <p:cNvPr id="4" name="Espace réservé du numéro de diapositive 5">
            <a:extLst>
              <a:ext uri="{FF2B5EF4-FFF2-40B4-BE49-F238E27FC236}">
                <a16:creationId xmlns:a16="http://schemas.microsoft.com/office/drawing/2014/main" id="{E9CF0676-A32B-0241-FB24-C424006F202C}"/>
              </a:ext>
            </a:extLst>
          </p:cNvPr>
          <p:cNvSpPr>
            <a:spLocks noGrp="1"/>
          </p:cNvSpPr>
          <p:nvPr>
            <p:ph type="sldNum" sz="quarter" idx="12"/>
          </p:nvPr>
        </p:nvSpPr>
        <p:spPr>
          <a:xfrm>
            <a:off x="10739718" y="6356350"/>
            <a:ext cx="614082" cy="365125"/>
          </a:xfrm>
          <a:prstGeom prst="rect">
            <a:avLst/>
          </a:prstGeom>
        </p:spPr>
        <p:txBody>
          <a:bodyPr/>
          <a:lstStyle/>
          <a:p>
            <a:fld id="{4765C87D-2C4B-F647-87D2-D9449E48212B}" type="slidenum">
              <a:rPr lang="fr-FR" smtClean="0"/>
              <a:t>‹N°›</a:t>
            </a:fld>
            <a:endParaRPr lang="fr-FR"/>
          </a:p>
        </p:txBody>
      </p:sp>
    </p:spTree>
    <p:extLst>
      <p:ext uri="{BB962C8B-B14F-4D97-AF65-F5344CB8AC3E}">
        <p14:creationId xmlns:p14="http://schemas.microsoft.com/office/powerpoint/2010/main" val="329228771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Slide garde">
    <p:spTree>
      <p:nvGrpSpPr>
        <p:cNvPr id="1" name=""/>
        <p:cNvGrpSpPr/>
        <p:nvPr/>
      </p:nvGrpSpPr>
      <p:grpSpPr>
        <a:xfrm>
          <a:off x="0" y="0"/>
          <a:ext cx="0" cy="0"/>
          <a:chOff x="0" y="0"/>
          <a:chExt cx="0" cy="0"/>
        </a:xfrm>
      </p:grpSpPr>
      <p:sp>
        <p:nvSpPr>
          <p:cNvPr id="6" name="Rectangle 5">
            <a:extLst>
              <a:ext uri="{FF2B5EF4-FFF2-40B4-BE49-F238E27FC236}">
                <a16:creationId xmlns:a16="http://schemas.microsoft.com/office/drawing/2014/main" id="{5E75D693-4629-3248-900C-F16DF72913FB}"/>
              </a:ext>
            </a:extLst>
          </p:cNvPr>
          <p:cNvSpPr/>
          <p:nvPr userDrawn="1"/>
        </p:nvSpPr>
        <p:spPr>
          <a:xfrm>
            <a:off x="0" y="1179331"/>
            <a:ext cx="12192000" cy="4499337"/>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3" name="Espace réservé du texte 2">
            <a:extLst>
              <a:ext uri="{FF2B5EF4-FFF2-40B4-BE49-F238E27FC236}">
                <a16:creationId xmlns:a16="http://schemas.microsoft.com/office/drawing/2014/main" id="{EC09C28B-1649-E896-7F35-6D850C9AD134}"/>
              </a:ext>
            </a:extLst>
          </p:cNvPr>
          <p:cNvSpPr>
            <a:spLocks noGrp="1"/>
          </p:cNvSpPr>
          <p:nvPr>
            <p:ph type="body" sz="quarter" idx="10"/>
          </p:nvPr>
        </p:nvSpPr>
        <p:spPr>
          <a:xfrm>
            <a:off x="947057" y="1973847"/>
            <a:ext cx="7299325" cy="2693987"/>
          </a:xfrm>
          <a:prstGeom prst="rect">
            <a:avLst/>
          </a:prstGeom>
        </p:spPr>
        <p:txBody>
          <a:bodyPr anchor="ctr"/>
          <a:lstStyle>
            <a:lvl1pPr marL="0" indent="0">
              <a:buNone/>
              <a:defRPr b="1">
                <a:solidFill>
                  <a:schemeClr val="bg1"/>
                </a:solidFill>
                <a:latin typeface="Century Gothic" panose="020B0502020202020204" pitchFamily="34" charset="0"/>
              </a:defRPr>
            </a:lvl1pPr>
          </a:lstStyle>
          <a:p>
            <a:pPr lvl="0"/>
            <a:endParaRPr lang="fr-FR"/>
          </a:p>
        </p:txBody>
      </p:sp>
      <p:sp>
        <p:nvSpPr>
          <p:cNvPr id="2" name="Espace réservé du numéro de diapositive 5">
            <a:extLst>
              <a:ext uri="{FF2B5EF4-FFF2-40B4-BE49-F238E27FC236}">
                <a16:creationId xmlns:a16="http://schemas.microsoft.com/office/drawing/2014/main" id="{6FA1FEC7-205A-A979-CC69-C83C828D75AF}"/>
              </a:ext>
            </a:extLst>
          </p:cNvPr>
          <p:cNvSpPr>
            <a:spLocks noGrp="1"/>
          </p:cNvSpPr>
          <p:nvPr>
            <p:ph type="sldNum" sz="quarter" idx="12"/>
          </p:nvPr>
        </p:nvSpPr>
        <p:spPr>
          <a:xfrm>
            <a:off x="10739718" y="6356350"/>
            <a:ext cx="614082" cy="365125"/>
          </a:xfrm>
          <a:prstGeom prst="rect">
            <a:avLst/>
          </a:prstGeom>
        </p:spPr>
        <p:txBody>
          <a:bodyPr/>
          <a:lstStyle/>
          <a:p>
            <a:fld id="{4765C87D-2C4B-F647-87D2-D9449E48212B}" type="slidenum">
              <a:rPr lang="fr-FR" smtClean="0"/>
              <a:t>‹N°›</a:t>
            </a:fld>
            <a:endParaRPr lang="fr-FR"/>
          </a:p>
        </p:txBody>
      </p:sp>
    </p:spTree>
    <p:extLst>
      <p:ext uri="{BB962C8B-B14F-4D97-AF65-F5344CB8AC3E}">
        <p14:creationId xmlns:p14="http://schemas.microsoft.com/office/powerpoint/2010/main" val="302135989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Slide intercalair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E3FCAF-F0C1-264D-A7F7-3AC26C454024}"/>
              </a:ext>
            </a:extLst>
          </p:cNvPr>
          <p:cNvSpPr/>
          <p:nvPr userDrawn="1"/>
        </p:nvSpPr>
        <p:spPr>
          <a:xfrm>
            <a:off x="0" y="-1"/>
            <a:ext cx="12192000"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fr-FR"/>
          </a:p>
        </p:txBody>
      </p:sp>
      <p:sp>
        <p:nvSpPr>
          <p:cNvPr id="4" name="Espace réservé du texte 3">
            <a:extLst>
              <a:ext uri="{FF2B5EF4-FFF2-40B4-BE49-F238E27FC236}">
                <a16:creationId xmlns:a16="http://schemas.microsoft.com/office/drawing/2014/main" id="{7C7F7BC9-22F9-3841-AA96-52E3954A059F}"/>
              </a:ext>
            </a:extLst>
          </p:cNvPr>
          <p:cNvSpPr>
            <a:spLocks noGrp="1"/>
          </p:cNvSpPr>
          <p:nvPr>
            <p:ph type="body" sz="quarter" idx="10" hasCustomPrompt="1"/>
          </p:nvPr>
        </p:nvSpPr>
        <p:spPr>
          <a:xfrm>
            <a:off x="4595813" y="2408238"/>
            <a:ext cx="6781800" cy="2279650"/>
          </a:xfrm>
          <a:prstGeom prst="rect">
            <a:avLst/>
          </a:prstGeom>
        </p:spPr>
        <p:txBody>
          <a:bodyPr anchor="ctr"/>
          <a:lstStyle>
            <a:lvl1pPr marL="0" indent="0">
              <a:buNone/>
              <a:defRPr sz="4000" b="1" i="0">
                <a:solidFill>
                  <a:schemeClr val="bg1"/>
                </a:solidFill>
                <a:latin typeface="Century Gothic" panose="020B0502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2" name="Espace réservé du numéro de diapositive 5">
            <a:extLst>
              <a:ext uri="{FF2B5EF4-FFF2-40B4-BE49-F238E27FC236}">
                <a16:creationId xmlns:a16="http://schemas.microsoft.com/office/drawing/2014/main" id="{8C491E86-B5F1-62D1-D6D7-CB3A0F991982}"/>
              </a:ext>
            </a:extLst>
          </p:cNvPr>
          <p:cNvSpPr>
            <a:spLocks noGrp="1"/>
          </p:cNvSpPr>
          <p:nvPr>
            <p:ph type="sldNum" sz="quarter" idx="12"/>
          </p:nvPr>
        </p:nvSpPr>
        <p:spPr>
          <a:xfrm>
            <a:off x="10739718" y="6356350"/>
            <a:ext cx="614082" cy="365125"/>
          </a:xfrm>
          <a:prstGeom prst="rect">
            <a:avLst/>
          </a:prstGeom>
        </p:spPr>
        <p:txBody>
          <a:bodyPr/>
          <a:lstStyle/>
          <a:p>
            <a:fld id="{4765C87D-2C4B-F647-87D2-D9449E48212B}" type="slidenum">
              <a:rPr lang="fr-FR" smtClean="0"/>
              <a:t>‹N°›</a:t>
            </a:fld>
            <a:endParaRPr lang="fr-FR"/>
          </a:p>
        </p:txBody>
      </p:sp>
    </p:spTree>
    <p:extLst>
      <p:ext uri="{BB962C8B-B14F-4D97-AF65-F5344CB8AC3E}">
        <p14:creationId xmlns:p14="http://schemas.microsoft.com/office/powerpoint/2010/main" val="1873817310"/>
      </p:ext>
    </p:extLst>
  </p:cSld>
  <p:clrMapOvr>
    <a:masterClrMapping/>
  </p:clrMapOvr>
  <p:transition spd="med"/>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2_Slide intercalaire">
    <p:spTree>
      <p:nvGrpSpPr>
        <p:cNvPr id="1" name=""/>
        <p:cNvGrpSpPr/>
        <p:nvPr/>
      </p:nvGrpSpPr>
      <p:grpSpPr>
        <a:xfrm>
          <a:off x="0" y="0"/>
          <a:ext cx="0" cy="0"/>
          <a:chOff x="0" y="0"/>
          <a:chExt cx="0" cy="0"/>
        </a:xfrm>
      </p:grpSpPr>
      <p:sp>
        <p:nvSpPr>
          <p:cNvPr id="11" name="Rectangle 10">
            <a:extLst>
              <a:ext uri="{FF2B5EF4-FFF2-40B4-BE49-F238E27FC236}">
                <a16:creationId xmlns:a16="http://schemas.microsoft.com/office/drawing/2014/main" id="{11E3FCAF-F0C1-264D-A7F7-3AC26C454024}"/>
              </a:ext>
            </a:extLst>
          </p:cNvPr>
          <p:cNvSpPr/>
          <p:nvPr userDrawn="1"/>
        </p:nvSpPr>
        <p:spPr>
          <a:xfrm>
            <a:off x="0" y="0"/>
            <a:ext cx="12192000" cy="6858000"/>
          </a:xfrm>
          <a:prstGeom prst="rect">
            <a:avLst/>
          </a:prstGeom>
          <a:solidFill>
            <a:schemeClr val="accent1">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endParaRPr lang="fr-FR"/>
          </a:p>
        </p:txBody>
      </p:sp>
      <p:sp>
        <p:nvSpPr>
          <p:cNvPr id="4" name="Espace réservé du texte 3">
            <a:extLst>
              <a:ext uri="{FF2B5EF4-FFF2-40B4-BE49-F238E27FC236}">
                <a16:creationId xmlns:a16="http://schemas.microsoft.com/office/drawing/2014/main" id="{7C7F7BC9-22F9-3841-AA96-52E3954A059F}"/>
              </a:ext>
            </a:extLst>
          </p:cNvPr>
          <p:cNvSpPr>
            <a:spLocks noGrp="1"/>
          </p:cNvSpPr>
          <p:nvPr>
            <p:ph type="body" sz="quarter" idx="10" hasCustomPrompt="1"/>
          </p:nvPr>
        </p:nvSpPr>
        <p:spPr>
          <a:xfrm>
            <a:off x="4595813" y="2408238"/>
            <a:ext cx="6781800" cy="2279650"/>
          </a:xfrm>
          <a:prstGeom prst="rect">
            <a:avLst/>
          </a:prstGeom>
        </p:spPr>
        <p:txBody>
          <a:bodyPr anchor="ctr"/>
          <a:lstStyle>
            <a:lvl1pPr marL="0" indent="0">
              <a:buNone/>
              <a:defRPr sz="4000" b="1" i="0">
                <a:solidFill>
                  <a:schemeClr val="bg1"/>
                </a:solidFill>
                <a:latin typeface="Century Gothic" panose="020B0502020202020204" pitchFamily="34" charset="0"/>
              </a:defRPr>
            </a:lvl1pPr>
            <a:lvl2pPr>
              <a:defRPr>
                <a:solidFill>
                  <a:schemeClr val="bg1"/>
                </a:solidFill>
              </a:defRPr>
            </a:lvl2pPr>
            <a:lvl3pPr>
              <a:defRPr>
                <a:solidFill>
                  <a:schemeClr val="bg1"/>
                </a:solidFill>
              </a:defRPr>
            </a:lvl3pPr>
            <a:lvl4pPr>
              <a:defRPr>
                <a:solidFill>
                  <a:schemeClr val="bg1"/>
                </a:solidFill>
              </a:defRPr>
            </a:lvl4pPr>
            <a:lvl5pPr>
              <a:defRPr>
                <a:solidFill>
                  <a:schemeClr val="bg1"/>
                </a:solidFill>
              </a:defRPr>
            </a:lvl5pPr>
          </a:lstStyle>
          <a:p>
            <a:pPr lvl="0"/>
            <a:r>
              <a:rPr lang="fr-FR"/>
              <a:t>Titre</a:t>
            </a:r>
          </a:p>
        </p:txBody>
      </p:sp>
      <p:sp>
        <p:nvSpPr>
          <p:cNvPr id="2" name="Espace réservé du numéro de diapositive 5">
            <a:extLst>
              <a:ext uri="{FF2B5EF4-FFF2-40B4-BE49-F238E27FC236}">
                <a16:creationId xmlns:a16="http://schemas.microsoft.com/office/drawing/2014/main" id="{8C491E86-B5F1-62D1-D6D7-CB3A0F991982}"/>
              </a:ext>
            </a:extLst>
          </p:cNvPr>
          <p:cNvSpPr>
            <a:spLocks noGrp="1"/>
          </p:cNvSpPr>
          <p:nvPr>
            <p:ph type="sldNum" sz="quarter" idx="12"/>
          </p:nvPr>
        </p:nvSpPr>
        <p:spPr>
          <a:xfrm>
            <a:off x="10739718" y="6356350"/>
            <a:ext cx="614082" cy="365125"/>
          </a:xfrm>
          <a:prstGeom prst="rect">
            <a:avLst/>
          </a:prstGeom>
        </p:spPr>
        <p:txBody>
          <a:bodyPr/>
          <a:lstStyle/>
          <a:p>
            <a:fld id="{4765C87D-2C4B-F647-87D2-D9449E48212B}" type="slidenum">
              <a:rPr lang="fr-FR" smtClean="0"/>
              <a:t>‹N°›</a:t>
            </a:fld>
            <a:endParaRPr lang="fr-FR"/>
          </a:p>
        </p:txBody>
      </p:sp>
    </p:spTree>
    <p:extLst>
      <p:ext uri="{BB962C8B-B14F-4D97-AF65-F5344CB8AC3E}">
        <p14:creationId xmlns:p14="http://schemas.microsoft.com/office/powerpoint/2010/main" val="2164598281"/>
      </p:ext>
    </p:extLst>
  </p:cSld>
  <p:clrMapOvr>
    <a:masterClrMapping/>
  </p:clrMapOvr>
  <p:transition spd="med"/>
</p:sldLayout>
</file>

<file path=ppt/slideLayouts/slideLayout8.xml><?xml version="1.0" encoding="utf-8"?>
<p:sldLayout xmlns:a="http://schemas.openxmlformats.org/drawingml/2006/main" xmlns:r="http://schemas.openxmlformats.org/officeDocument/2006/relationships" xmlns:p="http://schemas.openxmlformats.org/presentationml/2006/main" userDrawn="1">
  <p:cSld name="Titre et contenu">
    <p:spTree>
      <p:nvGrpSpPr>
        <p:cNvPr id="1" name=""/>
        <p:cNvGrpSpPr/>
        <p:nvPr/>
      </p:nvGrpSpPr>
      <p:grpSpPr>
        <a:xfrm>
          <a:off x="0" y="0"/>
          <a:ext cx="0" cy="0"/>
          <a:chOff x="0" y="0"/>
          <a:chExt cx="0" cy="0"/>
        </a:xfrm>
      </p:grpSpPr>
      <p:sp>
        <p:nvSpPr>
          <p:cNvPr id="12" name="Titre 11">
            <a:extLst>
              <a:ext uri="{FF2B5EF4-FFF2-40B4-BE49-F238E27FC236}">
                <a16:creationId xmlns:a16="http://schemas.microsoft.com/office/drawing/2014/main" id="{F18BB0EA-590A-5356-6CC9-D86F0CFEB1C0}"/>
              </a:ext>
            </a:extLst>
          </p:cNvPr>
          <p:cNvSpPr>
            <a:spLocks noGrp="1"/>
          </p:cNvSpPr>
          <p:nvPr>
            <p:ph type="title" hasCustomPrompt="1"/>
          </p:nvPr>
        </p:nvSpPr>
        <p:spPr>
          <a:xfrm>
            <a:off x="1298116" y="309564"/>
            <a:ext cx="10515600" cy="612774"/>
          </a:xfrm>
          <a:prstGeom prst="rect">
            <a:avLst/>
          </a:prstGeom>
        </p:spPr>
        <p:txBody>
          <a:bodyPr anchor="ctr"/>
          <a:lstStyle>
            <a:lvl1pPr>
              <a:defRPr sz="3600" b="1">
                <a:solidFill>
                  <a:schemeClr val="accent1"/>
                </a:solidFill>
                <a:latin typeface="Century Gothic" panose="020B0502020202020204" pitchFamily="34" charset="0"/>
              </a:defRPr>
            </a:lvl1pPr>
          </a:lstStyle>
          <a:p>
            <a:r>
              <a:rPr lang="fr-FR"/>
              <a:t>MODIFIEZ LE STYLE DU TITRE</a:t>
            </a:r>
          </a:p>
        </p:txBody>
      </p:sp>
      <p:sp>
        <p:nvSpPr>
          <p:cNvPr id="13" name="Espace réservé du numéro de diapositive 5">
            <a:extLst>
              <a:ext uri="{FF2B5EF4-FFF2-40B4-BE49-F238E27FC236}">
                <a16:creationId xmlns:a16="http://schemas.microsoft.com/office/drawing/2014/main" id="{6BAA905A-3BBD-B14B-A3FC-2EAB48407F83}"/>
              </a:ext>
            </a:extLst>
          </p:cNvPr>
          <p:cNvSpPr>
            <a:spLocks noGrp="1"/>
          </p:cNvSpPr>
          <p:nvPr>
            <p:ph type="sldNum" sz="quarter" idx="12"/>
          </p:nvPr>
        </p:nvSpPr>
        <p:spPr>
          <a:xfrm>
            <a:off x="10739718" y="6356350"/>
            <a:ext cx="614082" cy="365125"/>
          </a:xfrm>
          <a:prstGeom prst="rect">
            <a:avLst/>
          </a:prstGeom>
        </p:spPr>
        <p:txBody>
          <a:bodyPr/>
          <a:lstStyle/>
          <a:p>
            <a:fld id="{4765C87D-2C4B-F647-87D2-D9449E48212B}" type="slidenum">
              <a:rPr lang="fr-FR" smtClean="0"/>
              <a:t>‹N°›</a:t>
            </a:fld>
            <a:endParaRPr lang="fr-FR"/>
          </a:p>
        </p:txBody>
      </p:sp>
    </p:spTree>
    <p:extLst>
      <p:ext uri="{BB962C8B-B14F-4D97-AF65-F5344CB8AC3E}">
        <p14:creationId xmlns:p14="http://schemas.microsoft.com/office/powerpoint/2010/main" val="378103399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userDrawn="1">
  <p:cSld name="Diapositive de titre">
    <p:spTree>
      <p:nvGrpSpPr>
        <p:cNvPr id="1" name=""/>
        <p:cNvGrpSpPr/>
        <p:nvPr/>
      </p:nvGrpSpPr>
      <p:grpSpPr>
        <a:xfrm>
          <a:off x="0" y="0"/>
          <a:ext cx="0" cy="0"/>
          <a:chOff x="0" y="0"/>
          <a:chExt cx="0" cy="0"/>
        </a:xfrm>
      </p:grpSpPr>
      <p:sp>
        <p:nvSpPr>
          <p:cNvPr id="6" name="Espace réservé du numéro de diapositive 5">
            <a:extLst>
              <a:ext uri="{FF2B5EF4-FFF2-40B4-BE49-F238E27FC236}">
                <a16:creationId xmlns:a16="http://schemas.microsoft.com/office/drawing/2014/main" id="{BB6841B4-BA03-EBE6-37E8-4B1D3BBFD2BA}"/>
              </a:ext>
            </a:extLst>
          </p:cNvPr>
          <p:cNvSpPr>
            <a:spLocks noGrp="1"/>
          </p:cNvSpPr>
          <p:nvPr>
            <p:ph type="sldNum" sz="quarter" idx="12"/>
          </p:nvPr>
        </p:nvSpPr>
        <p:spPr>
          <a:xfrm>
            <a:off x="10739718" y="6356350"/>
            <a:ext cx="614082" cy="365125"/>
          </a:xfrm>
          <a:prstGeom prst="rect">
            <a:avLst/>
          </a:prstGeom>
        </p:spPr>
        <p:txBody>
          <a:bodyPr/>
          <a:lstStyle/>
          <a:p>
            <a:fld id="{4765C87D-2C4B-F647-87D2-D9449E48212B}" type="slidenum">
              <a:rPr lang="fr-FR" smtClean="0"/>
              <a:t>‹N°›</a:t>
            </a:fld>
            <a:endParaRPr lang="fr-FR"/>
          </a:p>
        </p:txBody>
      </p:sp>
      <p:sp>
        <p:nvSpPr>
          <p:cNvPr id="9" name="Espace réservé du texte 4">
            <a:extLst>
              <a:ext uri="{FF2B5EF4-FFF2-40B4-BE49-F238E27FC236}">
                <a16:creationId xmlns:a16="http://schemas.microsoft.com/office/drawing/2014/main" id="{45726021-0693-5A43-9DE3-4D3110C227F9}"/>
              </a:ext>
            </a:extLst>
          </p:cNvPr>
          <p:cNvSpPr>
            <a:spLocks noGrp="1"/>
          </p:cNvSpPr>
          <p:nvPr>
            <p:ph type="body" sz="quarter" idx="13" hasCustomPrompt="1"/>
          </p:nvPr>
        </p:nvSpPr>
        <p:spPr>
          <a:xfrm>
            <a:off x="1298116" y="615334"/>
            <a:ext cx="8575276" cy="369268"/>
          </a:xfrm>
          <a:prstGeom prst="rect">
            <a:avLst/>
          </a:prstGeom>
        </p:spPr>
        <p:txBody>
          <a:bodyPr anchor="ctr">
            <a:noAutofit/>
          </a:bodyPr>
          <a:lstStyle>
            <a:lvl1pPr marL="0" indent="0" algn="l">
              <a:spcAft>
                <a:spcPts val="0"/>
              </a:spcAft>
              <a:buNone/>
              <a:defRPr sz="2800" b="1" i="0">
                <a:solidFill>
                  <a:schemeClr val="accent4"/>
                </a:solidFill>
                <a:latin typeface="Century Gothic" panose="020B0502020202020204" pitchFamily="34" charset="0"/>
              </a:defRPr>
            </a:lvl1pPr>
          </a:lstStyle>
          <a:p>
            <a:pPr lvl="0"/>
            <a:r>
              <a:rPr lang="fr-FR"/>
              <a:t>Enoncé de la question</a:t>
            </a:r>
          </a:p>
        </p:txBody>
      </p:sp>
      <p:sp>
        <p:nvSpPr>
          <p:cNvPr id="10" name="Titre 11">
            <a:extLst>
              <a:ext uri="{FF2B5EF4-FFF2-40B4-BE49-F238E27FC236}">
                <a16:creationId xmlns:a16="http://schemas.microsoft.com/office/drawing/2014/main" id="{37DDBA75-B7C2-DDBA-BC8F-4FC0394EFD0F}"/>
              </a:ext>
            </a:extLst>
          </p:cNvPr>
          <p:cNvSpPr>
            <a:spLocks noGrp="1"/>
          </p:cNvSpPr>
          <p:nvPr>
            <p:ph type="title" hasCustomPrompt="1"/>
          </p:nvPr>
        </p:nvSpPr>
        <p:spPr>
          <a:xfrm>
            <a:off x="1298116" y="310484"/>
            <a:ext cx="10515600" cy="244574"/>
          </a:xfrm>
          <a:prstGeom prst="rect">
            <a:avLst/>
          </a:prstGeom>
        </p:spPr>
        <p:txBody>
          <a:bodyPr anchor="ctr"/>
          <a:lstStyle>
            <a:lvl1pPr>
              <a:defRPr sz="1400" b="1">
                <a:solidFill>
                  <a:schemeClr val="accent1"/>
                </a:solidFill>
                <a:latin typeface="Century Gothic" panose="020B0502020202020204" pitchFamily="34" charset="0"/>
              </a:defRPr>
            </a:lvl1pPr>
          </a:lstStyle>
          <a:p>
            <a:r>
              <a:rPr lang="fr-FR"/>
              <a:t>MODIFIEZ LE STYLE DU TITRE</a:t>
            </a:r>
          </a:p>
        </p:txBody>
      </p:sp>
    </p:spTree>
    <p:extLst>
      <p:ext uri="{BB962C8B-B14F-4D97-AF65-F5344CB8AC3E}">
        <p14:creationId xmlns:p14="http://schemas.microsoft.com/office/powerpoint/2010/main" val="3763221437"/>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png"/><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7.xml"/><Relationship Id="rId7" Type="http://schemas.openxmlformats.org/officeDocument/2006/relationships/image" Target="../media/image1.png"/><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theme" Target="../theme/theme2.xml"/><Relationship Id="rId5" Type="http://schemas.openxmlformats.org/officeDocument/2006/relationships/slideLayout" Target="../slideLayouts/slideLayout9.xml"/><Relationship Id="rId4" Type="http://schemas.openxmlformats.org/officeDocument/2006/relationships/slideLayout" Target="../slideLayouts/slideLayout8.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17.xml"/><Relationship Id="rId3" Type="http://schemas.openxmlformats.org/officeDocument/2006/relationships/slideLayout" Target="../slideLayouts/slideLayout12.xml"/><Relationship Id="rId7" Type="http://schemas.openxmlformats.org/officeDocument/2006/relationships/slideLayout" Target="../slideLayouts/slideLayout16.xml"/><Relationship Id="rId12" Type="http://schemas.openxmlformats.org/officeDocument/2006/relationships/theme" Target="../theme/theme3.xml"/><Relationship Id="rId2" Type="http://schemas.openxmlformats.org/officeDocument/2006/relationships/slideLayout" Target="../slideLayouts/slideLayout11.xml"/><Relationship Id="rId1" Type="http://schemas.openxmlformats.org/officeDocument/2006/relationships/slideLayout" Target="../slideLayouts/slideLayout10.xml"/><Relationship Id="rId6" Type="http://schemas.openxmlformats.org/officeDocument/2006/relationships/slideLayout" Target="../slideLayouts/slideLayout15.xml"/><Relationship Id="rId11" Type="http://schemas.openxmlformats.org/officeDocument/2006/relationships/slideLayout" Target="../slideLayouts/slideLayout20.xml"/><Relationship Id="rId5" Type="http://schemas.openxmlformats.org/officeDocument/2006/relationships/slideLayout" Target="../slideLayouts/slideLayout14.xml"/><Relationship Id="rId10" Type="http://schemas.openxmlformats.org/officeDocument/2006/relationships/slideLayout" Target="../slideLayouts/slideLayout19.xml"/><Relationship Id="rId4" Type="http://schemas.openxmlformats.org/officeDocument/2006/relationships/slideLayout" Target="../slideLayouts/slideLayout13.xml"/><Relationship Id="rId9" Type="http://schemas.openxmlformats.org/officeDocument/2006/relationships/slideLayout" Target="../slideLayouts/slideLayout18.xml"/></Relationships>
</file>

<file path=ppt/slideMasters/_rels/slideMaster4.xml.rels><?xml version="1.0" encoding="UTF-8" standalone="yes"?>
<Relationships xmlns="http://schemas.openxmlformats.org/package/2006/relationships"><Relationship Id="rId3" Type="http://schemas.openxmlformats.org/officeDocument/2006/relationships/slideLayout" Target="../slideLayouts/slideLayout23.xml"/><Relationship Id="rId2" Type="http://schemas.openxmlformats.org/officeDocument/2006/relationships/slideLayout" Target="../slideLayouts/slideLayout22.xml"/><Relationship Id="rId1" Type="http://schemas.openxmlformats.org/officeDocument/2006/relationships/slideLayout" Target="../slideLayouts/slideLayout21.xml"/><Relationship Id="rId6" Type="http://schemas.openxmlformats.org/officeDocument/2006/relationships/image" Target="../media/image2.png"/><Relationship Id="rId5" Type="http://schemas.openxmlformats.org/officeDocument/2006/relationships/theme" Target="../theme/theme4.xml"/><Relationship Id="rId4" Type="http://schemas.openxmlformats.org/officeDocument/2006/relationships/slideLayout" Target="../slideLayouts/slideLayout24.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27.xml"/><Relationship Id="rId7" Type="http://schemas.openxmlformats.org/officeDocument/2006/relationships/image" Target="../media/image2.png"/><Relationship Id="rId2" Type="http://schemas.openxmlformats.org/officeDocument/2006/relationships/slideLayout" Target="../slideLayouts/slideLayout26.xml"/><Relationship Id="rId1" Type="http://schemas.openxmlformats.org/officeDocument/2006/relationships/slideLayout" Target="../slideLayouts/slideLayout25.xml"/><Relationship Id="rId6" Type="http://schemas.openxmlformats.org/officeDocument/2006/relationships/theme" Target="../theme/theme5.xml"/><Relationship Id="rId5" Type="http://schemas.openxmlformats.org/officeDocument/2006/relationships/slideLayout" Target="../slideLayouts/slideLayout29.xml"/><Relationship Id="rId4" Type="http://schemas.openxmlformats.org/officeDocument/2006/relationships/slideLayout" Target="../slideLayouts/slideLayout28.xml"/></Relationships>
</file>

<file path=ppt/slideMasters/_rels/slideMaster6.xml.rels><?xml version="1.0" encoding="UTF-8" standalone="yes"?>
<Relationships xmlns="http://schemas.openxmlformats.org/package/2006/relationships"><Relationship Id="rId3" Type="http://schemas.openxmlformats.org/officeDocument/2006/relationships/slideLayout" Target="../slideLayouts/slideLayout32.xml"/><Relationship Id="rId7" Type="http://schemas.openxmlformats.org/officeDocument/2006/relationships/image" Target="../media/image3.png"/><Relationship Id="rId2" Type="http://schemas.openxmlformats.org/officeDocument/2006/relationships/slideLayout" Target="../slideLayouts/slideLayout31.xml"/><Relationship Id="rId1" Type="http://schemas.openxmlformats.org/officeDocument/2006/relationships/slideLayout" Target="../slideLayouts/slideLayout30.xml"/><Relationship Id="rId6" Type="http://schemas.openxmlformats.org/officeDocument/2006/relationships/theme" Target="../theme/theme6.xml"/><Relationship Id="rId5" Type="http://schemas.openxmlformats.org/officeDocument/2006/relationships/slideLayout" Target="../slideLayouts/slideLayout34.xml"/><Relationship Id="rId4" Type="http://schemas.openxmlformats.org/officeDocument/2006/relationships/slideLayout" Target="../slideLayouts/slideLayout33.xml"/></Relationships>
</file>

<file path=ppt/slideMasters/_rels/slideMaster7.xml.rels><?xml version="1.0" encoding="UTF-8" standalone="yes"?>
<Relationships xmlns="http://schemas.openxmlformats.org/package/2006/relationships"><Relationship Id="rId3" Type="http://schemas.openxmlformats.org/officeDocument/2006/relationships/slideLayout" Target="../slideLayouts/slideLayout37.xml"/><Relationship Id="rId7" Type="http://schemas.openxmlformats.org/officeDocument/2006/relationships/image" Target="../media/image4.png"/><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theme" Target="../theme/theme7.xml"/><Relationship Id="rId5" Type="http://schemas.openxmlformats.org/officeDocument/2006/relationships/slideLayout" Target="../slideLayouts/slideLayout39.xml"/><Relationship Id="rId4" Type="http://schemas.openxmlformats.org/officeDocument/2006/relationships/slideLayout" Target="../slideLayouts/slideLayout38.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Connecteur droit 6">
            <a:extLst>
              <a:ext uri="{FF2B5EF4-FFF2-40B4-BE49-F238E27FC236}">
                <a16:creationId xmlns:a16="http://schemas.microsoft.com/office/drawing/2014/main" id="{2F7944D3-DE2D-DB4B-11D3-FFE5441D9E3C}"/>
              </a:ext>
            </a:extLst>
          </p:cNvPr>
          <p:cNvCxnSpPr>
            <a:cxnSpLocks/>
          </p:cNvCxnSpPr>
          <p:nvPr userDrawn="1"/>
        </p:nvCxnSpPr>
        <p:spPr>
          <a:xfrm>
            <a:off x="0" y="1193655"/>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pic>
        <p:nvPicPr>
          <p:cNvPr id="8" name="Image 7">
            <a:extLst>
              <a:ext uri="{FF2B5EF4-FFF2-40B4-BE49-F238E27FC236}">
                <a16:creationId xmlns:a16="http://schemas.microsoft.com/office/drawing/2014/main" id="{1BFB9431-1637-55FB-E4DA-50723DC0B993}"/>
              </a:ext>
            </a:extLst>
          </p:cNvPr>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80091" y="224947"/>
            <a:ext cx="1129895" cy="782886"/>
          </a:xfrm>
          <a:prstGeom prst="rect">
            <a:avLst/>
          </a:prstGeom>
        </p:spPr>
      </p:pic>
      <p:sp>
        <p:nvSpPr>
          <p:cNvPr id="2" name="Espace réservé du numéro de diapositive 5">
            <a:extLst>
              <a:ext uri="{FF2B5EF4-FFF2-40B4-BE49-F238E27FC236}">
                <a16:creationId xmlns:a16="http://schemas.microsoft.com/office/drawing/2014/main" id="{E97FC11B-02E0-2DAD-18DA-37168A263E92}"/>
              </a:ext>
            </a:extLst>
          </p:cNvPr>
          <p:cNvSpPr>
            <a:spLocks noGrp="1"/>
          </p:cNvSpPr>
          <p:nvPr>
            <p:ph type="sldNum" sz="quarter" idx="4"/>
          </p:nvPr>
        </p:nvSpPr>
        <p:spPr>
          <a:xfrm>
            <a:off x="10739718" y="6356350"/>
            <a:ext cx="614082" cy="365125"/>
          </a:xfrm>
          <a:prstGeom prst="rect">
            <a:avLst/>
          </a:prstGeom>
        </p:spPr>
        <p:txBody>
          <a:bodyPr/>
          <a:lstStyle/>
          <a:p>
            <a:fld id="{4765C87D-2C4B-F647-87D2-D9449E48212B}" type="slidenum">
              <a:rPr lang="fr-FR" smtClean="0"/>
              <a:t>‹N°›</a:t>
            </a:fld>
            <a:endParaRPr lang="fr-FR"/>
          </a:p>
        </p:txBody>
      </p:sp>
    </p:spTree>
    <p:extLst>
      <p:ext uri="{BB962C8B-B14F-4D97-AF65-F5344CB8AC3E}">
        <p14:creationId xmlns:p14="http://schemas.microsoft.com/office/powerpoint/2010/main" val="692321935"/>
      </p:ext>
    </p:extLst>
  </p:cSld>
  <p:clrMap bg1="lt1" tx1="dk1" bg2="lt2" tx2="dk2" accent1="accent1" accent2="accent2" accent3="accent3" accent4="accent4" accent5="accent5" accent6="accent6" hlink="hlink" folHlink="folHlink"/>
  <p:sldLayoutIdLst>
    <p:sldLayoutId id="2147483650" r:id="rId1"/>
    <p:sldLayoutId id="2147483655" r:id="rId2"/>
    <p:sldLayoutId id="2147483649" r:id="rId3"/>
    <p:sldLayoutId id="2147483656"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8" name="Image 7">
            <a:extLst>
              <a:ext uri="{FF2B5EF4-FFF2-40B4-BE49-F238E27FC236}">
                <a16:creationId xmlns:a16="http://schemas.microsoft.com/office/drawing/2014/main" id="{1BFB9431-1637-55FB-E4DA-50723DC0B993}"/>
              </a:ext>
            </a:extLst>
          </p:cNvPr>
          <p:cNvPicPr>
            <a:picLocks noChangeAspect="1"/>
          </p:cNvPicPr>
          <p:nvPr userDrawn="1"/>
        </p:nvPicPr>
        <p:blipFill>
          <a:blip r:embed="rId7">
            <a:extLst>
              <a:ext uri="{28A0092B-C50C-407E-A947-70E740481C1C}">
                <a14:useLocalDpi xmlns:a14="http://schemas.microsoft.com/office/drawing/2010/main" val="0"/>
              </a:ext>
            </a:extLst>
          </a:blip>
          <a:stretch>
            <a:fillRect/>
          </a:stretch>
        </p:blipFill>
        <p:spPr>
          <a:xfrm>
            <a:off x="80091" y="224947"/>
            <a:ext cx="1129895" cy="782886"/>
          </a:xfrm>
          <a:prstGeom prst="rect">
            <a:avLst/>
          </a:prstGeom>
        </p:spPr>
      </p:pic>
      <p:sp>
        <p:nvSpPr>
          <p:cNvPr id="2" name="Espace réservé du numéro de diapositive 5">
            <a:extLst>
              <a:ext uri="{FF2B5EF4-FFF2-40B4-BE49-F238E27FC236}">
                <a16:creationId xmlns:a16="http://schemas.microsoft.com/office/drawing/2014/main" id="{7D7489BA-4972-5565-0AB2-A138FF930492}"/>
              </a:ext>
            </a:extLst>
          </p:cNvPr>
          <p:cNvSpPr>
            <a:spLocks noGrp="1"/>
          </p:cNvSpPr>
          <p:nvPr>
            <p:ph type="sldNum" sz="quarter" idx="4"/>
          </p:nvPr>
        </p:nvSpPr>
        <p:spPr>
          <a:xfrm>
            <a:off x="10739718" y="6356350"/>
            <a:ext cx="614082" cy="365125"/>
          </a:xfrm>
          <a:prstGeom prst="rect">
            <a:avLst/>
          </a:prstGeom>
        </p:spPr>
        <p:txBody>
          <a:bodyPr/>
          <a:lstStyle/>
          <a:p>
            <a:fld id="{4765C87D-2C4B-F647-87D2-D9449E48212B}" type="slidenum">
              <a:rPr lang="fr-FR" smtClean="0"/>
              <a:t>‹N°›</a:t>
            </a:fld>
            <a:endParaRPr lang="fr-FR"/>
          </a:p>
        </p:txBody>
      </p:sp>
    </p:spTree>
    <p:extLst>
      <p:ext uri="{BB962C8B-B14F-4D97-AF65-F5344CB8AC3E}">
        <p14:creationId xmlns:p14="http://schemas.microsoft.com/office/powerpoint/2010/main" val="3474161817"/>
      </p:ext>
    </p:extLst>
  </p:cSld>
  <p:clrMap bg1="lt1" tx1="dk1" bg2="lt2" tx2="dk2" accent1="accent1" accent2="accent2" accent3="accent3" accent4="accent4" accent5="accent5" accent6="accent6" hlink="hlink" folHlink="folHlink"/>
  <p:sldLayoutIdLst>
    <p:sldLayoutId id="2147483662" r:id="rId1"/>
    <p:sldLayoutId id="2147483663" r:id="rId2"/>
    <p:sldLayoutId id="2147483664" r:id="rId3"/>
    <p:sldLayoutId id="2147483665" r:id="rId4"/>
    <p:sldLayoutId id="2147483666"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titre 1">
            <a:extLst>
              <a:ext uri="{FF2B5EF4-FFF2-40B4-BE49-F238E27FC236}">
                <a16:creationId xmlns:a16="http://schemas.microsoft.com/office/drawing/2014/main" id="{454AC883-500A-871A-A022-11A6C0452B97}"/>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fr-FR"/>
              <a:t>Modifiez le style du titre</a:t>
            </a:r>
          </a:p>
        </p:txBody>
      </p:sp>
      <p:sp>
        <p:nvSpPr>
          <p:cNvPr id="3" name="Espace réservé du texte 2">
            <a:extLst>
              <a:ext uri="{FF2B5EF4-FFF2-40B4-BE49-F238E27FC236}">
                <a16:creationId xmlns:a16="http://schemas.microsoft.com/office/drawing/2014/main" id="{6B464C39-30BD-DC44-ADDF-60A1672EC0D6}"/>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p>
        </p:txBody>
      </p:sp>
      <p:sp>
        <p:nvSpPr>
          <p:cNvPr id="4" name="Espace réservé de la date 3">
            <a:extLst>
              <a:ext uri="{FF2B5EF4-FFF2-40B4-BE49-F238E27FC236}">
                <a16:creationId xmlns:a16="http://schemas.microsoft.com/office/drawing/2014/main" id="{60490FD6-1E63-6A32-C32F-29247D7E9994}"/>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935936E-C565-A34D-84E5-3C0F860CBC9B}" type="datetimeFigureOut">
              <a:rPr lang="fr-FR" smtClean="0"/>
              <a:t>09/12/2022</a:t>
            </a:fld>
            <a:endParaRPr lang="fr-FR"/>
          </a:p>
        </p:txBody>
      </p:sp>
      <p:sp>
        <p:nvSpPr>
          <p:cNvPr id="5" name="Espace réservé du pied de page 4">
            <a:extLst>
              <a:ext uri="{FF2B5EF4-FFF2-40B4-BE49-F238E27FC236}">
                <a16:creationId xmlns:a16="http://schemas.microsoft.com/office/drawing/2014/main" id="{2A7D0781-1B89-E9DF-9288-81536E13D6F4}"/>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fr-FR"/>
          </a:p>
        </p:txBody>
      </p:sp>
      <p:sp>
        <p:nvSpPr>
          <p:cNvPr id="6" name="Espace réservé du numéro de diapositive 5">
            <a:extLst>
              <a:ext uri="{FF2B5EF4-FFF2-40B4-BE49-F238E27FC236}">
                <a16:creationId xmlns:a16="http://schemas.microsoft.com/office/drawing/2014/main" id="{3DF20870-199B-1740-3290-7B39F0550AE0}"/>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F98F563-D5D4-FC4F-B175-F530E4CB586B}" type="slidenum">
              <a:rPr lang="fr-FR" smtClean="0"/>
              <a:t>‹N°›</a:t>
            </a:fld>
            <a:endParaRPr lang="fr-FR"/>
          </a:p>
        </p:txBody>
      </p:sp>
    </p:spTree>
    <p:extLst>
      <p:ext uri="{BB962C8B-B14F-4D97-AF65-F5344CB8AC3E}">
        <p14:creationId xmlns:p14="http://schemas.microsoft.com/office/powerpoint/2010/main" val="2588069570"/>
      </p:ext>
    </p:extLst>
  </p:cSld>
  <p:clrMap bg1="lt1" tx1="dk1" bg2="lt2" tx2="dk2" accent1="accent1" accent2="accent2" accent3="accent3" accent4="accent4" accent5="accent5" accent6="accent6" hlink="hlink" folHlink="folHlink"/>
  <p:sldLayoutIdLst>
    <p:sldLayoutId id="2147483679" r:id="rId1"/>
    <p:sldLayoutId id="2147483680" r:id="rId2"/>
    <p:sldLayoutId id="2147483681" r:id="rId3"/>
    <p:sldLayoutId id="2147483682" r:id="rId4"/>
    <p:sldLayoutId id="2147483683" r:id="rId5"/>
    <p:sldLayoutId id="2147483684" r:id="rId6"/>
    <p:sldLayoutId id="2147483685" r:id="rId7"/>
    <p:sldLayoutId id="2147483686" r:id="rId8"/>
    <p:sldLayoutId id="2147483687" r:id="rId9"/>
    <p:sldLayoutId id="2147483688" r:id="rId10"/>
    <p:sldLayoutId id="214748368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cxnSp>
        <p:nvCxnSpPr>
          <p:cNvPr id="7" name="Connecteur droit 6">
            <a:extLst>
              <a:ext uri="{FF2B5EF4-FFF2-40B4-BE49-F238E27FC236}">
                <a16:creationId xmlns:a16="http://schemas.microsoft.com/office/drawing/2014/main" id="{2F7944D3-DE2D-DB4B-11D3-FFE5441D9E3C}"/>
              </a:ext>
            </a:extLst>
          </p:cNvPr>
          <p:cNvCxnSpPr>
            <a:cxnSpLocks/>
          </p:cNvCxnSpPr>
          <p:nvPr userDrawn="1"/>
        </p:nvCxnSpPr>
        <p:spPr>
          <a:xfrm>
            <a:off x="0" y="1193655"/>
            <a:ext cx="12192000" cy="0"/>
          </a:xfrm>
          <a:prstGeom prst="line">
            <a:avLst/>
          </a:prstGeom>
          <a:ln w="19050">
            <a:solidFill>
              <a:schemeClr val="accent1"/>
            </a:solidFill>
          </a:ln>
        </p:spPr>
        <p:style>
          <a:lnRef idx="1">
            <a:schemeClr val="accent1"/>
          </a:lnRef>
          <a:fillRef idx="0">
            <a:schemeClr val="accent1"/>
          </a:fillRef>
          <a:effectRef idx="0">
            <a:schemeClr val="accent1"/>
          </a:effectRef>
          <a:fontRef idx="minor">
            <a:schemeClr val="tx1"/>
          </a:fontRef>
        </p:style>
      </p:cxnSp>
      <p:sp>
        <p:nvSpPr>
          <p:cNvPr id="2" name="Espace réservé du numéro de diapositive 5">
            <a:extLst>
              <a:ext uri="{FF2B5EF4-FFF2-40B4-BE49-F238E27FC236}">
                <a16:creationId xmlns:a16="http://schemas.microsoft.com/office/drawing/2014/main" id="{E97FC11B-02E0-2DAD-18DA-37168A263E92}"/>
              </a:ext>
            </a:extLst>
          </p:cNvPr>
          <p:cNvSpPr>
            <a:spLocks noGrp="1"/>
          </p:cNvSpPr>
          <p:nvPr>
            <p:ph type="sldNum" sz="quarter" idx="4"/>
          </p:nvPr>
        </p:nvSpPr>
        <p:spPr>
          <a:xfrm>
            <a:off x="10739718" y="6356350"/>
            <a:ext cx="614082" cy="365125"/>
          </a:xfrm>
          <a:prstGeom prst="rect">
            <a:avLst/>
          </a:prstGeom>
        </p:spPr>
        <p:txBody>
          <a:bodyPr/>
          <a:lstStyle/>
          <a:p>
            <a:fld id="{4765C87D-2C4B-F647-87D2-D9449E48212B}" type="slidenum">
              <a:rPr lang="fr-FR" smtClean="0"/>
              <a:t>‹N°›</a:t>
            </a:fld>
            <a:endParaRPr lang="fr-FR"/>
          </a:p>
        </p:txBody>
      </p:sp>
      <p:pic>
        <p:nvPicPr>
          <p:cNvPr id="3" name="Image 2" descr="Une image contenant carte&#10;&#10;Description générée automatiquement">
            <a:extLst>
              <a:ext uri="{FF2B5EF4-FFF2-40B4-BE49-F238E27FC236}">
                <a16:creationId xmlns:a16="http://schemas.microsoft.com/office/drawing/2014/main" id="{26EBC015-9F85-FB46-3F86-73BCC9D43A3C}"/>
              </a:ext>
            </a:extLst>
          </p:cNvPr>
          <p:cNvPicPr>
            <a:picLocks/>
          </p:cNvPicPr>
          <p:nvPr userDrawn="1"/>
        </p:nvPicPr>
        <p:blipFill rotWithShape="1">
          <a:blip r:embed="rId6"/>
          <a:srcRect l="5592" t="6479" b="2486"/>
          <a:stretch/>
        </p:blipFill>
        <p:spPr>
          <a:xfrm>
            <a:off x="352650" y="324002"/>
            <a:ext cx="584776" cy="584776"/>
          </a:xfrm>
          <a:prstGeom prst="ellipse">
            <a:avLst/>
          </a:prstGeom>
          <a:ln>
            <a:solidFill>
              <a:schemeClr val="accent1"/>
            </a:solidFill>
          </a:ln>
        </p:spPr>
      </p:pic>
    </p:spTree>
    <p:extLst>
      <p:ext uri="{BB962C8B-B14F-4D97-AF65-F5344CB8AC3E}">
        <p14:creationId xmlns:p14="http://schemas.microsoft.com/office/powerpoint/2010/main" val="2313248927"/>
      </p:ext>
    </p:extLst>
  </p:cSld>
  <p:clrMap bg1="lt1" tx1="dk1" bg2="lt2" tx2="dk2" accent1="accent1" accent2="accent2" accent3="accent3" accent4="accent4" accent5="accent5" accent6="accent6" hlink="hlink" folHlink="folHlink"/>
  <p:sldLayoutIdLst>
    <p:sldLayoutId id="2147483677" r:id="rId1"/>
    <p:sldLayoutId id="2147483667" r:id="rId2"/>
    <p:sldLayoutId id="2147483668" r:id="rId3"/>
    <p:sldLayoutId id="2147483669" r:id="rId4"/>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numéro de diapositive 5">
            <a:extLst>
              <a:ext uri="{FF2B5EF4-FFF2-40B4-BE49-F238E27FC236}">
                <a16:creationId xmlns:a16="http://schemas.microsoft.com/office/drawing/2014/main" id="{7D7489BA-4972-5565-0AB2-A138FF930492}"/>
              </a:ext>
            </a:extLst>
          </p:cNvPr>
          <p:cNvSpPr>
            <a:spLocks noGrp="1"/>
          </p:cNvSpPr>
          <p:nvPr>
            <p:ph type="sldNum" sz="quarter" idx="4"/>
          </p:nvPr>
        </p:nvSpPr>
        <p:spPr>
          <a:xfrm>
            <a:off x="10739718" y="6356350"/>
            <a:ext cx="614082" cy="365125"/>
          </a:xfrm>
          <a:prstGeom prst="rect">
            <a:avLst/>
          </a:prstGeom>
        </p:spPr>
        <p:txBody>
          <a:bodyPr/>
          <a:lstStyle/>
          <a:p>
            <a:fld id="{4765C87D-2C4B-F647-87D2-D9449E48212B}" type="slidenum">
              <a:rPr lang="fr-FR" smtClean="0"/>
              <a:t>‹N°›</a:t>
            </a:fld>
            <a:endParaRPr lang="fr-FR"/>
          </a:p>
        </p:txBody>
      </p:sp>
      <p:pic>
        <p:nvPicPr>
          <p:cNvPr id="3" name="Image 2" descr="Une image contenant carte&#10;&#10;Description générée automatiquement">
            <a:extLst>
              <a:ext uri="{FF2B5EF4-FFF2-40B4-BE49-F238E27FC236}">
                <a16:creationId xmlns:a16="http://schemas.microsoft.com/office/drawing/2014/main" id="{751ABFB1-F9A9-D68E-472D-06521350FEF2}"/>
              </a:ext>
            </a:extLst>
          </p:cNvPr>
          <p:cNvPicPr>
            <a:picLocks/>
          </p:cNvPicPr>
          <p:nvPr userDrawn="1"/>
        </p:nvPicPr>
        <p:blipFill rotWithShape="1">
          <a:blip r:embed="rId7"/>
          <a:srcRect l="5592" t="6479" b="2486"/>
          <a:stretch/>
        </p:blipFill>
        <p:spPr>
          <a:xfrm>
            <a:off x="352650" y="324002"/>
            <a:ext cx="584776" cy="584776"/>
          </a:xfrm>
          <a:prstGeom prst="ellipse">
            <a:avLst/>
          </a:prstGeom>
          <a:ln>
            <a:solidFill>
              <a:schemeClr val="accent1"/>
            </a:solidFill>
          </a:ln>
        </p:spPr>
      </p:pic>
    </p:spTree>
    <p:extLst>
      <p:ext uri="{BB962C8B-B14F-4D97-AF65-F5344CB8AC3E}">
        <p14:creationId xmlns:p14="http://schemas.microsoft.com/office/powerpoint/2010/main" val="4179606181"/>
      </p:ext>
    </p:extLst>
  </p:cSld>
  <p:clrMap bg1="lt1" tx1="dk1" bg2="lt2" tx2="dk2" accent1="accent1" accent2="accent2" accent3="accent3" accent4="accent4" accent5="accent5" accent6="accent6" hlink="hlink" folHlink="folHlink"/>
  <p:sldLayoutIdLst>
    <p:sldLayoutId id="2147483671" r:id="rId1"/>
    <p:sldLayoutId id="2147483672" r:id="rId2"/>
    <p:sldLayoutId id="2147483673" r:id="rId3"/>
    <p:sldLayoutId id="2147483674" r:id="rId4"/>
    <p:sldLayoutId id="214748367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numéro de diapositive 5">
            <a:extLst>
              <a:ext uri="{FF2B5EF4-FFF2-40B4-BE49-F238E27FC236}">
                <a16:creationId xmlns:a16="http://schemas.microsoft.com/office/drawing/2014/main" id="{7D7489BA-4972-5565-0AB2-A138FF930492}"/>
              </a:ext>
            </a:extLst>
          </p:cNvPr>
          <p:cNvSpPr>
            <a:spLocks noGrp="1"/>
          </p:cNvSpPr>
          <p:nvPr>
            <p:ph type="sldNum" sz="quarter" idx="4"/>
          </p:nvPr>
        </p:nvSpPr>
        <p:spPr>
          <a:xfrm>
            <a:off x="10739718" y="6356350"/>
            <a:ext cx="614082" cy="365125"/>
          </a:xfrm>
          <a:prstGeom prst="rect">
            <a:avLst/>
          </a:prstGeom>
        </p:spPr>
        <p:txBody>
          <a:bodyPr/>
          <a:lstStyle/>
          <a:p>
            <a:fld id="{4765C87D-2C4B-F647-87D2-D9449E48212B}" type="slidenum">
              <a:rPr lang="fr-FR" smtClean="0"/>
              <a:t>‹N°›</a:t>
            </a:fld>
            <a:endParaRPr lang="fr-FR"/>
          </a:p>
        </p:txBody>
      </p:sp>
      <p:pic>
        <p:nvPicPr>
          <p:cNvPr id="5" name="Image 4">
            <a:extLst>
              <a:ext uri="{FF2B5EF4-FFF2-40B4-BE49-F238E27FC236}">
                <a16:creationId xmlns:a16="http://schemas.microsoft.com/office/drawing/2014/main" id="{2EAE84B8-B207-A864-7F17-DFBF8983370A}"/>
              </a:ext>
            </a:extLst>
          </p:cNvPr>
          <p:cNvPicPr>
            <a:picLocks/>
          </p:cNvPicPr>
          <p:nvPr userDrawn="1"/>
        </p:nvPicPr>
        <p:blipFill rotWithShape="1">
          <a:blip r:embed="rId7"/>
          <a:srcRect l="2571" t="-1714" r="-2571" b="1714"/>
          <a:stretch/>
        </p:blipFill>
        <p:spPr>
          <a:xfrm>
            <a:off x="352650" y="324002"/>
            <a:ext cx="585194" cy="585194"/>
          </a:xfrm>
          <a:prstGeom prst="ellipse">
            <a:avLst/>
          </a:prstGeom>
          <a:ln>
            <a:solidFill>
              <a:schemeClr val="accent1"/>
            </a:solidFill>
          </a:ln>
        </p:spPr>
      </p:pic>
    </p:spTree>
    <p:extLst>
      <p:ext uri="{BB962C8B-B14F-4D97-AF65-F5344CB8AC3E}">
        <p14:creationId xmlns:p14="http://schemas.microsoft.com/office/powerpoint/2010/main" val="4091109060"/>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sp>
        <p:nvSpPr>
          <p:cNvPr id="2" name="Espace réservé du numéro de diapositive 5">
            <a:extLst>
              <a:ext uri="{FF2B5EF4-FFF2-40B4-BE49-F238E27FC236}">
                <a16:creationId xmlns:a16="http://schemas.microsoft.com/office/drawing/2014/main" id="{7D7489BA-4972-5565-0AB2-A138FF930492}"/>
              </a:ext>
            </a:extLst>
          </p:cNvPr>
          <p:cNvSpPr>
            <a:spLocks noGrp="1"/>
          </p:cNvSpPr>
          <p:nvPr>
            <p:ph type="sldNum" sz="quarter" idx="4"/>
          </p:nvPr>
        </p:nvSpPr>
        <p:spPr>
          <a:xfrm>
            <a:off x="10739718" y="6356350"/>
            <a:ext cx="614082" cy="365125"/>
          </a:xfrm>
          <a:prstGeom prst="rect">
            <a:avLst/>
          </a:prstGeom>
        </p:spPr>
        <p:txBody>
          <a:bodyPr/>
          <a:lstStyle/>
          <a:p>
            <a:fld id="{4765C87D-2C4B-F647-87D2-D9449E48212B}" type="slidenum">
              <a:rPr lang="fr-FR" smtClean="0"/>
              <a:t>‹N°›</a:t>
            </a:fld>
            <a:endParaRPr lang="fr-FR"/>
          </a:p>
        </p:txBody>
      </p:sp>
      <p:pic>
        <p:nvPicPr>
          <p:cNvPr id="4" name="Image 3">
            <a:extLst>
              <a:ext uri="{FF2B5EF4-FFF2-40B4-BE49-F238E27FC236}">
                <a16:creationId xmlns:a16="http://schemas.microsoft.com/office/drawing/2014/main" id="{110134A0-CF64-548C-C8DB-569E673A7057}"/>
              </a:ext>
            </a:extLst>
          </p:cNvPr>
          <p:cNvPicPr>
            <a:picLocks noChangeAspect="1"/>
          </p:cNvPicPr>
          <p:nvPr userDrawn="1"/>
        </p:nvPicPr>
        <p:blipFill rotWithShape="1">
          <a:blip r:embed="rId7"/>
          <a:srcRect l="9492" t="7593" r="7464" b="7593"/>
          <a:stretch/>
        </p:blipFill>
        <p:spPr>
          <a:xfrm>
            <a:off x="352650" y="324002"/>
            <a:ext cx="585194" cy="584776"/>
          </a:xfrm>
          <a:prstGeom prst="ellipse">
            <a:avLst/>
          </a:prstGeom>
          <a:ln>
            <a:solidFill>
              <a:schemeClr val="accent1"/>
            </a:solidFill>
          </a:ln>
        </p:spPr>
      </p:pic>
    </p:spTree>
    <p:extLst>
      <p:ext uri="{BB962C8B-B14F-4D97-AF65-F5344CB8AC3E}">
        <p14:creationId xmlns:p14="http://schemas.microsoft.com/office/powerpoint/2010/main" val="424360328"/>
      </p:ext>
    </p:extLst>
  </p:cSld>
  <p:clrMap bg1="lt1" tx1="dk1" bg2="lt2" tx2="dk2" accent1="accent1" accent2="accent2" accent3="accent3" accent4="accent4" accent5="accent5" accent6="accent6" hlink="hlink" folHlink="folHlink"/>
  <p:sldLayoutIdLst>
    <p:sldLayoutId id="2147483691" r:id="rId1"/>
    <p:sldLayoutId id="2147483692" r:id="rId2"/>
    <p:sldLayoutId id="2147483693" r:id="rId3"/>
    <p:sldLayoutId id="2147483694" r:id="rId4"/>
    <p:sldLayoutId id="2147483695" r:id="rId5"/>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fr-F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notesSlide" Target="../notesSlides/notesSlide5.xml"/><Relationship Id="rId1" Type="http://schemas.openxmlformats.org/officeDocument/2006/relationships/slideLayout" Target="../slideLayouts/slideLayout3.xml"/><Relationship Id="rId5" Type="http://schemas.openxmlformats.org/officeDocument/2006/relationships/image" Target="../media/image4.png"/><Relationship Id="rId4" Type="http://schemas.openxmlformats.org/officeDocument/2006/relationships/chart" Target="../charts/chart2.xml"/></Relationships>
</file>

<file path=ppt/slides/_rels/slide1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8.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3.xml"/><Relationship Id="rId1" Type="http://schemas.openxmlformats.org/officeDocument/2006/relationships/slideLayout" Target="../slideLayouts/slideLayout9.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4.xml"/><Relationship Id="rId1" Type="http://schemas.openxmlformats.org/officeDocument/2006/relationships/slideLayout" Target="../slideLayouts/slideLayout9.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chart" Target="../charts/chart5.xml"/><Relationship Id="rId1" Type="http://schemas.openxmlformats.org/officeDocument/2006/relationships/slideLayout" Target="../slideLayouts/slideLayout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6.xml"/><Relationship Id="rId1" Type="http://schemas.openxmlformats.org/officeDocument/2006/relationships/slideLayout" Target="../slideLayouts/slideLayout9.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9.xml"/></Relationships>
</file>

<file path=ppt/slides/_rels/slide24.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9.xml"/><Relationship Id="rId6" Type="http://schemas.openxmlformats.org/officeDocument/2006/relationships/image" Target="../media/image4.png"/><Relationship Id="rId5" Type="http://schemas.openxmlformats.org/officeDocument/2006/relationships/image" Target="../media/image13.svg"/><Relationship Id="rId4" Type="http://schemas.openxmlformats.org/officeDocument/2006/relationships/image" Target="../media/image11.png"/></Relationships>
</file>

<file path=ppt/slides/_rels/slide25.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3" Type="http://schemas.openxmlformats.org/officeDocument/2006/relationships/chart" Target="../charts/chart7.xml"/><Relationship Id="rId2" Type="http://schemas.openxmlformats.org/officeDocument/2006/relationships/chart" Target="../charts/chart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3" Type="http://schemas.openxmlformats.org/officeDocument/2006/relationships/chart" Target="../charts/chart9.xml"/><Relationship Id="rId2" Type="http://schemas.openxmlformats.org/officeDocument/2006/relationships/chart" Target="../charts/chart8.xml"/><Relationship Id="rId1" Type="http://schemas.openxmlformats.org/officeDocument/2006/relationships/slideLayout" Target="../slideLayouts/slideLayout23.xml"/><Relationship Id="rId4" Type="http://schemas.openxmlformats.org/officeDocument/2006/relationships/chart" Target="../charts/chart10.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8.xml"/></Relationships>
</file>

<file path=ppt/slides/_rels/slide2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7.xml"/><Relationship Id="rId1" Type="http://schemas.openxmlformats.org/officeDocument/2006/relationships/slideLayout" Target="../slideLayouts/slideLayout29.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9.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3.xml.rels><?xml version="1.0" encoding="UTF-8" standalone="yes"?>
<Relationships xmlns="http://schemas.openxmlformats.org/package/2006/relationships"><Relationship Id="rId3" Type="http://schemas.openxmlformats.org/officeDocument/2006/relationships/chart" Target="../charts/chart12.xml"/><Relationship Id="rId2" Type="http://schemas.openxmlformats.org/officeDocument/2006/relationships/chart" Target="../charts/chart11.xml"/><Relationship Id="rId1" Type="http://schemas.openxmlformats.org/officeDocument/2006/relationships/slideLayout" Target="../slideLayouts/slideLayout29.xml"/><Relationship Id="rId4" Type="http://schemas.openxmlformats.org/officeDocument/2006/relationships/chart" Target="../charts/chart13.xml"/></Relationships>
</file>

<file path=ppt/slides/_rels/slide34.xml.rels><?xml version="1.0" encoding="UTF-8" standalone="yes"?>
<Relationships xmlns="http://schemas.openxmlformats.org/package/2006/relationships"><Relationship Id="rId3" Type="http://schemas.openxmlformats.org/officeDocument/2006/relationships/chart" Target="../charts/chart15.xml"/><Relationship Id="rId2" Type="http://schemas.openxmlformats.org/officeDocument/2006/relationships/chart" Target="../charts/chart14.xml"/><Relationship Id="rId1" Type="http://schemas.openxmlformats.org/officeDocument/2006/relationships/slideLayout" Target="../slideLayouts/slideLayout29.xml"/><Relationship Id="rId5" Type="http://schemas.openxmlformats.org/officeDocument/2006/relationships/chart" Target="../charts/chart17.xml"/><Relationship Id="rId4" Type="http://schemas.openxmlformats.org/officeDocument/2006/relationships/chart" Target="../charts/chart16.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9.xml"/></Relationships>
</file>

<file path=ppt/slides/_rels/slide36.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29.xml"/><Relationship Id="rId5" Type="http://schemas.openxmlformats.org/officeDocument/2006/relationships/image" Target="../media/image13.svg"/><Relationship Id="rId4" Type="http://schemas.openxmlformats.org/officeDocument/2006/relationships/image" Target="../media/image11.png"/></Relationships>
</file>

<file path=ppt/slides/_rels/slide3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38.xml.rels><?xml version="1.0" encoding="UTF-8" standalone="yes"?>
<Relationships xmlns="http://schemas.openxmlformats.org/package/2006/relationships"><Relationship Id="rId3" Type="http://schemas.openxmlformats.org/officeDocument/2006/relationships/chart" Target="../charts/chart18.xml"/><Relationship Id="rId2" Type="http://schemas.openxmlformats.org/officeDocument/2006/relationships/notesSlide" Target="../notesSlides/notesSlide9.xml"/><Relationship Id="rId1" Type="http://schemas.openxmlformats.org/officeDocument/2006/relationships/slideLayout" Target="../slideLayouts/slideLayout3.xml"/><Relationship Id="rId6" Type="http://schemas.openxmlformats.org/officeDocument/2006/relationships/image" Target="../media/image3.png"/><Relationship Id="rId5" Type="http://schemas.openxmlformats.org/officeDocument/2006/relationships/chart" Target="../charts/chart20.xml"/><Relationship Id="rId4" Type="http://schemas.openxmlformats.org/officeDocument/2006/relationships/chart" Target="../charts/chart19.xml"/></Relationships>
</file>

<file path=ppt/slides/_rels/slide39.xml.rels><?xml version="1.0" encoding="UTF-8" standalone="yes"?>
<Relationships xmlns="http://schemas.openxmlformats.org/package/2006/relationships"><Relationship Id="rId3" Type="http://schemas.openxmlformats.org/officeDocument/2006/relationships/chart" Target="../charts/chart22.xml"/><Relationship Id="rId2" Type="http://schemas.openxmlformats.org/officeDocument/2006/relationships/chart" Target="../charts/chart21.xml"/><Relationship Id="rId1" Type="http://schemas.openxmlformats.org/officeDocument/2006/relationships/slideLayout" Target="../slideLayouts/slideLayout3.xml"/><Relationship Id="rId4" Type="http://schemas.openxmlformats.org/officeDocument/2006/relationships/image" Target="../media/image3.png"/></Relationships>
</file>

<file path=ppt/slides/_rels/slide4.xml.rels><?xml version="1.0" encoding="UTF-8" standalone="yes"?>
<Relationships xmlns="http://schemas.openxmlformats.org/package/2006/relationships"><Relationship Id="rId3" Type="http://schemas.openxmlformats.org/officeDocument/2006/relationships/hyperlink" Target="https://conseil-refondation.fr/" TargetMode="External"/><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4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3.xml"/><Relationship Id="rId1" Type="http://schemas.openxmlformats.org/officeDocument/2006/relationships/slideLayout" Target="../slideLayouts/slideLayout9.xml"/></Relationships>
</file>

<file path=ppt/slides/_rels/slide4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24.xml"/><Relationship Id="rId1" Type="http://schemas.openxmlformats.org/officeDocument/2006/relationships/slideLayout" Target="../slideLayouts/slideLayout9.xml"/></Relationships>
</file>

<file path=ppt/slides/_rels/slide4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0.xml"/><Relationship Id="rId1" Type="http://schemas.openxmlformats.org/officeDocument/2006/relationships/slideLayout" Target="../slideLayouts/slideLayout9.xml"/></Relationships>
</file>

<file path=ppt/slides/_rels/slide4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6.xml.rels><?xml version="1.0" encoding="UTF-8" standalone="yes"?>
<Relationships xmlns="http://schemas.openxmlformats.org/package/2006/relationships"><Relationship Id="rId3" Type="http://schemas.openxmlformats.org/officeDocument/2006/relationships/chart" Target="../charts/chart26.xml"/><Relationship Id="rId2" Type="http://schemas.openxmlformats.org/officeDocument/2006/relationships/chart" Target="../charts/chart25.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4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9.xml"/></Relationships>
</file>

<file path=ppt/slides/_rels/slide48.xml.rels><?xml version="1.0" encoding="UTF-8" standalone="yes"?>
<Relationships xmlns="http://schemas.openxmlformats.org/package/2006/relationships"><Relationship Id="rId3" Type="http://schemas.openxmlformats.org/officeDocument/2006/relationships/chart" Target="../charts/chart28.xml"/><Relationship Id="rId2" Type="http://schemas.openxmlformats.org/officeDocument/2006/relationships/chart" Target="../charts/chart27.xml"/><Relationship Id="rId1" Type="http://schemas.openxmlformats.org/officeDocument/2006/relationships/slideLayout" Target="../slideLayouts/slideLayout9.xml"/><Relationship Id="rId4" Type="http://schemas.openxmlformats.org/officeDocument/2006/relationships/image" Target="../media/image3.png"/></Relationships>
</file>

<file path=ppt/slides/_rels/slide49.xml.rels><?xml version="1.0" encoding="UTF-8" standalone="yes"?>
<Relationships xmlns="http://schemas.openxmlformats.org/package/2006/relationships"><Relationship Id="rId3" Type="http://schemas.openxmlformats.org/officeDocument/2006/relationships/image" Target="../media/image11.svg"/><Relationship Id="rId2" Type="http://schemas.openxmlformats.org/officeDocument/2006/relationships/image" Target="../media/image10.png"/><Relationship Id="rId1" Type="http://schemas.openxmlformats.org/officeDocument/2006/relationships/slideLayout" Target="../slideLayouts/slideLayout9.xml"/><Relationship Id="rId5" Type="http://schemas.openxmlformats.org/officeDocument/2006/relationships/image" Target="../media/image13.sv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9.png"/><Relationship Id="rId4" Type="http://schemas.openxmlformats.org/officeDocument/2006/relationships/image" Target="../media/image8.png"/></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 Id="rId5" Type="http://schemas.openxmlformats.org/officeDocument/2006/relationships/image" Target="../media/image6.png"/><Relationship Id="rId4" Type="http://schemas.openxmlformats.org/officeDocument/2006/relationships/image" Target="../media/image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FBCA5C6-A39B-5FBE-4A18-B4C9DD751BB5}"/>
              </a:ext>
            </a:extLst>
          </p:cNvPr>
          <p:cNvSpPr>
            <a:spLocks noGrp="1"/>
          </p:cNvSpPr>
          <p:nvPr>
            <p:ph type="body" sz="quarter" idx="10"/>
          </p:nvPr>
        </p:nvSpPr>
        <p:spPr>
          <a:xfrm>
            <a:off x="947057" y="1753713"/>
            <a:ext cx="10635343" cy="3258554"/>
          </a:xfrm>
        </p:spPr>
        <p:txBody>
          <a:bodyPr>
            <a:noAutofit/>
          </a:bodyPr>
          <a:lstStyle/>
          <a:p>
            <a:r>
              <a:rPr lang="fr-FR" sz="3600"/>
              <a:t>CONSEIL NATIONAL DE LA REFONDATION</a:t>
            </a:r>
            <a:br>
              <a:rPr lang="fr-FR" sz="3600"/>
            </a:br>
            <a:r>
              <a:rPr lang="fr-FR" sz="3600">
                <a:solidFill>
                  <a:srgbClr val="FF0000"/>
                </a:solidFill>
              </a:rPr>
              <a:t/>
            </a:r>
            <a:br>
              <a:rPr lang="fr-FR" sz="3600">
                <a:solidFill>
                  <a:srgbClr val="FF0000"/>
                </a:solidFill>
              </a:rPr>
            </a:br>
            <a:r>
              <a:rPr lang="fr-FR" sz="3600"/>
              <a:t>2</a:t>
            </a:r>
            <a:r>
              <a:rPr lang="fr-FR" sz="3600" baseline="30000"/>
              <a:t>ème</a:t>
            </a:r>
            <a:r>
              <a:rPr lang="fr-FR" sz="3600"/>
              <a:t> consultation citoyenne en ligne</a:t>
            </a:r>
          </a:p>
          <a:p>
            <a:r>
              <a:rPr lang="fr-FR" sz="3200"/>
              <a:t>Synthèse intermédiaire des contributions aux thématiques Bien vieillir, Logement et Numérique</a:t>
            </a:r>
            <a:r>
              <a:rPr lang="fr-FR" sz="3600"/>
              <a:t/>
            </a:r>
            <a:br>
              <a:rPr lang="fr-FR" sz="3600"/>
            </a:br>
            <a:endParaRPr lang="fr-FR" sz="3600"/>
          </a:p>
          <a:p>
            <a:r>
              <a:rPr lang="fr-FR" sz="3600"/>
              <a:t/>
            </a:r>
            <a:br>
              <a:rPr lang="fr-FR" sz="3600"/>
            </a:br>
            <a:r>
              <a:rPr lang="fr-FR" b="0"/>
              <a:t>12 décembre 2022</a:t>
            </a:r>
            <a:endParaRPr lang="fr-FR" sz="3600" b="0"/>
          </a:p>
        </p:txBody>
      </p:sp>
    </p:spTree>
    <p:extLst>
      <p:ext uri="{BB962C8B-B14F-4D97-AF65-F5344CB8AC3E}">
        <p14:creationId xmlns:p14="http://schemas.microsoft.com/office/powerpoint/2010/main" val="138434026"/>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1B1304E-8C73-5F89-B48A-A07A4FA153A2}"/>
              </a:ext>
            </a:extLst>
          </p:cNvPr>
          <p:cNvSpPr/>
          <p:nvPr/>
        </p:nvSpPr>
        <p:spPr>
          <a:xfrm>
            <a:off x="3840480" y="2029968"/>
            <a:ext cx="7537133" cy="3584448"/>
          </a:xfrm>
          <a:prstGeom prst="rect">
            <a:avLst/>
          </a:prstGeom>
          <a:solidFill>
            <a:schemeClr val="accent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sp>
        <p:nvSpPr>
          <p:cNvPr id="2" name="Espace réservé du texte 1">
            <a:extLst>
              <a:ext uri="{FF2B5EF4-FFF2-40B4-BE49-F238E27FC236}">
                <a16:creationId xmlns:a16="http://schemas.microsoft.com/office/drawing/2014/main" id="{894DD44F-C384-42C6-A77F-87201C99F1D7}"/>
              </a:ext>
            </a:extLst>
          </p:cNvPr>
          <p:cNvSpPr>
            <a:spLocks noGrp="1"/>
          </p:cNvSpPr>
          <p:nvPr>
            <p:ph type="body" sz="quarter" idx="10"/>
          </p:nvPr>
        </p:nvSpPr>
        <p:spPr>
          <a:xfrm>
            <a:off x="4595813" y="2408238"/>
            <a:ext cx="6781800" cy="2773362"/>
          </a:xfrm>
          <a:noFill/>
        </p:spPr>
        <p:txBody>
          <a:bodyPr/>
          <a:lstStyle/>
          <a:p>
            <a:r>
              <a:rPr lang="fr-FR"/>
              <a:t>ANALYSE</a:t>
            </a:r>
          </a:p>
          <a:p>
            <a:r>
              <a:rPr lang="fr-FR"/>
              <a:t>DES CONTRIBUTIONS</a:t>
            </a:r>
          </a:p>
          <a:p>
            <a:r>
              <a:rPr lang="fr-FR"/>
              <a:t>PAR THÉMATIQUE</a:t>
            </a:r>
          </a:p>
        </p:txBody>
      </p:sp>
    </p:spTree>
    <p:extLst>
      <p:ext uri="{BB962C8B-B14F-4D97-AF65-F5344CB8AC3E}">
        <p14:creationId xmlns:p14="http://schemas.microsoft.com/office/powerpoint/2010/main" val="3537176967"/>
      </p:ext>
    </p:extLst>
  </p:cSld>
  <p:clrMapOvr>
    <a:masterClrMapping/>
  </p:clrMapOvr>
  <p:transition spd="med"/>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20DCFCD-BFCD-CD41-FCAE-AA06775930D4}"/>
              </a:ext>
            </a:extLst>
          </p:cNvPr>
          <p:cNvSpPr>
            <a:spLocks noGrp="1"/>
          </p:cNvSpPr>
          <p:nvPr>
            <p:ph type="body" sz="quarter" idx="10"/>
          </p:nvPr>
        </p:nvSpPr>
        <p:spPr/>
        <p:txBody>
          <a:bodyPr/>
          <a:lstStyle/>
          <a:p>
            <a:r>
              <a:rPr lang="fr-FR"/>
              <a:t>BIEN VIEILLIR</a:t>
            </a:r>
          </a:p>
        </p:txBody>
      </p:sp>
      <p:pic>
        <p:nvPicPr>
          <p:cNvPr id="7" name="Image 6">
            <a:extLst>
              <a:ext uri="{FF2B5EF4-FFF2-40B4-BE49-F238E27FC236}">
                <a16:creationId xmlns:a16="http://schemas.microsoft.com/office/drawing/2014/main" id="{0FFC4525-B9D0-C046-7C95-D963ECC47332}"/>
              </a:ext>
            </a:extLst>
          </p:cNvPr>
          <p:cNvPicPr>
            <a:picLocks noChangeAspect="1"/>
          </p:cNvPicPr>
          <p:nvPr/>
        </p:nvPicPr>
        <p:blipFill rotWithShape="1">
          <a:blip r:embed="rId2"/>
          <a:srcRect l="9492" t="7593" r="7464" b="7593"/>
          <a:stretch/>
        </p:blipFill>
        <p:spPr>
          <a:xfrm>
            <a:off x="2600298" y="2938594"/>
            <a:ext cx="1219804" cy="1218938"/>
          </a:xfrm>
          <a:prstGeom prst="ellipse">
            <a:avLst/>
          </a:prstGeom>
          <a:ln>
            <a:solidFill>
              <a:schemeClr val="accent1"/>
            </a:solidFill>
          </a:ln>
        </p:spPr>
      </p:pic>
    </p:spTree>
    <p:extLst>
      <p:ext uri="{BB962C8B-B14F-4D97-AF65-F5344CB8AC3E}">
        <p14:creationId xmlns:p14="http://schemas.microsoft.com/office/powerpoint/2010/main" val="1578781256"/>
      </p:ext>
    </p:extLst>
  </p:cSld>
  <p:clrMapOvr>
    <a:masterClrMapping/>
  </p:clrMapOvr>
  <p:transition spd="med"/>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Rectangle : coins arrondis 20">
            <a:extLst>
              <a:ext uri="{FF2B5EF4-FFF2-40B4-BE49-F238E27FC236}">
                <a16:creationId xmlns:a16="http://schemas.microsoft.com/office/drawing/2014/main" id="{D0664550-E7CE-731B-0076-173D81138E46}"/>
              </a:ext>
            </a:extLst>
          </p:cNvPr>
          <p:cNvSpPr/>
          <p:nvPr/>
        </p:nvSpPr>
        <p:spPr>
          <a:xfrm>
            <a:off x="422247" y="1365840"/>
            <a:ext cx="4381247" cy="613974"/>
          </a:xfrm>
          <a:prstGeom prst="roundRect">
            <a:avLst>
              <a:gd name="adj" fmla="val 368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atin typeface="Century Gothic" panose="020B0502020202020204" pitchFamily="34" charset="0"/>
            </a:endParaRPr>
          </a:p>
        </p:txBody>
      </p:sp>
      <p:sp>
        <p:nvSpPr>
          <p:cNvPr id="20" name="Rectangle : coins arrondis 19">
            <a:extLst>
              <a:ext uri="{FF2B5EF4-FFF2-40B4-BE49-F238E27FC236}">
                <a16:creationId xmlns:a16="http://schemas.microsoft.com/office/drawing/2014/main" id="{86F51618-0B8D-6C48-970F-4C4549ED67BA}"/>
              </a:ext>
            </a:extLst>
          </p:cNvPr>
          <p:cNvSpPr/>
          <p:nvPr/>
        </p:nvSpPr>
        <p:spPr>
          <a:xfrm>
            <a:off x="472933" y="2296930"/>
            <a:ext cx="2209410" cy="46213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atin typeface="Century Gothic" panose="020B0502020202020204" pitchFamily="34" charset="0"/>
            </a:endParaRPr>
          </a:p>
        </p:txBody>
      </p:sp>
      <p:sp>
        <p:nvSpPr>
          <p:cNvPr id="18" name="Rectangle : coins arrondis 17">
            <a:extLst>
              <a:ext uri="{FF2B5EF4-FFF2-40B4-BE49-F238E27FC236}">
                <a16:creationId xmlns:a16="http://schemas.microsoft.com/office/drawing/2014/main" id="{E7F2F51D-38F8-AF4C-BBFF-82AA26F72F09}"/>
              </a:ext>
            </a:extLst>
          </p:cNvPr>
          <p:cNvSpPr/>
          <p:nvPr/>
        </p:nvSpPr>
        <p:spPr>
          <a:xfrm>
            <a:off x="6338478" y="2296930"/>
            <a:ext cx="2119791" cy="46213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atin typeface="Century Gothic" panose="020B0502020202020204" pitchFamily="34" charset="0"/>
            </a:endParaRPr>
          </a:p>
        </p:txBody>
      </p:sp>
      <p:sp>
        <p:nvSpPr>
          <p:cNvPr id="15" name="Rectangle : coins arrondis 14">
            <a:extLst>
              <a:ext uri="{FF2B5EF4-FFF2-40B4-BE49-F238E27FC236}">
                <a16:creationId xmlns:a16="http://schemas.microsoft.com/office/drawing/2014/main" id="{8A72424B-681F-6642-9BFF-CDD131E15C60}"/>
              </a:ext>
            </a:extLst>
          </p:cNvPr>
          <p:cNvSpPr/>
          <p:nvPr/>
        </p:nvSpPr>
        <p:spPr>
          <a:xfrm>
            <a:off x="383316" y="2592260"/>
            <a:ext cx="5725384" cy="3430404"/>
          </a:xfrm>
          <a:prstGeom prst="roundRect">
            <a:avLst>
              <a:gd name="adj" fmla="val 368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atin typeface="Century Gothic" panose="020B0502020202020204" pitchFamily="34" charset="0"/>
            </a:endParaRPr>
          </a:p>
        </p:txBody>
      </p:sp>
      <p:sp>
        <p:nvSpPr>
          <p:cNvPr id="16" name="Rectangle : coins arrondis 15">
            <a:extLst>
              <a:ext uri="{FF2B5EF4-FFF2-40B4-BE49-F238E27FC236}">
                <a16:creationId xmlns:a16="http://schemas.microsoft.com/office/drawing/2014/main" id="{23773811-7320-7141-908A-A22168954701}"/>
              </a:ext>
            </a:extLst>
          </p:cNvPr>
          <p:cNvSpPr/>
          <p:nvPr/>
        </p:nvSpPr>
        <p:spPr>
          <a:xfrm>
            <a:off x="6224178" y="2592260"/>
            <a:ext cx="5725384" cy="3430404"/>
          </a:xfrm>
          <a:prstGeom prst="roundRect">
            <a:avLst>
              <a:gd name="adj" fmla="val 368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atin typeface="Century Gothic" panose="020B0502020202020204" pitchFamily="34" charset="0"/>
            </a:endParaRPr>
          </a:p>
        </p:txBody>
      </p:sp>
      <p:sp>
        <p:nvSpPr>
          <p:cNvPr id="2" name="Espace réservé du texte 1">
            <a:extLst>
              <a:ext uri="{FF2B5EF4-FFF2-40B4-BE49-F238E27FC236}">
                <a16:creationId xmlns:a16="http://schemas.microsoft.com/office/drawing/2014/main" id="{BD662CB6-E1F7-32C9-68DB-527D593089A5}"/>
              </a:ext>
            </a:extLst>
          </p:cNvPr>
          <p:cNvSpPr>
            <a:spLocks noGrp="1"/>
          </p:cNvSpPr>
          <p:nvPr>
            <p:ph type="body" sz="quarter" idx="13"/>
          </p:nvPr>
        </p:nvSpPr>
        <p:spPr/>
        <p:txBody>
          <a:bodyPr/>
          <a:lstStyle/>
          <a:p>
            <a:r>
              <a:rPr lang="fr-FR"/>
              <a:t>BIEN VIEILLIR</a:t>
            </a:r>
          </a:p>
        </p:txBody>
      </p:sp>
      <p:sp>
        <p:nvSpPr>
          <p:cNvPr id="3" name="Titre 2">
            <a:extLst>
              <a:ext uri="{FF2B5EF4-FFF2-40B4-BE49-F238E27FC236}">
                <a16:creationId xmlns:a16="http://schemas.microsoft.com/office/drawing/2014/main" id="{418AD29E-2D46-E6BD-A202-B44C57AF94BB}"/>
              </a:ext>
            </a:extLst>
          </p:cNvPr>
          <p:cNvSpPr>
            <a:spLocks noGrp="1"/>
          </p:cNvSpPr>
          <p:nvPr>
            <p:ph type="title"/>
          </p:nvPr>
        </p:nvSpPr>
        <p:spPr/>
        <p:txBody>
          <a:bodyPr/>
          <a:lstStyle/>
          <a:p>
            <a:r>
              <a:rPr lang="fr-FR"/>
              <a:t>INFORMATIONS SUR LES PARTICIPANTS</a:t>
            </a:r>
          </a:p>
        </p:txBody>
      </p:sp>
      <p:sp>
        <p:nvSpPr>
          <p:cNvPr id="5" name="ZoneTexte 4">
            <a:extLst>
              <a:ext uri="{FF2B5EF4-FFF2-40B4-BE49-F238E27FC236}">
                <a16:creationId xmlns:a16="http://schemas.microsoft.com/office/drawing/2014/main" id="{2759E197-A689-BA12-7C69-4A9403DD80DC}"/>
              </a:ext>
            </a:extLst>
          </p:cNvPr>
          <p:cNvSpPr txBox="1"/>
          <p:nvPr/>
        </p:nvSpPr>
        <p:spPr>
          <a:xfrm>
            <a:off x="434116" y="2307429"/>
            <a:ext cx="2299027" cy="307777"/>
          </a:xfrm>
          <a:prstGeom prst="rect">
            <a:avLst/>
          </a:prstGeom>
          <a:noFill/>
        </p:spPr>
        <p:txBody>
          <a:bodyPr wrap="none" rtlCol="0">
            <a:spAutoFit/>
          </a:bodyPr>
          <a:lstStyle/>
          <a:p>
            <a:pPr algn="l"/>
            <a:r>
              <a:rPr lang="fr-FR" sz="1400" b="1">
                <a:solidFill>
                  <a:schemeClr val="accent1"/>
                </a:solidFill>
                <a:latin typeface="Century Gothic" panose="020B0502020202020204" pitchFamily="34" charset="0"/>
              </a:rPr>
              <a:t>QUEL EST VOTRE STATUT ?</a:t>
            </a:r>
          </a:p>
        </p:txBody>
      </p:sp>
      <p:sp>
        <p:nvSpPr>
          <p:cNvPr id="7" name="ZoneTexte 6">
            <a:extLst>
              <a:ext uri="{FF2B5EF4-FFF2-40B4-BE49-F238E27FC236}">
                <a16:creationId xmlns:a16="http://schemas.microsoft.com/office/drawing/2014/main" id="{C8515AA6-BF7E-2EF4-7547-D5DA429A418D}"/>
              </a:ext>
            </a:extLst>
          </p:cNvPr>
          <p:cNvSpPr txBox="1"/>
          <p:nvPr/>
        </p:nvSpPr>
        <p:spPr>
          <a:xfrm>
            <a:off x="6324600" y="2294728"/>
            <a:ext cx="2108269" cy="307777"/>
          </a:xfrm>
          <a:prstGeom prst="rect">
            <a:avLst/>
          </a:prstGeom>
          <a:noFill/>
        </p:spPr>
        <p:txBody>
          <a:bodyPr wrap="none" rtlCol="0">
            <a:spAutoFit/>
          </a:bodyPr>
          <a:lstStyle/>
          <a:p>
            <a:pPr algn="l"/>
            <a:r>
              <a:rPr lang="fr-FR" sz="1400" b="1">
                <a:solidFill>
                  <a:schemeClr val="accent1"/>
                </a:solidFill>
                <a:latin typeface="Century Gothic" panose="020B0502020202020204" pitchFamily="34" charset="0"/>
              </a:rPr>
              <a:t>QUEL EST VOTRE ÂGE ?</a:t>
            </a:r>
          </a:p>
        </p:txBody>
      </p:sp>
      <p:sp>
        <p:nvSpPr>
          <p:cNvPr id="11" name="ZoneTexte 10">
            <a:extLst>
              <a:ext uri="{FF2B5EF4-FFF2-40B4-BE49-F238E27FC236}">
                <a16:creationId xmlns:a16="http://schemas.microsoft.com/office/drawing/2014/main" id="{9DAFE08D-371B-1F43-8E3C-B0882D9B3E59}"/>
              </a:ext>
            </a:extLst>
          </p:cNvPr>
          <p:cNvSpPr txBox="1"/>
          <p:nvPr/>
        </p:nvSpPr>
        <p:spPr>
          <a:xfrm>
            <a:off x="772506" y="1490286"/>
            <a:ext cx="1579278" cy="338554"/>
          </a:xfrm>
          <a:prstGeom prst="rect">
            <a:avLst/>
          </a:prstGeom>
          <a:noFill/>
        </p:spPr>
        <p:txBody>
          <a:bodyPr wrap="none" rtlCol="0">
            <a:spAutoFit/>
          </a:bodyPr>
          <a:lstStyle/>
          <a:p>
            <a:pPr algn="l"/>
            <a:r>
              <a:rPr lang="fr-FR" sz="1600" b="1">
                <a:solidFill>
                  <a:schemeClr val="accent1"/>
                </a:solidFill>
                <a:effectLst/>
                <a:latin typeface="Century Gothic" panose="020B0502020202020204" pitchFamily="34" charset="0"/>
              </a:rPr>
              <a:t>4’339</a:t>
            </a:r>
            <a:r>
              <a:rPr lang="fr-FR" sz="1100" b="1">
                <a:solidFill>
                  <a:schemeClr val="accent1"/>
                </a:solidFill>
                <a:effectLst/>
                <a:latin typeface="Century Gothic" panose="020B0502020202020204" pitchFamily="34" charset="0"/>
              </a:rPr>
              <a:t> </a:t>
            </a:r>
            <a:r>
              <a:rPr lang="fr-FR" sz="1100" b="1">
                <a:solidFill>
                  <a:schemeClr val="accent1"/>
                </a:solidFill>
                <a:latin typeface="Century Gothic" panose="020B0502020202020204" pitchFamily="34" charset="0"/>
              </a:rPr>
              <a:t>répondants</a:t>
            </a:r>
          </a:p>
        </p:txBody>
      </p:sp>
      <p:sp>
        <p:nvSpPr>
          <p:cNvPr id="14" name="ZoneTexte 13">
            <a:extLst>
              <a:ext uri="{FF2B5EF4-FFF2-40B4-BE49-F238E27FC236}">
                <a16:creationId xmlns:a16="http://schemas.microsoft.com/office/drawing/2014/main" id="{1AA72B6B-32BE-DD45-8453-E87D4F244BE0}"/>
              </a:ext>
            </a:extLst>
          </p:cNvPr>
          <p:cNvSpPr txBox="1"/>
          <p:nvPr/>
        </p:nvSpPr>
        <p:spPr>
          <a:xfrm>
            <a:off x="2776172" y="1490286"/>
            <a:ext cx="1752403" cy="338554"/>
          </a:xfrm>
          <a:prstGeom prst="rect">
            <a:avLst/>
          </a:prstGeom>
          <a:noFill/>
        </p:spPr>
        <p:txBody>
          <a:bodyPr wrap="none" rtlCol="0">
            <a:spAutoFit/>
          </a:bodyPr>
          <a:lstStyle/>
          <a:p>
            <a:pPr algn="l"/>
            <a:r>
              <a:rPr lang="fr-FR" sz="1600">
                <a:solidFill>
                  <a:schemeClr val="accent1"/>
                </a:solidFill>
                <a:latin typeface="Century Gothic" panose="020B0502020202020204" pitchFamily="34" charset="0"/>
              </a:rPr>
              <a:t>65’822 </a:t>
            </a:r>
            <a:r>
              <a:rPr lang="fr-FR" sz="1100">
                <a:solidFill>
                  <a:schemeClr val="accent1"/>
                </a:solidFill>
                <a:latin typeface="Century Gothic" panose="020B0502020202020204" pitchFamily="34" charset="0"/>
              </a:rPr>
              <a:t>contributions</a:t>
            </a:r>
          </a:p>
        </p:txBody>
      </p:sp>
      <p:graphicFrame>
        <p:nvGraphicFramePr>
          <p:cNvPr id="24" name="Graphique 23">
            <a:extLst>
              <a:ext uri="{FF2B5EF4-FFF2-40B4-BE49-F238E27FC236}">
                <a16:creationId xmlns:a16="http://schemas.microsoft.com/office/drawing/2014/main" id="{4CD05866-A1CA-E047-B31B-02813DB6FBBA}"/>
              </a:ext>
            </a:extLst>
          </p:cNvPr>
          <p:cNvGraphicFramePr>
            <a:graphicFrameLocks/>
          </p:cNvGraphicFramePr>
          <p:nvPr>
            <p:extLst>
              <p:ext uri="{D42A27DB-BD31-4B8C-83A1-F6EECF244321}">
                <p14:modId xmlns:p14="http://schemas.microsoft.com/office/powerpoint/2010/main" val="1619447742"/>
              </p:ext>
            </p:extLst>
          </p:nvPr>
        </p:nvGraphicFramePr>
        <p:xfrm>
          <a:off x="6241859" y="2863173"/>
          <a:ext cx="5707703" cy="3159491"/>
        </p:xfrm>
        <a:graphic>
          <a:graphicData uri="http://schemas.openxmlformats.org/drawingml/2006/chart">
            <c:chart xmlns:c="http://schemas.openxmlformats.org/drawingml/2006/chart" xmlns:r="http://schemas.openxmlformats.org/officeDocument/2006/relationships" r:id="rId3"/>
          </a:graphicData>
        </a:graphic>
      </p:graphicFrame>
      <p:sp>
        <p:nvSpPr>
          <p:cNvPr id="9" name="ZoneTexte 8">
            <a:extLst>
              <a:ext uri="{FF2B5EF4-FFF2-40B4-BE49-F238E27FC236}">
                <a16:creationId xmlns:a16="http://schemas.microsoft.com/office/drawing/2014/main" id="{8DCA4D1A-6110-E812-754D-2BCAD38CD04B}"/>
              </a:ext>
            </a:extLst>
          </p:cNvPr>
          <p:cNvSpPr txBox="1"/>
          <p:nvPr/>
        </p:nvSpPr>
        <p:spPr>
          <a:xfrm>
            <a:off x="6224177" y="6043372"/>
            <a:ext cx="5991389" cy="461665"/>
          </a:xfrm>
          <a:prstGeom prst="rect">
            <a:avLst/>
          </a:prstGeom>
          <a:noFill/>
        </p:spPr>
        <p:txBody>
          <a:bodyPr wrap="square" rtlCol="0">
            <a:spAutoFit/>
          </a:bodyPr>
          <a:lstStyle/>
          <a:p>
            <a:r>
              <a:rPr lang="fr-FR" sz="800" i="1">
                <a:effectLst/>
                <a:latin typeface="Century Gothic" panose="020B0502020202020204" pitchFamily="34" charset="0"/>
              </a:rPr>
              <a:t>*Ici, la part de contributeurs âgée de plus de 50 ans est de 65%. Pour comparaison, la proportion de la population nationale âgée de plus de 50 ans est de 40% (source Insee, </a:t>
            </a:r>
            <a:r>
              <a:rPr lang="fr-FR" sz="800" i="1" u="sng">
                <a:effectLst/>
                <a:latin typeface="Century Gothic" panose="020B0502020202020204" pitchFamily="34" charset="0"/>
              </a:rPr>
              <a:t>estimations de population </a:t>
            </a:r>
            <a:r>
              <a:rPr lang="fr-FR" sz="800" i="1">
                <a:effectLst/>
                <a:latin typeface="Century Gothic" panose="020B0502020202020204" pitchFamily="34" charset="0"/>
              </a:rPr>
              <a:t>(données provisoires arrêtées à fin 2021)).</a:t>
            </a:r>
          </a:p>
        </p:txBody>
      </p:sp>
      <p:graphicFrame>
        <p:nvGraphicFramePr>
          <p:cNvPr id="10" name="Graphique 9">
            <a:extLst>
              <a:ext uri="{FF2B5EF4-FFF2-40B4-BE49-F238E27FC236}">
                <a16:creationId xmlns:a16="http://schemas.microsoft.com/office/drawing/2014/main" id="{2BE0E9A7-A7F0-916B-6583-D8510690AB8F}"/>
              </a:ext>
            </a:extLst>
          </p:cNvPr>
          <p:cNvGraphicFramePr>
            <a:graphicFrameLocks/>
          </p:cNvGraphicFramePr>
          <p:nvPr>
            <p:extLst>
              <p:ext uri="{D42A27DB-BD31-4B8C-83A1-F6EECF244321}">
                <p14:modId xmlns:p14="http://schemas.microsoft.com/office/powerpoint/2010/main" val="2664168590"/>
              </p:ext>
            </p:extLst>
          </p:nvPr>
        </p:nvGraphicFramePr>
        <p:xfrm>
          <a:off x="482252" y="2810346"/>
          <a:ext cx="5527512" cy="3298872"/>
        </p:xfrm>
        <a:graphic>
          <a:graphicData uri="http://schemas.openxmlformats.org/drawingml/2006/chart">
            <c:chart xmlns:c="http://schemas.openxmlformats.org/drawingml/2006/chart" xmlns:r="http://schemas.openxmlformats.org/officeDocument/2006/relationships" r:id="rId4"/>
          </a:graphicData>
        </a:graphic>
      </p:graphicFrame>
      <p:sp>
        <p:nvSpPr>
          <p:cNvPr id="19" name="Rectangle 18">
            <a:extLst>
              <a:ext uri="{FF2B5EF4-FFF2-40B4-BE49-F238E27FC236}">
                <a16:creationId xmlns:a16="http://schemas.microsoft.com/office/drawing/2014/main" id="{9B23AAD8-CC45-0E7D-EA81-BCD9B87C41F5}"/>
              </a:ext>
            </a:extLst>
          </p:cNvPr>
          <p:cNvSpPr/>
          <p:nvPr/>
        </p:nvSpPr>
        <p:spPr>
          <a:xfrm>
            <a:off x="104312" y="188020"/>
            <a:ext cx="1077132" cy="846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2" name="Image 21">
            <a:extLst>
              <a:ext uri="{FF2B5EF4-FFF2-40B4-BE49-F238E27FC236}">
                <a16:creationId xmlns:a16="http://schemas.microsoft.com/office/drawing/2014/main" id="{4D6C1DD5-E632-9DED-AAEA-1DA6EA7F2325}"/>
              </a:ext>
            </a:extLst>
          </p:cNvPr>
          <p:cNvPicPr>
            <a:picLocks noChangeAspect="1"/>
          </p:cNvPicPr>
          <p:nvPr/>
        </p:nvPicPr>
        <p:blipFill rotWithShape="1">
          <a:blip r:embed="rId5"/>
          <a:srcRect l="9492" t="7593" r="7464" b="7593"/>
          <a:stretch/>
        </p:blipFill>
        <p:spPr>
          <a:xfrm>
            <a:off x="351983" y="305315"/>
            <a:ext cx="581790" cy="581376"/>
          </a:xfrm>
          <a:prstGeom prst="ellipse">
            <a:avLst/>
          </a:prstGeom>
          <a:ln>
            <a:solidFill>
              <a:schemeClr val="accent1"/>
            </a:solidFill>
          </a:ln>
        </p:spPr>
      </p:pic>
      <p:sp>
        <p:nvSpPr>
          <p:cNvPr id="4" name="Espace réservé du numéro de diapositive 8">
            <a:extLst>
              <a:ext uri="{FF2B5EF4-FFF2-40B4-BE49-F238E27FC236}">
                <a16:creationId xmlns:a16="http://schemas.microsoft.com/office/drawing/2014/main" id="{78C86102-A1FE-4AED-2743-50CE2928599A}"/>
              </a:ext>
            </a:extLst>
          </p:cNvPr>
          <p:cNvSpPr txBox="1">
            <a:spLocks/>
          </p:cNvSpPr>
          <p:nvPr/>
        </p:nvSpPr>
        <p:spPr>
          <a:xfrm>
            <a:off x="10182995" y="6385715"/>
            <a:ext cx="1800000" cy="480000"/>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16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r">
              <a:defRPr/>
            </a:pPr>
            <a:fld id="{86CB4B4D-7CA3-9044-876B-883B54F8677D}" type="slidenum">
              <a:rPr lang="fr-FR" sz="1100" b="1" smtClean="0">
                <a:solidFill>
                  <a:srgbClr val="011CA3"/>
                </a:solidFill>
              </a:rPr>
              <a:pPr algn="r">
                <a:defRPr/>
              </a:pPr>
              <a:t>12</a:t>
            </a:fld>
            <a:endParaRPr lang="fr-FR" sz="1100" b="1">
              <a:solidFill>
                <a:srgbClr val="011CA3"/>
              </a:solidFill>
            </a:endParaRPr>
          </a:p>
        </p:txBody>
      </p:sp>
    </p:spTree>
    <p:extLst>
      <p:ext uri="{BB962C8B-B14F-4D97-AF65-F5344CB8AC3E}">
        <p14:creationId xmlns:p14="http://schemas.microsoft.com/office/powerpoint/2010/main" val="2013457678"/>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ZoneTexte 5">
            <a:extLst>
              <a:ext uri="{FF2B5EF4-FFF2-40B4-BE49-F238E27FC236}">
                <a16:creationId xmlns:a16="http://schemas.microsoft.com/office/drawing/2014/main" id="{A2AADC22-9572-F14C-9009-65FAB05D3301}"/>
              </a:ext>
            </a:extLst>
          </p:cNvPr>
          <p:cNvSpPr txBox="1"/>
          <p:nvPr/>
        </p:nvSpPr>
        <p:spPr>
          <a:xfrm>
            <a:off x="57150" y="1103322"/>
            <a:ext cx="12026900" cy="5516895"/>
          </a:xfrm>
          <a:prstGeom prst="rect">
            <a:avLst/>
          </a:prstGeom>
          <a:noFill/>
        </p:spPr>
        <p:txBody>
          <a:bodyPr wrap="square">
            <a:spAutoFit/>
          </a:bodyPr>
          <a:lstStyle/>
          <a:p>
            <a:pPr algn="just"/>
            <a:r>
              <a:rPr lang="fr-FR" sz="1050" b="1">
                <a:effectLst/>
                <a:latin typeface="Century Gothic" panose="020B0502020202020204" pitchFamily="34" charset="0"/>
              </a:rPr>
              <a:t>Les répondants à cette thématique sont en moyenne plus âgés </a:t>
            </a:r>
            <a:r>
              <a:rPr lang="fr-FR" sz="1050">
                <a:effectLst/>
                <a:latin typeface="Century Gothic" panose="020B0502020202020204" pitchFamily="34" charset="0"/>
              </a:rPr>
              <a:t>que les répondants aux thématiques Numérique et Logement. 65% des contributeurs sont âgés de 50 ans ou plus (vs 41% pour la thématique Logement et 39% pour la thématique Numérique).</a:t>
            </a:r>
            <a:r>
              <a:rPr lang="fr-FR" sz="1050">
                <a:solidFill>
                  <a:srgbClr val="FF0000"/>
                </a:solidFill>
                <a:effectLst/>
                <a:latin typeface="Century Gothic" panose="020B0502020202020204" pitchFamily="34" charset="0"/>
              </a:rPr>
              <a:t> </a:t>
            </a:r>
            <a:r>
              <a:rPr lang="fr-FR" sz="1050">
                <a:effectLst/>
                <a:latin typeface="Century Gothic" panose="020B0502020202020204" pitchFamily="34" charset="0"/>
              </a:rPr>
              <a:t>Pour comparaison, la proportion de la population nationale âgée de plus de 50 ans est de 40%.</a:t>
            </a:r>
          </a:p>
          <a:p>
            <a:pPr algn="just"/>
            <a:endParaRPr lang="fr-FR" sz="1050" b="1">
              <a:solidFill>
                <a:schemeClr val="accent1"/>
              </a:solidFill>
              <a:latin typeface="Century Gothic" panose="020B0502020202020204" pitchFamily="34" charset="0"/>
            </a:endParaRPr>
          </a:p>
          <a:p>
            <a:pPr algn="just"/>
            <a:r>
              <a:rPr lang="fr-FR" sz="1200" b="1">
                <a:solidFill>
                  <a:schemeClr val="accent1"/>
                </a:solidFill>
                <a:effectLst/>
                <a:latin typeface="Century Gothic" panose="020B0502020202020204" pitchFamily="34" charset="0"/>
              </a:rPr>
              <a:t>1</a:t>
            </a:r>
            <a:r>
              <a:rPr lang="fr-FR" sz="1200" b="1">
                <a:solidFill>
                  <a:schemeClr val="accent1"/>
                </a:solidFill>
                <a:latin typeface="Century Gothic" panose="020B0502020202020204" pitchFamily="34" charset="0"/>
              </a:rPr>
              <a:t>. </a:t>
            </a:r>
            <a:r>
              <a:rPr lang="fr-FR" sz="1200" b="1">
                <a:solidFill>
                  <a:schemeClr val="accent1"/>
                </a:solidFill>
                <a:effectLst/>
                <a:latin typeface="Century Gothic" panose="020B0502020202020204" pitchFamily="34" charset="0"/>
              </a:rPr>
              <a:t>Changer le regard sur le vieillissement</a:t>
            </a:r>
            <a:endParaRPr lang="fr-FR" sz="1050">
              <a:effectLst/>
              <a:latin typeface="Century Gothic" panose="020B0502020202020204" pitchFamily="34" charset="0"/>
            </a:endParaRPr>
          </a:p>
          <a:p>
            <a:pPr marL="171450" indent="-171450" algn="just">
              <a:buFont typeface="Arial" panose="020B0604020202020204" pitchFamily="34" charset="0"/>
              <a:buChar char="•"/>
            </a:pPr>
            <a:r>
              <a:rPr lang="fr-FR" sz="1050">
                <a:effectLst/>
                <a:latin typeface="Century Gothic" panose="020B0502020202020204" pitchFamily="34" charset="0"/>
              </a:rPr>
              <a:t>Les répondants appellent au changement du regard porté par la société sur les personnes âgées. Parmi les leviers pertinents, les répondants identifient le </a:t>
            </a:r>
            <a:r>
              <a:rPr lang="fr-FR" sz="1050" b="1">
                <a:effectLst/>
                <a:latin typeface="Century Gothic" panose="020B0502020202020204" pitchFamily="34" charset="0"/>
              </a:rPr>
              <a:t>renforcement des liens intergénérationnels </a:t>
            </a:r>
            <a:r>
              <a:rPr lang="fr-FR" sz="1050">
                <a:effectLst/>
                <a:latin typeface="Century Gothic" panose="020B0502020202020204" pitchFamily="34" charset="0"/>
              </a:rPr>
              <a:t>(24% des contributions spontanées) et l’intégration des personnes âgées dans la vie locale et professionnelle. </a:t>
            </a:r>
          </a:p>
          <a:p>
            <a:pPr marL="171450" indent="-171450" algn="just">
              <a:buFont typeface="Arial" panose="020B0604020202020204" pitchFamily="34" charset="0"/>
              <a:buChar char="•"/>
            </a:pPr>
            <a:r>
              <a:rPr lang="fr-FR" sz="1050">
                <a:effectLst/>
                <a:latin typeface="Century Gothic" panose="020B0502020202020204" pitchFamily="34" charset="0"/>
              </a:rPr>
              <a:t>Pour </a:t>
            </a:r>
            <a:r>
              <a:rPr lang="fr-FR" sz="1050">
                <a:latin typeface="Century Gothic" panose="020B0502020202020204" pitchFamily="34" charset="0"/>
              </a:rPr>
              <a:t>32% </a:t>
            </a:r>
            <a:r>
              <a:rPr lang="fr-FR" sz="1050">
                <a:effectLst/>
                <a:latin typeface="Century Gothic" panose="020B0502020202020204" pitchFamily="34" charset="0"/>
              </a:rPr>
              <a:t>des répondants, </a:t>
            </a:r>
            <a:r>
              <a:rPr lang="fr-FR" sz="1050" b="1">
                <a:effectLst/>
                <a:latin typeface="Century Gothic" panose="020B0502020202020204" pitchFamily="34" charset="0"/>
              </a:rPr>
              <a:t>l’âge n’est pas un critère déterminant </a:t>
            </a:r>
            <a:r>
              <a:rPr lang="fr-FR" sz="1050">
                <a:effectLst/>
                <a:latin typeface="Century Gothic" panose="020B0502020202020204" pitchFamily="34" charset="0"/>
              </a:rPr>
              <a:t>pour entrer dans la catégorie des personnes âgées. D’autres facteurs sont à prendre en compte : l’autonomie, le départ à la retraite ou encore l’état d’esprit. Toutefois, plus d’un tiers des répondants considère que </a:t>
            </a:r>
            <a:r>
              <a:rPr lang="fr-FR" sz="1050" b="1">
                <a:effectLst/>
                <a:latin typeface="Century Gothic" panose="020B0502020202020204" pitchFamily="34" charset="0"/>
              </a:rPr>
              <a:t>c’est entre 70 et 80 ans que l’on devient une personne âgée. </a:t>
            </a:r>
          </a:p>
          <a:p>
            <a:pPr algn="just"/>
            <a:endParaRPr lang="fr-FR" sz="1050">
              <a:effectLst/>
              <a:latin typeface="Century Gothic" panose="020B0502020202020204" pitchFamily="34" charset="0"/>
            </a:endParaRPr>
          </a:p>
          <a:p>
            <a:pPr algn="just"/>
            <a:r>
              <a:rPr lang="fr-FR" sz="1200" b="1">
                <a:solidFill>
                  <a:schemeClr val="accent1"/>
                </a:solidFill>
                <a:latin typeface="Century Gothic" panose="020B0502020202020204" pitchFamily="34" charset="0"/>
              </a:rPr>
              <a:t>2. Adapter la société aux personnes âgées </a:t>
            </a:r>
            <a:endParaRPr lang="fr-FR" sz="1050">
              <a:effectLst/>
              <a:latin typeface="Century Gothic" panose="020B0502020202020204" pitchFamily="34" charset="0"/>
            </a:endParaRPr>
          </a:p>
          <a:p>
            <a:pPr marL="171450" indent="-171450" algn="just">
              <a:buFont typeface="Arial" panose="020B0604020202020204" pitchFamily="34" charset="0"/>
              <a:buChar char="•"/>
            </a:pPr>
            <a:r>
              <a:rPr lang="fr-FR" sz="1050">
                <a:effectLst/>
                <a:latin typeface="Century Gothic" panose="020B0502020202020204" pitchFamily="34" charset="0"/>
              </a:rPr>
              <a:t>Une majorité de répondants (63%) estiment que la société n’est pas assez adaptée aux personnes âgées. </a:t>
            </a:r>
          </a:p>
          <a:p>
            <a:pPr marL="171450" indent="-171450" algn="just">
              <a:buFont typeface="Arial" panose="020B0604020202020204" pitchFamily="34" charset="0"/>
              <a:buChar char="•"/>
            </a:pPr>
            <a:r>
              <a:rPr lang="fr-FR" sz="1050">
                <a:effectLst/>
                <a:latin typeface="Century Gothic" panose="020B0502020202020204" pitchFamily="34" charset="0"/>
              </a:rPr>
              <a:t>Pour mieux accompagner les personnes âgées et prendre soin d’elles, les participants insistent </a:t>
            </a:r>
            <a:r>
              <a:rPr lang="fr-FR" sz="1050" b="1">
                <a:effectLst/>
                <a:latin typeface="Century Gothic" panose="020B0502020202020204" pitchFamily="34" charset="0"/>
              </a:rPr>
              <a:t>sur le maintien du contact social </a:t>
            </a:r>
            <a:r>
              <a:rPr lang="fr-FR" sz="1050">
                <a:effectLst/>
                <a:latin typeface="Century Gothic" panose="020B0502020202020204" pitchFamily="34" charset="0"/>
              </a:rPr>
              <a:t>avec les personnes âgées (22% des contributions spontanées) à travers l’écoute de leurs besoins et l’engagement associatif auprès d’elles. Ils attendent également que </a:t>
            </a:r>
            <a:r>
              <a:rPr lang="fr-FR" sz="1050" b="1">
                <a:effectLst/>
                <a:latin typeface="Century Gothic" panose="020B0502020202020204" pitchFamily="34" charset="0"/>
              </a:rPr>
              <a:t>les métiers d’accompagnement et du médical soient revalorisés </a:t>
            </a:r>
            <a:r>
              <a:rPr lang="fr-FR" sz="1050">
                <a:effectLst/>
                <a:latin typeface="Century Gothic" panose="020B0502020202020204" pitchFamily="34" charset="0"/>
              </a:rPr>
              <a:t>(21% des contributions spontanées) : </a:t>
            </a:r>
            <a:r>
              <a:rPr lang="fr-FR" sz="1050" b="1">
                <a:effectLst/>
                <a:latin typeface="Century Gothic" panose="020B0502020202020204" pitchFamily="34" charset="0"/>
              </a:rPr>
              <a:t>augmentation des salaires, formation du personnel, </a:t>
            </a:r>
            <a:r>
              <a:rPr lang="fr-FR" sz="1050">
                <a:effectLst/>
                <a:latin typeface="Century Gothic" panose="020B0502020202020204" pitchFamily="34" charset="0"/>
              </a:rPr>
              <a:t>renforcement des effectifs,… </a:t>
            </a:r>
          </a:p>
          <a:p>
            <a:pPr marL="171450" indent="-171450" algn="just">
              <a:buFont typeface="Arial" panose="020B0604020202020204" pitchFamily="34" charset="0"/>
              <a:buChar char="•"/>
            </a:pPr>
            <a:r>
              <a:rPr lang="fr-FR" sz="1050">
                <a:effectLst/>
                <a:latin typeface="Century Gothic" panose="020B0502020202020204" pitchFamily="34" charset="0"/>
              </a:rPr>
              <a:t>Les répondants considèrent que c’est </a:t>
            </a:r>
            <a:r>
              <a:rPr lang="fr-FR" sz="1050" b="1">
                <a:effectLst/>
                <a:latin typeface="Century Gothic" panose="020B0502020202020204" pitchFamily="34" charset="0"/>
              </a:rPr>
              <a:t>la famille </a:t>
            </a:r>
            <a:r>
              <a:rPr lang="fr-FR" sz="1050">
                <a:effectLst/>
                <a:latin typeface="Century Gothic" panose="020B0502020202020204" pitchFamily="34" charset="0"/>
              </a:rPr>
              <a:t>en priorité (28%) puis les professionnels du secteur médico-social (26%) qui doivent être les plus impliqués dans l’accompagnement ou la prise en charge des personnes âgées. </a:t>
            </a:r>
          </a:p>
          <a:p>
            <a:pPr algn="just"/>
            <a:endParaRPr lang="fr-FR" sz="1050">
              <a:effectLst/>
              <a:latin typeface="Century Gothic" panose="020B0502020202020204" pitchFamily="34" charset="0"/>
            </a:endParaRPr>
          </a:p>
          <a:p>
            <a:pPr algn="just"/>
            <a:r>
              <a:rPr lang="fr-FR" sz="1200" b="1">
                <a:solidFill>
                  <a:schemeClr val="accent1"/>
                </a:solidFill>
                <a:latin typeface="Century Gothic" panose="020B0502020202020204" pitchFamily="34" charset="0"/>
              </a:rPr>
              <a:t>3. Maintenir un lien social et lutter contre l’isolement </a:t>
            </a:r>
            <a:endParaRPr lang="fr-FR" sz="1050">
              <a:effectLst/>
              <a:latin typeface="Century Gothic" panose="020B0502020202020204" pitchFamily="34" charset="0"/>
            </a:endParaRPr>
          </a:p>
          <a:p>
            <a:pPr marL="171450" indent="-171450" algn="just">
              <a:buFont typeface="Arial" panose="020B0604020202020204" pitchFamily="34" charset="0"/>
              <a:buChar char="•"/>
            </a:pPr>
            <a:r>
              <a:rPr lang="fr-FR" sz="1050" b="1">
                <a:effectLst/>
                <a:latin typeface="Century Gothic" panose="020B0502020202020204" pitchFamily="34" charset="0"/>
              </a:rPr>
              <a:t>L’isolement </a:t>
            </a:r>
            <a:r>
              <a:rPr lang="fr-FR" sz="1050">
                <a:effectLst/>
                <a:latin typeface="Century Gothic" panose="020B0502020202020204" pitchFamily="34" charset="0"/>
              </a:rPr>
              <a:t>(34% des contributions spontanées) est identifié comme l’une des principales conséquences du vieillissement sur les personnes âgées devant la </a:t>
            </a:r>
            <a:r>
              <a:rPr lang="fr-FR" sz="1050" b="1">
                <a:effectLst/>
                <a:latin typeface="Century Gothic" panose="020B0502020202020204" pitchFamily="34" charset="0"/>
              </a:rPr>
              <a:t>dégradation de la santé mentale </a:t>
            </a:r>
            <a:r>
              <a:rPr lang="fr-FR" sz="1050">
                <a:effectLst/>
                <a:latin typeface="Century Gothic" panose="020B0502020202020204" pitchFamily="34" charset="0"/>
              </a:rPr>
              <a:t>(23%) </a:t>
            </a:r>
            <a:r>
              <a:rPr lang="fr-FR" sz="1050" b="1">
                <a:effectLst/>
                <a:latin typeface="Century Gothic" panose="020B0502020202020204" pitchFamily="34" charset="0"/>
              </a:rPr>
              <a:t>et de la santé physique </a:t>
            </a:r>
            <a:r>
              <a:rPr lang="fr-FR" sz="1050">
                <a:effectLst/>
                <a:latin typeface="Century Gothic" panose="020B0502020202020204" pitchFamily="34" charset="0"/>
              </a:rPr>
              <a:t>(20%).</a:t>
            </a:r>
            <a:r>
              <a:rPr lang="fr-FR" sz="1050" b="1">
                <a:effectLst/>
                <a:latin typeface="Century Gothic" panose="020B0502020202020204" pitchFamily="34" charset="0"/>
              </a:rPr>
              <a:t>  </a:t>
            </a:r>
          </a:p>
          <a:p>
            <a:pPr marL="171450" indent="-171450" algn="just">
              <a:buFont typeface="Arial" panose="020B0604020202020204" pitchFamily="34" charset="0"/>
              <a:buChar char="•"/>
            </a:pPr>
            <a:r>
              <a:rPr lang="fr-FR" sz="1050">
                <a:effectLst/>
                <a:latin typeface="Century Gothic" panose="020B0502020202020204" pitchFamily="34" charset="0"/>
              </a:rPr>
              <a:t>Pour mieux intégrer les seniors dans la société et en particulier dans le monde professionnel, les contributeurs suggèrent de les </a:t>
            </a:r>
            <a:r>
              <a:rPr lang="fr-FR" sz="1050" b="1">
                <a:effectLst/>
                <a:latin typeface="Century Gothic" panose="020B0502020202020204" pitchFamily="34" charset="0"/>
              </a:rPr>
              <a:t>intégrer dans les processus de formation des plus jeunes</a:t>
            </a:r>
            <a:r>
              <a:rPr lang="fr-FR" sz="1050">
                <a:effectLst/>
                <a:latin typeface="Century Gothic" panose="020B0502020202020204" pitchFamily="34" charset="0"/>
              </a:rPr>
              <a:t> (41% des contributions spontanées). Ils se montrent également enclins à une </a:t>
            </a:r>
            <a:r>
              <a:rPr lang="fr-FR" sz="1050" b="1">
                <a:effectLst/>
                <a:latin typeface="Century Gothic" panose="020B0502020202020204" pitchFamily="34" charset="0"/>
              </a:rPr>
              <a:t>adaptation des conditions de travail</a:t>
            </a:r>
            <a:r>
              <a:rPr lang="fr-FR" sz="1050">
                <a:effectLst/>
                <a:latin typeface="Century Gothic" panose="020B0502020202020204" pitchFamily="34" charset="0"/>
              </a:rPr>
              <a:t> (19% des contributions spontanées) qui se traduirait principalement par une réduction du temps de travail (temps-partiel, horaires…). Enfin, ils souhaitent que </a:t>
            </a:r>
            <a:r>
              <a:rPr lang="fr-FR" sz="1050" b="1">
                <a:effectLst/>
                <a:latin typeface="Century Gothic" panose="020B0502020202020204" pitchFamily="34" charset="0"/>
              </a:rPr>
              <a:t>la réglementation incite plus fortement les entreprises à employer des seniors </a:t>
            </a:r>
            <a:r>
              <a:rPr lang="fr-FR" sz="1050">
                <a:effectLst/>
                <a:latin typeface="Century Gothic" panose="020B0502020202020204" pitchFamily="34" charset="0"/>
              </a:rPr>
              <a:t>(9%). </a:t>
            </a:r>
          </a:p>
          <a:p>
            <a:pPr algn="just"/>
            <a:endParaRPr lang="fr-FR" sz="1050">
              <a:effectLst/>
              <a:latin typeface="Century Gothic" panose="020B0502020202020204" pitchFamily="34" charset="0"/>
            </a:endParaRPr>
          </a:p>
          <a:p>
            <a:pPr algn="just"/>
            <a:r>
              <a:rPr lang="fr-FR" sz="1200" b="1">
                <a:solidFill>
                  <a:schemeClr val="accent1"/>
                </a:solidFill>
                <a:latin typeface="Century Gothic" panose="020B0502020202020204" pitchFamily="34" charset="0"/>
              </a:rPr>
              <a:t>4. Soutenir les métiers d’aide à domicile </a:t>
            </a:r>
            <a:endParaRPr lang="fr-FR" sz="1050">
              <a:effectLst/>
              <a:latin typeface="Century Gothic" panose="020B0502020202020204" pitchFamily="34" charset="0"/>
            </a:endParaRPr>
          </a:p>
          <a:p>
            <a:pPr marL="171450" indent="-171450" algn="just">
              <a:buFont typeface="Arial" panose="020B0604020202020204" pitchFamily="34" charset="0"/>
              <a:buChar char="•"/>
            </a:pPr>
            <a:r>
              <a:rPr lang="fr-FR" sz="1050">
                <a:effectLst/>
                <a:latin typeface="Century Gothic" panose="020B0502020202020204" pitchFamily="34" charset="0"/>
              </a:rPr>
              <a:t>Pour les </a:t>
            </a:r>
            <a:r>
              <a:rPr lang="fr-FR" sz="1050">
                <a:latin typeface="Century Gothic" panose="020B0502020202020204" pitchFamily="34" charset="0"/>
              </a:rPr>
              <a:t>contributeurs</a:t>
            </a:r>
            <a:r>
              <a:rPr lang="fr-FR" sz="1050">
                <a:effectLst/>
                <a:latin typeface="Century Gothic" panose="020B0502020202020204" pitchFamily="34" charset="0"/>
              </a:rPr>
              <a:t>, le métier d’aide à domicile est associé à des </a:t>
            </a:r>
            <a:r>
              <a:rPr lang="fr-FR" sz="1050" b="1">
                <a:effectLst/>
                <a:latin typeface="Century Gothic" panose="020B0502020202020204" pitchFamily="34" charset="0"/>
              </a:rPr>
              <a:t>qualités et des compétences psychosociales appréciées (empathie, dévouement,…) </a:t>
            </a:r>
            <a:r>
              <a:rPr lang="fr-FR" sz="1050">
                <a:effectLst/>
                <a:latin typeface="Century Gothic" panose="020B0502020202020204" pitchFamily="34" charset="0"/>
              </a:rPr>
              <a:t>et à son rôle essentiel dans la garantie de </a:t>
            </a:r>
            <a:r>
              <a:rPr lang="fr-FR" sz="1050" b="1">
                <a:effectLst/>
                <a:latin typeface="Century Gothic" panose="020B0502020202020204" pitchFamily="34" charset="0"/>
              </a:rPr>
              <a:t>l’autonomie des personnes âgées et le maintien du lien social</a:t>
            </a:r>
            <a:r>
              <a:rPr lang="fr-FR" sz="1050">
                <a:effectLst/>
                <a:latin typeface="Century Gothic" panose="020B0502020202020204" pitchFamily="34" charset="0"/>
              </a:rPr>
              <a:t>. Toutefois, ils identifient également de nombreuses difficultés : </a:t>
            </a:r>
            <a:r>
              <a:rPr lang="fr-FR" sz="1050" b="1">
                <a:effectLst/>
                <a:latin typeface="Century Gothic" panose="020B0502020202020204" pitchFamily="34" charset="0"/>
              </a:rPr>
              <a:t>rémunération insuffisante, manque de reconnaissance et conditions de travail difficiles</a:t>
            </a:r>
            <a:r>
              <a:rPr lang="fr-FR" sz="1050">
                <a:effectLst/>
                <a:latin typeface="Century Gothic" panose="020B0502020202020204" pitchFamily="34" charset="0"/>
              </a:rPr>
              <a:t> (horaires, pénibilité,…). </a:t>
            </a:r>
          </a:p>
          <a:p>
            <a:pPr marL="171450" indent="-171450" algn="just">
              <a:buFont typeface="Arial" panose="020B0604020202020204" pitchFamily="34" charset="0"/>
              <a:buChar char="•"/>
            </a:pPr>
            <a:r>
              <a:rPr lang="fr-FR" sz="1050" spc="-20">
                <a:effectLst/>
                <a:latin typeface="Century Gothic" panose="020B0502020202020204" pitchFamily="34" charset="0"/>
              </a:rPr>
              <a:t>Pour augmenter l’attractivité du secteur, en particulier auprès des jeunes, les répondants recommandent principalement d’augmenter les salaires (51% des contributions spontanées). En complément, ils suggèrent de </a:t>
            </a:r>
            <a:r>
              <a:rPr lang="fr-FR" sz="1050" b="1" spc="-20">
                <a:effectLst/>
                <a:latin typeface="Century Gothic" panose="020B0502020202020204" pitchFamily="34" charset="0"/>
              </a:rPr>
              <a:t>valoriser le secteur dans les parcours de formation des jeunes </a:t>
            </a:r>
            <a:r>
              <a:rPr lang="fr-FR" sz="1050" spc="-20">
                <a:effectLst/>
                <a:latin typeface="Century Gothic" panose="020B0502020202020204" pitchFamily="34" charset="0"/>
              </a:rPr>
              <a:t>pour créer une vocation pour ce métier (18%). </a:t>
            </a:r>
          </a:p>
          <a:p>
            <a:pPr marL="171450" indent="-171450" algn="just">
              <a:buFont typeface="Arial" panose="020B0604020202020204" pitchFamily="34" charset="0"/>
              <a:buChar char="•"/>
            </a:pPr>
            <a:r>
              <a:rPr lang="fr-FR" sz="1050">
                <a:effectLst/>
                <a:latin typeface="Century Gothic" panose="020B0502020202020204" pitchFamily="34" charset="0"/>
              </a:rPr>
              <a:t>Les répondants qui travaillent dans le secteur médico-social déclarent qu’ils ont choisi ce métier principalement pour </a:t>
            </a:r>
            <a:r>
              <a:rPr lang="fr-FR" sz="1050" b="1">
                <a:effectLst/>
                <a:latin typeface="Century Gothic" panose="020B0502020202020204" pitchFamily="34" charset="0"/>
              </a:rPr>
              <a:t>être en lien et au service des autres. </a:t>
            </a:r>
            <a:r>
              <a:rPr lang="fr-FR" sz="1050">
                <a:effectLst/>
                <a:latin typeface="Century Gothic" panose="020B0502020202020204" pitchFamily="34" charset="0"/>
              </a:rPr>
              <a:t>Néanmoins, </a:t>
            </a:r>
            <a:r>
              <a:rPr lang="fr-FR" sz="1050" b="1">
                <a:effectLst/>
                <a:latin typeface="Century Gothic" panose="020B0502020202020204" pitchFamily="34" charset="0"/>
              </a:rPr>
              <a:t>62% d’entre eux ont déjà pensé à quitter le secteur. </a:t>
            </a:r>
          </a:p>
        </p:txBody>
      </p:sp>
      <p:sp>
        <p:nvSpPr>
          <p:cNvPr id="5" name="Titre 3">
            <a:extLst>
              <a:ext uri="{FF2B5EF4-FFF2-40B4-BE49-F238E27FC236}">
                <a16:creationId xmlns:a16="http://schemas.microsoft.com/office/drawing/2014/main" id="{7949885D-58A4-4D02-F02D-E7BE833BF759}"/>
              </a:ext>
            </a:extLst>
          </p:cNvPr>
          <p:cNvSpPr>
            <a:spLocks noGrp="1"/>
          </p:cNvSpPr>
          <p:nvPr>
            <p:ph type="title"/>
          </p:nvPr>
        </p:nvSpPr>
        <p:spPr>
          <a:xfrm>
            <a:off x="1298116" y="309564"/>
            <a:ext cx="10515600" cy="612774"/>
          </a:xfrm>
        </p:spPr>
        <p:txBody>
          <a:bodyPr/>
          <a:lstStyle/>
          <a:p>
            <a:r>
              <a:rPr lang="fr-FR" sz="2800"/>
              <a:t>PREMIERS ENSEIGNEMENTS</a:t>
            </a:r>
            <a:endParaRPr lang="fr-FR" sz="2800" strike="sngStrike">
              <a:solidFill>
                <a:srgbClr val="FF0000"/>
              </a:solidFill>
            </a:endParaRPr>
          </a:p>
        </p:txBody>
      </p:sp>
      <p:sp>
        <p:nvSpPr>
          <p:cNvPr id="2" name="Rectangle 1">
            <a:extLst>
              <a:ext uri="{FF2B5EF4-FFF2-40B4-BE49-F238E27FC236}">
                <a16:creationId xmlns:a16="http://schemas.microsoft.com/office/drawing/2014/main" id="{FBA74B8D-6040-A71E-DAC0-500821750661}"/>
              </a:ext>
            </a:extLst>
          </p:cNvPr>
          <p:cNvSpPr/>
          <p:nvPr/>
        </p:nvSpPr>
        <p:spPr>
          <a:xfrm>
            <a:off x="104312" y="188020"/>
            <a:ext cx="1077132" cy="846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1485700D-A512-D116-C9C3-B94AD329AB3B}"/>
              </a:ext>
            </a:extLst>
          </p:cNvPr>
          <p:cNvPicPr>
            <a:picLocks noChangeAspect="1"/>
          </p:cNvPicPr>
          <p:nvPr/>
        </p:nvPicPr>
        <p:blipFill rotWithShape="1">
          <a:blip r:embed="rId2"/>
          <a:srcRect l="9492" t="7593" r="7464" b="7593"/>
          <a:stretch/>
        </p:blipFill>
        <p:spPr>
          <a:xfrm>
            <a:off x="351983" y="305315"/>
            <a:ext cx="581790" cy="581376"/>
          </a:xfrm>
          <a:prstGeom prst="ellipse">
            <a:avLst/>
          </a:prstGeom>
          <a:ln>
            <a:solidFill>
              <a:schemeClr val="accent1"/>
            </a:solidFill>
          </a:ln>
        </p:spPr>
      </p:pic>
      <p:sp>
        <p:nvSpPr>
          <p:cNvPr id="4" name="Espace réservé du numéro de diapositive 8">
            <a:extLst>
              <a:ext uri="{FF2B5EF4-FFF2-40B4-BE49-F238E27FC236}">
                <a16:creationId xmlns:a16="http://schemas.microsoft.com/office/drawing/2014/main" id="{4D2F9929-75F3-C53A-CC60-50B94B267E37}"/>
              </a:ext>
            </a:extLst>
          </p:cNvPr>
          <p:cNvSpPr txBox="1">
            <a:spLocks/>
          </p:cNvSpPr>
          <p:nvPr/>
        </p:nvSpPr>
        <p:spPr>
          <a:xfrm>
            <a:off x="10182995" y="6385715"/>
            <a:ext cx="1800000" cy="480000"/>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16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r">
              <a:defRPr/>
            </a:pPr>
            <a:fld id="{86CB4B4D-7CA3-9044-876B-883B54F8677D}" type="slidenum">
              <a:rPr lang="fr-FR" sz="1100" b="1" smtClean="0">
                <a:solidFill>
                  <a:srgbClr val="011CA3"/>
                </a:solidFill>
              </a:rPr>
              <a:pPr algn="r">
                <a:defRPr/>
              </a:pPr>
              <a:t>13</a:t>
            </a:fld>
            <a:endParaRPr lang="fr-FR" sz="1100" b="1">
              <a:solidFill>
                <a:srgbClr val="011CA3"/>
              </a:solidFill>
            </a:endParaRPr>
          </a:p>
        </p:txBody>
      </p:sp>
    </p:spTree>
    <p:extLst>
      <p:ext uri="{BB962C8B-B14F-4D97-AF65-F5344CB8AC3E}">
        <p14:creationId xmlns:p14="http://schemas.microsoft.com/office/powerpoint/2010/main" val="269811166"/>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A5D2DCF-E314-C561-58C1-FB84A18264B1}"/>
              </a:ext>
            </a:extLst>
          </p:cNvPr>
          <p:cNvSpPr>
            <a:spLocks noGrp="1"/>
          </p:cNvSpPr>
          <p:nvPr>
            <p:ph type="body" sz="quarter" idx="13"/>
          </p:nvPr>
        </p:nvSpPr>
        <p:spPr>
          <a:xfrm>
            <a:off x="1298115" y="627420"/>
            <a:ext cx="8887285" cy="285783"/>
          </a:xfrm>
        </p:spPr>
        <p:txBody>
          <a:bodyPr>
            <a:noAutofit/>
          </a:bodyPr>
          <a:lstStyle/>
          <a:p>
            <a:r>
              <a:rPr lang="fr-FR" sz="1600"/>
              <a:t>Pensez-vous que la société est adaptée aux personnes âgées ?</a:t>
            </a:r>
          </a:p>
        </p:txBody>
      </p:sp>
      <p:sp>
        <p:nvSpPr>
          <p:cNvPr id="3" name="Titre 2">
            <a:extLst>
              <a:ext uri="{FF2B5EF4-FFF2-40B4-BE49-F238E27FC236}">
                <a16:creationId xmlns:a16="http://schemas.microsoft.com/office/drawing/2014/main" id="{915DCF39-1BB8-58DE-E83A-B71AB7C0E998}"/>
              </a:ext>
            </a:extLst>
          </p:cNvPr>
          <p:cNvSpPr>
            <a:spLocks noGrp="1"/>
          </p:cNvSpPr>
          <p:nvPr>
            <p:ph type="title"/>
          </p:nvPr>
        </p:nvSpPr>
        <p:spPr/>
        <p:txBody>
          <a:bodyPr/>
          <a:lstStyle/>
          <a:p>
            <a:r>
              <a:rPr lang="fr-FR"/>
              <a:t>QUESTION N°1</a:t>
            </a:r>
          </a:p>
        </p:txBody>
      </p:sp>
      <p:sp>
        <p:nvSpPr>
          <p:cNvPr id="4" name="ZoneTexte 3">
            <a:extLst>
              <a:ext uri="{FF2B5EF4-FFF2-40B4-BE49-F238E27FC236}">
                <a16:creationId xmlns:a16="http://schemas.microsoft.com/office/drawing/2014/main" id="{284EA7FF-B324-19E9-7B9E-77855329ACBF}"/>
              </a:ext>
            </a:extLst>
          </p:cNvPr>
          <p:cNvSpPr txBox="1"/>
          <p:nvPr/>
        </p:nvSpPr>
        <p:spPr>
          <a:xfrm>
            <a:off x="2658140" y="2694716"/>
            <a:ext cx="184731" cy="276999"/>
          </a:xfrm>
          <a:prstGeom prst="rect">
            <a:avLst/>
          </a:prstGeom>
          <a:noFill/>
        </p:spPr>
        <p:txBody>
          <a:bodyPr wrap="square" rtlCol="0">
            <a:spAutoFit/>
          </a:bodyPr>
          <a:lstStyle/>
          <a:p>
            <a:pPr algn="l"/>
            <a:endParaRPr lang="fr-FR" sz="1200" b="1">
              <a:latin typeface="Century Gothic" panose="020B0502020202020204" pitchFamily="34" charset="0"/>
            </a:endParaRPr>
          </a:p>
        </p:txBody>
      </p:sp>
      <p:sp>
        <p:nvSpPr>
          <p:cNvPr id="10" name="Rectangle 9">
            <a:extLst>
              <a:ext uri="{FF2B5EF4-FFF2-40B4-BE49-F238E27FC236}">
                <a16:creationId xmlns:a16="http://schemas.microsoft.com/office/drawing/2014/main" id="{29538989-54FB-ECA3-7E37-FC36E955725A}"/>
              </a:ext>
            </a:extLst>
          </p:cNvPr>
          <p:cNvSpPr/>
          <p:nvPr/>
        </p:nvSpPr>
        <p:spPr>
          <a:xfrm>
            <a:off x="1210751" y="5772527"/>
            <a:ext cx="9770499" cy="82916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fr-FR" sz="1200" b="1">
                <a:solidFill>
                  <a:schemeClr val="tx1"/>
                </a:solidFill>
                <a:latin typeface="Century Gothic"/>
              </a:rPr>
              <a:t>Messages principaux </a:t>
            </a:r>
          </a:p>
          <a:p>
            <a:pPr marL="171450" indent="-171450">
              <a:buFont typeface="Arial" panose="020B0604020202020204" pitchFamily="34" charset="0"/>
              <a:buChar char="•"/>
            </a:pPr>
            <a:r>
              <a:rPr lang="fr-FR" sz="1200">
                <a:solidFill>
                  <a:schemeClr val="tx1"/>
                </a:solidFill>
                <a:latin typeface="Century Gothic"/>
              </a:rPr>
              <a:t>Près de 8 répondants sur 10 estiment que la société n’est pas suffisamment, voire pas du tout adaptée aux personnes âgées.</a:t>
            </a:r>
          </a:p>
          <a:p>
            <a:pPr marL="171450" indent="-171450">
              <a:buFont typeface="Arial" panose="020B0604020202020204" pitchFamily="34" charset="0"/>
              <a:buChar char="•"/>
            </a:pPr>
            <a:r>
              <a:rPr lang="fr-FR" sz="1200">
                <a:solidFill>
                  <a:schemeClr val="tx1"/>
                </a:solidFill>
                <a:latin typeface="Century Gothic"/>
              </a:rPr>
              <a:t>La part de répondants estimant que la société est totalement adaptée aux personnes âgées reste très faible (1%). </a:t>
            </a:r>
          </a:p>
        </p:txBody>
      </p:sp>
      <p:graphicFrame>
        <p:nvGraphicFramePr>
          <p:cNvPr id="6" name="Graphique 5">
            <a:extLst>
              <a:ext uri="{FF2B5EF4-FFF2-40B4-BE49-F238E27FC236}">
                <a16:creationId xmlns:a16="http://schemas.microsoft.com/office/drawing/2014/main" id="{BC339A67-04BA-F84D-53C7-DE8A803EF8C9}"/>
              </a:ext>
            </a:extLst>
          </p:cNvPr>
          <p:cNvGraphicFramePr>
            <a:graphicFrameLocks/>
          </p:cNvGraphicFramePr>
          <p:nvPr/>
        </p:nvGraphicFramePr>
        <p:xfrm>
          <a:off x="1210750" y="1240572"/>
          <a:ext cx="10058400" cy="4531955"/>
        </p:xfrm>
        <a:graphic>
          <a:graphicData uri="http://schemas.openxmlformats.org/drawingml/2006/chart">
            <c:chart xmlns:c="http://schemas.openxmlformats.org/drawingml/2006/chart" xmlns:r="http://schemas.openxmlformats.org/officeDocument/2006/relationships" r:id="rId2"/>
          </a:graphicData>
        </a:graphic>
      </p:graphicFrame>
      <p:sp>
        <p:nvSpPr>
          <p:cNvPr id="13" name="ZoneTexte 12">
            <a:extLst>
              <a:ext uri="{FF2B5EF4-FFF2-40B4-BE49-F238E27FC236}">
                <a16:creationId xmlns:a16="http://schemas.microsoft.com/office/drawing/2014/main" id="{9E71581C-B665-BBFD-A3B0-6861F5628AA5}"/>
              </a:ext>
            </a:extLst>
          </p:cNvPr>
          <p:cNvSpPr txBox="1"/>
          <p:nvPr/>
        </p:nvSpPr>
        <p:spPr>
          <a:xfrm>
            <a:off x="4651531" y="2286797"/>
            <a:ext cx="2124760" cy="276999"/>
          </a:xfrm>
          <a:prstGeom prst="rect">
            <a:avLst/>
          </a:prstGeom>
          <a:noFill/>
        </p:spPr>
        <p:txBody>
          <a:bodyPr wrap="square" rtlCol="0">
            <a:spAutoFit/>
          </a:bodyPr>
          <a:lstStyle/>
          <a:p>
            <a:pPr algn="ctr"/>
            <a:r>
              <a:rPr lang="fr-FR" sz="1200" b="1">
                <a:solidFill>
                  <a:schemeClr val="accent1">
                    <a:lumMod val="40000"/>
                    <a:lumOff val="60000"/>
                  </a:schemeClr>
                </a:solidFill>
                <a:latin typeface="Century Gothic" panose="020B0502020202020204" pitchFamily="34" charset="0"/>
              </a:rPr>
              <a:t>Pas assez</a:t>
            </a:r>
          </a:p>
        </p:txBody>
      </p:sp>
      <p:sp>
        <p:nvSpPr>
          <p:cNvPr id="14" name="ZoneTexte 13">
            <a:extLst>
              <a:ext uri="{FF2B5EF4-FFF2-40B4-BE49-F238E27FC236}">
                <a16:creationId xmlns:a16="http://schemas.microsoft.com/office/drawing/2014/main" id="{B541B010-1D72-5A60-154E-B92C0D64A39E}"/>
              </a:ext>
            </a:extLst>
          </p:cNvPr>
          <p:cNvSpPr txBox="1"/>
          <p:nvPr/>
        </p:nvSpPr>
        <p:spPr>
          <a:xfrm>
            <a:off x="8231018" y="2286797"/>
            <a:ext cx="1413046" cy="276999"/>
          </a:xfrm>
          <a:prstGeom prst="rect">
            <a:avLst/>
          </a:prstGeom>
          <a:noFill/>
        </p:spPr>
        <p:txBody>
          <a:bodyPr wrap="square">
            <a:spAutoFit/>
          </a:bodyPr>
          <a:lstStyle/>
          <a:p>
            <a:pPr algn="ctr"/>
            <a:r>
              <a:rPr lang="fr-FR" sz="1200" b="1">
                <a:solidFill>
                  <a:schemeClr val="accent2"/>
                </a:solidFill>
                <a:latin typeface="Century Gothic" panose="020B0502020202020204" pitchFamily="34" charset="0"/>
              </a:rPr>
              <a:t>Non, pas du tout</a:t>
            </a:r>
          </a:p>
        </p:txBody>
      </p:sp>
      <p:grpSp>
        <p:nvGrpSpPr>
          <p:cNvPr id="19" name="Groupe 18">
            <a:extLst>
              <a:ext uri="{FF2B5EF4-FFF2-40B4-BE49-F238E27FC236}">
                <a16:creationId xmlns:a16="http://schemas.microsoft.com/office/drawing/2014/main" id="{ED4165A5-8B05-AE6B-221F-7CF22EAA9F9B}"/>
              </a:ext>
            </a:extLst>
          </p:cNvPr>
          <p:cNvGrpSpPr/>
          <p:nvPr/>
        </p:nvGrpSpPr>
        <p:grpSpPr>
          <a:xfrm>
            <a:off x="1053534" y="1626666"/>
            <a:ext cx="1944279" cy="965189"/>
            <a:chOff x="1053534" y="1626666"/>
            <a:chExt cx="1944279" cy="965189"/>
          </a:xfrm>
        </p:grpSpPr>
        <p:sp>
          <p:nvSpPr>
            <p:cNvPr id="9" name="ZoneTexte 8">
              <a:extLst>
                <a:ext uri="{FF2B5EF4-FFF2-40B4-BE49-F238E27FC236}">
                  <a16:creationId xmlns:a16="http://schemas.microsoft.com/office/drawing/2014/main" id="{813F8599-F450-1130-8AA8-2EF04E1B9EAF}"/>
                </a:ext>
              </a:extLst>
            </p:cNvPr>
            <p:cNvSpPr txBox="1"/>
            <p:nvPr/>
          </p:nvSpPr>
          <p:spPr>
            <a:xfrm>
              <a:off x="1744082" y="2130190"/>
              <a:ext cx="1253729" cy="461665"/>
            </a:xfrm>
            <a:prstGeom prst="rect">
              <a:avLst/>
            </a:prstGeom>
            <a:noFill/>
          </p:spPr>
          <p:txBody>
            <a:bodyPr wrap="square" rtlCol="0">
              <a:spAutoFit/>
            </a:bodyPr>
            <a:lstStyle/>
            <a:p>
              <a:pPr algn="ctr"/>
              <a:r>
                <a:rPr lang="fr-FR" sz="1200" b="1">
                  <a:solidFill>
                    <a:schemeClr val="accent1"/>
                  </a:solidFill>
                  <a:latin typeface="Century Gothic" panose="020B0502020202020204" pitchFamily="34" charset="0"/>
                </a:rPr>
                <a:t>Oui, dans l’ensemble</a:t>
              </a:r>
            </a:p>
          </p:txBody>
        </p:sp>
        <p:sp>
          <p:nvSpPr>
            <p:cNvPr id="15" name="Accolade fermante 14">
              <a:extLst>
                <a:ext uri="{FF2B5EF4-FFF2-40B4-BE49-F238E27FC236}">
                  <a16:creationId xmlns:a16="http://schemas.microsoft.com/office/drawing/2014/main" id="{EDE2D926-7559-6CBE-DD72-06C0636EE928}"/>
                </a:ext>
              </a:extLst>
            </p:cNvPr>
            <p:cNvSpPr/>
            <p:nvPr/>
          </p:nvSpPr>
          <p:spPr>
            <a:xfrm rot="16200000">
              <a:off x="2110919" y="1243295"/>
              <a:ext cx="176153" cy="1597634"/>
            </a:xfrm>
            <a:prstGeom prst="rightBrac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16" name="ZoneTexte 15">
              <a:extLst>
                <a:ext uri="{FF2B5EF4-FFF2-40B4-BE49-F238E27FC236}">
                  <a16:creationId xmlns:a16="http://schemas.microsoft.com/office/drawing/2014/main" id="{40D89B00-BEFB-A590-2650-98BDA8FF4FB7}"/>
                </a:ext>
              </a:extLst>
            </p:cNvPr>
            <p:cNvSpPr txBox="1"/>
            <p:nvPr/>
          </p:nvSpPr>
          <p:spPr>
            <a:xfrm>
              <a:off x="1828541" y="1626666"/>
              <a:ext cx="740908" cy="261610"/>
            </a:xfrm>
            <a:prstGeom prst="rect">
              <a:avLst/>
            </a:prstGeom>
            <a:noFill/>
          </p:spPr>
          <p:txBody>
            <a:bodyPr wrap="none" rtlCol="0">
              <a:spAutoFit/>
            </a:bodyPr>
            <a:lstStyle/>
            <a:p>
              <a:r>
                <a:rPr lang="fr-FR" sz="1100" b="1">
                  <a:solidFill>
                    <a:schemeClr val="accent1">
                      <a:lumMod val="75000"/>
                    </a:schemeClr>
                  </a:solidFill>
                  <a:latin typeface="Century Gothic" panose="020B0502020202020204" pitchFamily="34" charset="0"/>
                </a:rPr>
                <a:t>21% Oui</a:t>
              </a:r>
            </a:p>
          </p:txBody>
        </p:sp>
        <p:sp>
          <p:nvSpPr>
            <p:cNvPr id="17" name="ZoneTexte 16">
              <a:extLst>
                <a:ext uri="{FF2B5EF4-FFF2-40B4-BE49-F238E27FC236}">
                  <a16:creationId xmlns:a16="http://schemas.microsoft.com/office/drawing/2014/main" id="{4C77AB4B-18B2-2270-86BD-FF0054F05926}"/>
                </a:ext>
              </a:extLst>
            </p:cNvPr>
            <p:cNvSpPr txBox="1"/>
            <p:nvPr/>
          </p:nvSpPr>
          <p:spPr>
            <a:xfrm>
              <a:off x="1053534" y="2130190"/>
              <a:ext cx="875279" cy="461665"/>
            </a:xfrm>
            <a:prstGeom prst="rect">
              <a:avLst/>
            </a:prstGeom>
            <a:noFill/>
          </p:spPr>
          <p:txBody>
            <a:bodyPr wrap="square" rtlCol="0">
              <a:spAutoFit/>
            </a:bodyPr>
            <a:lstStyle/>
            <a:p>
              <a:pPr algn="ctr"/>
              <a:r>
                <a:rPr lang="fr-FR" sz="1200" b="1">
                  <a:solidFill>
                    <a:schemeClr val="accent1">
                      <a:lumMod val="75000"/>
                    </a:schemeClr>
                  </a:solidFill>
                  <a:latin typeface="Century Gothic" panose="020B0502020202020204" pitchFamily="34" charset="0"/>
                </a:rPr>
                <a:t>Tout à fait</a:t>
              </a:r>
            </a:p>
          </p:txBody>
        </p:sp>
      </p:grpSp>
      <p:sp>
        <p:nvSpPr>
          <p:cNvPr id="18" name="Accolade fermante 17">
            <a:extLst>
              <a:ext uri="{FF2B5EF4-FFF2-40B4-BE49-F238E27FC236}">
                <a16:creationId xmlns:a16="http://schemas.microsoft.com/office/drawing/2014/main" id="{C333E25D-4F95-39B5-FB77-EF56DEE1B4A0}"/>
              </a:ext>
            </a:extLst>
          </p:cNvPr>
          <p:cNvSpPr/>
          <p:nvPr/>
        </p:nvSpPr>
        <p:spPr>
          <a:xfrm rot="16200000">
            <a:off x="6327576" y="-1173844"/>
            <a:ext cx="176153" cy="6456823"/>
          </a:xfrm>
          <a:prstGeom prst="rightBrac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fr-FR"/>
          </a:p>
        </p:txBody>
      </p:sp>
      <p:sp>
        <p:nvSpPr>
          <p:cNvPr id="20" name="ZoneTexte 19">
            <a:extLst>
              <a:ext uri="{FF2B5EF4-FFF2-40B4-BE49-F238E27FC236}">
                <a16:creationId xmlns:a16="http://schemas.microsoft.com/office/drawing/2014/main" id="{33E9BEB9-E36F-CC11-E834-F2D56FE874FD}"/>
              </a:ext>
            </a:extLst>
          </p:cNvPr>
          <p:cNvSpPr txBox="1"/>
          <p:nvPr/>
        </p:nvSpPr>
        <p:spPr>
          <a:xfrm>
            <a:off x="6163491" y="1678631"/>
            <a:ext cx="782587" cy="261610"/>
          </a:xfrm>
          <a:prstGeom prst="rect">
            <a:avLst/>
          </a:prstGeom>
          <a:noFill/>
        </p:spPr>
        <p:txBody>
          <a:bodyPr wrap="none" rtlCol="0">
            <a:spAutoFit/>
          </a:bodyPr>
          <a:lstStyle/>
          <a:p>
            <a:r>
              <a:rPr lang="fr-FR" sz="1100" b="1">
                <a:solidFill>
                  <a:schemeClr val="accent1">
                    <a:lumMod val="75000"/>
                  </a:schemeClr>
                </a:solidFill>
                <a:latin typeface="Century Gothic" panose="020B0502020202020204" pitchFamily="34" charset="0"/>
              </a:rPr>
              <a:t>79% Non</a:t>
            </a:r>
          </a:p>
        </p:txBody>
      </p:sp>
      <p:sp>
        <p:nvSpPr>
          <p:cNvPr id="7" name="Rectangle : coins arrondis 6">
            <a:extLst>
              <a:ext uri="{FF2B5EF4-FFF2-40B4-BE49-F238E27FC236}">
                <a16:creationId xmlns:a16="http://schemas.microsoft.com/office/drawing/2014/main" id="{5742CC5D-EF41-A1C3-E94B-029BD40206E2}"/>
              </a:ext>
            </a:extLst>
          </p:cNvPr>
          <p:cNvSpPr/>
          <p:nvPr/>
        </p:nvSpPr>
        <p:spPr>
          <a:xfrm>
            <a:off x="10376527" y="125506"/>
            <a:ext cx="1631140" cy="26161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B00B2"/>
                </a:solidFill>
                <a:effectLst/>
                <a:uLnTx/>
                <a:uFillTx/>
                <a:latin typeface="Century Gothic" panose="020B0502020202020204" pitchFamily="34" charset="0"/>
                <a:ea typeface="+mn-ea"/>
                <a:cs typeface="+mn-cs"/>
              </a:rPr>
              <a:t>Question Fermée</a:t>
            </a:r>
          </a:p>
        </p:txBody>
      </p:sp>
      <p:sp>
        <p:nvSpPr>
          <p:cNvPr id="11" name="Rectangle : coins arrondis 10">
            <a:extLst>
              <a:ext uri="{FF2B5EF4-FFF2-40B4-BE49-F238E27FC236}">
                <a16:creationId xmlns:a16="http://schemas.microsoft.com/office/drawing/2014/main" id="{2A048F4B-98DF-FAA6-A258-24A9418553AF}"/>
              </a:ext>
            </a:extLst>
          </p:cNvPr>
          <p:cNvSpPr/>
          <p:nvPr/>
        </p:nvSpPr>
        <p:spPr>
          <a:xfrm>
            <a:off x="10372673" y="421380"/>
            <a:ext cx="1631140" cy="26161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4228 </a:t>
            </a:r>
            <a:r>
              <a:rPr lang="fr-FR" sz="1200">
                <a:solidFill>
                  <a:schemeClr val="tx1"/>
                </a:solidFill>
                <a:latin typeface="Century Gothic" panose="020B0502020202020204" pitchFamily="34" charset="0"/>
              </a:rPr>
              <a:t>participants</a:t>
            </a:r>
          </a:p>
        </p:txBody>
      </p:sp>
      <p:sp>
        <p:nvSpPr>
          <p:cNvPr id="21" name="Rectangle : coins arrondis 20">
            <a:extLst>
              <a:ext uri="{FF2B5EF4-FFF2-40B4-BE49-F238E27FC236}">
                <a16:creationId xmlns:a16="http://schemas.microsoft.com/office/drawing/2014/main" id="{735B57FF-6046-9642-9986-96C81F0C9EDC}"/>
              </a:ext>
            </a:extLst>
          </p:cNvPr>
          <p:cNvSpPr/>
          <p:nvPr/>
        </p:nvSpPr>
        <p:spPr>
          <a:xfrm>
            <a:off x="10372673" y="736751"/>
            <a:ext cx="1631140" cy="26161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4228 </a:t>
            </a:r>
            <a:r>
              <a:rPr lang="fr-FR" sz="1200">
                <a:solidFill>
                  <a:schemeClr val="tx1"/>
                </a:solidFill>
                <a:latin typeface="Century Gothic" panose="020B0502020202020204" pitchFamily="34" charset="0"/>
              </a:rPr>
              <a:t>contributions</a:t>
            </a:r>
          </a:p>
        </p:txBody>
      </p:sp>
      <p:sp>
        <p:nvSpPr>
          <p:cNvPr id="22" name="Rectangle 21">
            <a:extLst>
              <a:ext uri="{FF2B5EF4-FFF2-40B4-BE49-F238E27FC236}">
                <a16:creationId xmlns:a16="http://schemas.microsoft.com/office/drawing/2014/main" id="{CD243A97-E665-DF32-3E9D-A35D38650503}"/>
              </a:ext>
            </a:extLst>
          </p:cNvPr>
          <p:cNvSpPr/>
          <p:nvPr/>
        </p:nvSpPr>
        <p:spPr>
          <a:xfrm>
            <a:off x="104312" y="188020"/>
            <a:ext cx="1077132" cy="846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3" name="Image 22">
            <a:extLst>
              <a:ext uri="{FF2B5EF4-FFF2-40B4-BE49-F238E27FC236}">
                <a16:creationId xmlns:a16="http://schemas.microsoft.com/office/drawing/2014/main" id="{1CCF1AA2-4EF8-55D5-62B3-1C17CCF5A834}"/>
              </a:ext>
            </a:extLst>
          </p:cNvPr>
          <p:cNvPicPr>
            <a:picLocks noChangeAspect="1"/>
          </p:cNvPicPr>
          <p:nvPr/>
        </p:nvPicPr>
        <p:blipFill rotWithShape="1">
          <a:blip r:embed="rId3"/>
          <a:srcRect l="9492" t="7593" r="7464" b="7593"/>
          <a:stretch/>
        </p:blipFill>
        <p:spPr>
          <a:xfrm>
            <a:off x="351983" y="305315"/>
            <a:ext cx="581790" cy="581376"/>
          </a:xfrm>
          <a:prstGeom prst="ellipse">
            <a:avLst/>
          </a:prstGeom>
          <a:ln>
            <a:solidFill>
              <a:schemeClr val="accent1"/>
            </a:solidFill>
          </a:ln>
        </p:spPr>
      </p:pic>
      <p:sp>
        <p:nvSpPr>
          <p:cNvPr id="5" name="Espace réservé du numéro de diapositive 8">
            <a:extLst>
              <a:ext uri="{FF2B5EF4-FFF2-40B4-BE49-F238E27FC236}">
                <a16:creationId xmlns:a16="http://schemas.microsoft.com/office/drawing/2014/main" id="{7C8D4DD0-8885-117E-8465-68BB309132D2}"/>
              </a:ext>
            </a:extLst>
          </p:cNvPr>
          <p:cNvSpPr txBox="1">
            <a:spLocks/>
          </p:cNvSpPr>
          <p:nvPr/>
        </p:nvSpPr>
        <p:spPr>
          <a:xfrm>
            <a:off x="10182995" y="6385715"/>
            <a:ext cx="1800000" cy="480000"/>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16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r">
              <a:defRPr/>
            </a:pPr>
            <a:fld id="{86CB4B4D-7CA3-9044-876B-883B54F8677D}" type="slidenum">
              <a:rPr lang="fr-FR" sz="1100" b="1" smtClean="0">
                <a:solidFill>
                  <a:srgbClr val="011CA3"/>
                </a:solidFill>
              </a:rPr>
              <a:pPr algn="r">
                <a:defRPr/>
              </a:pPr>
              <a:t>14</a:t>
            </a:fld>
            <a:endParaRPr lang="fr-FR" sz="1100" b="1">
              <a:solidFill>
                <a:srgbClr val="011CA3"/>
              </a:solidFill>
            </a:endParaRPr>
          </a:p>
        </p:txBody>
      </p:sp>
    </p:spTree>
    <p:extLst>
      <p:ext uri="{BB962C8B-B14F-4D97-AF65-F5344CB8AC3E}">
        <p14:creationId xmlns:p14="http://schemas.microsoft.com/office/powerpoint/2010/main" val="206925521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A5D2DCF-E314-C561-58C1-FB84A18264B1}"/>
              </a:ext>
            </a:extLst>
          </p:cNvPr>
          <p:cNvSpPr>
            <a:spLocks noGrp="1"/>
          </p:cNvSpPr>
          <p:nvPr>
            <p:ph type="body" sz="quarter" idx="13"/>
          </p:nvPr>
        </p:nvSpPr>
        <p:spPr>
          <a:xfrm>
            <a:off x="1298116" y="632267"/>
            <a:ext cx="8575276" cy="328229"/>
          </a:xfrm>
        </p:spPr>
        <p:txBody>
          <a:bodyPr>
            <a:normAutofit/>
          </a:bodyPr>
          <a:lstStyle/>
          <a:p>
            <a:r>
              <a:rPr lang="fr-FR" sz="1600"/>
              <a:t>Que faudrait-il faire pour changer le regard sur les personnes âgées ?</a:t>
            </a:r>
          </a:p>
        </p:txBody>
      </p:sp>
      <p:sp>
        <p:nvSpPr>
          <p:cNvPr id="3" name="Titre 2">
            <a:extLst>
              <a:ext uri="{FF2B5EF4-FFF2-40B4-BE49-F238E27FC236}">
                <a16:creationId xmlns:a16="http://schemas.microsoft.com/office/drawing/2014/main" id="{915DCF39-1BB8-58DE-E83A-B71AB7C0E998}"/>
              </a:ext>
            </a:extLst>
          </p:cNvPr>
          <p:cNvSpPr>
            <a:spLocks noGrp="1"/>
          </p:cNvSpPr>
          <p:nvPr>
            <p:ph type="title"/>
          </p:nvPr>
        </p:nvSpPr>
        <p:spPr/>
        <p:txBody>
          <a:bodyPr/>
          <a:lstStyle/>
          <a:p>
            <a:r>
              <a:rPr lang="fr-FR"/>
              <a:t>QUESTION N°2</a:t>
            </a:r>
          </a:p>
        </p:txBody>
      </p:sp>
      <p:sp>
        <p:nvSpPr>
          <p:cNvPr id="4" name="ZoneTexte 3">
            <a:extLst>
              <a:ext uri="{FF2B5EF4-FFF2-40B4-BE49-F238E27FC236}">
                <a16:creationId xmlns:a16="http://schemas.microsoft.com/office/drawing/2014/main" id="{284EA7FF-B324-19E9-7B9E-77855329ACBF}"/>
              </a:ext>
            </a:extLst>
          </p:cNvPr>
          <p:cNvSpPr txBox="1"/>
          <p:nvPr/>
        </p:nvSpPr>
        <p:spPr>
          <a:xfrm>
            <a:off x="2658140" y="2658140"/>
            <a:ext cx="184731" cy="276999"/>
          </a:xfrm>
          <a:prstGeom prst="rect">
            <a:avLst/>
          </a:prstGeom>
          <a:noFill/>
        </p:spPr>
        <p:txBody>
          <a:bodyPr wrap="none" rtlCol="0">
            <a:spAutoFit/>
          </a:bodyPr>
          <a:lstStyle/>
          <a:p>
            <a:pPr algn="l"/>
            <a:endParaRPr lang="fr-FR" sz="1200" b="1">
              <a:latin typeface="Century Gothic" panose="020B0502020202020204" pitchFamily="34" charset="0"/>
            </a:endParaRPr>
          </a:p>
        </p:txBody>
      </p:sp>
      <p:graphicFrame>
        <p:nvGraphicFramePr>
          <p:cNvPr id="5" name="Tableau 4">
            <a:extLst>
              <a:ext uri="{FF2B5EF4-FFF2-40B4-BE49-F238E27FC236}">
                <a16:creationId xmlns:a16="http://schemas.microsoft.com/office/drawing/2014/main" id="{A3F028E1-6461-2B49-5E2E-D2B87147949A}"/>
              </a:ext>
            </a:extLst>
          </p:cNvPr>
          <p:cNvGraphicFramePr>
            <a:graphicFrameLocks noGrp="1"/>
          </p:cNvGraphicFramePr>
          <p:nvPr>
            <p:extLst>
              <p:ext uri="{D42A27DB-BD31-4B8C-83A1-F6EECF244321}">
                <p14:modId xmlns:p14="http://schemas.microsoft.com/office/powerpoint/2010/main" val="1978006836"/>
              </p:ext>
            </p:extLst>
          </p:nvPr>
        </p:nvGraphicFramePr>
        <p:xfrm>
          <a:off x="706345" y="1093118"/>
          <a:ext cx="10779309" cy="3590918"/>
        </p:xfrm>
        <a:graphic>
          <a:graphicData uri="http://schemas.openxmlformats.org/drawingml/2006/table">
            <a:tbl>
              <a:tblPr/>
              <a:tblGrid>
                <a:gridCol w="3229047">
                  <a:extLst>
                    <a:ext uri="{9D8B030D-6E8A-4147-A177-3AD203B41FA5}">
                      <a16:colId xmlns:a16="http://schemas.microsoft.com/office/drawing/2014/main" val="3541563070"/>
                    </a:ext>
                  </a:extLst>
                </a:gridCol>
                <a:gridCol w="879496">
                  <a:extLst>
                    <a:ext uri="{9D8B030D-6E8A-4147-A177-3AD203B41FA5}">
                      <a16:colId xmlns:a16="http://schemas.microsoft.com/office/drawing/2014/main" val="2453338640"/>
                    </a:ext>
                  </a:extLst>
                </a:gridCol>
                <a:gridCol w="6670766">
                  <a:extLst>
                    <a:ext uri="{9D8B030D-6E8A-4147-A177-3AD203B41FA5}">
                      <a16:colId xmlns:a16="http://schemas.microsoft.com/office/drawing/2014/main" val="3506045213"/>
                    </a:ext>
                  </a:extLst>
                </a:gridCol>
              </a:tblGrid>
              <a:tr h="303844">
                <a:tc>
                  <a:txBody>
                    <a:bodyPr/>
                    <a:lstStyle/>
                    <a:p>
                      <a:pPr marL="0" algn="l" defTabSz="1219170" rtl="0" eaLnBrk="1" fontAlgn="b" latinLnBrk="0" hangingPunct="1"/>
                      <a:r>
                        <a:rPr lang="fr-FR" sz="1100" b="1" i="0" u="none" strike="noStrike" kern="1200">
                          <a:solidFill>
                            <a:schemeClr val="tx1">
                              <a:lumMod val="95000"/>
                              <a:lumOff val="5000"/>
                            </a:schemeClr>
                          </a:solidFill>
                          <a:effectLst/>
                          <a:latin typeface="Century Gothic" panose="020B0502020202020204" pitchFamily="34" charset="0"/>
                          <a:ea typeface="+mn-ea"/>
                          <a:cs typeface="+mn-cs"/>
                        </a:rPr>
                        <a:t>THÈMES PRINCIPAUX</a:t>
                      </a:r>
                    </a:p>
                  </a:txBody>
                  <a:tcPr marL="72000" marR="72000" marT="3064"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219170" rtl="0" eaLnBrk="1" fontAlgn="b" latinLnBrk="0" hangingPunct="1"/>
                      <a:r>
                        <a:rPr lang="fr-FR" sz="1100" b="1" i="0" u="none" strike="noStrike" kern="1200">
                          <a:solidFill>
                            <a:schemeClr val="accent1"/>
                          </a:solidFill>
                          <a:effectLst/>
                          <a:latin typeface="Century Gothic" panose="020B0502020202020204" pitchFamily="34" charset="0"/>
                          <a:ea typeface="+mn-ea"/>
                          <a:cs typeface="+mn-cs"/>
                        </a:rPr>
                        <a:t>%</a:t>
                      </a:r>
                    </a:p>
                  </a:txBody>
                  <a:tcPr marL="72000" marR="72000" marT="3064"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fr-FR" sz="1100" b="1" i="0" u="none" strike="noStrike">
                          <a:solidFill>
                            <a:srgbClr val="0D0D0D"/>
                          </a:solidFill>
                          <a:effectLst/>
                          <a:latin typeface="Century Gothic" panose="020B0502020202020204" pitchFamily="34" charset="0"/>
                        </a:rPr>
                        <a:t>Idées partagées</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2402823"/>
                  </a:ext>
                </a:extLst>
              </a:tr>
              <a:tr h="723527">
                <a:tc>
                  <a:txBody>
                    <a:bodyPr/>
                    <a:lstStyle/>
                    <a:p>
                      <a:pPr algn="l" fontAlgn="b"/>
                      <a:r>
                        <a:rPr lang="fr-FR" sz="1100" b="1" i="0" u="none" strike="noStrike">
                          <a:solidFill>
                            <a:schemeClr val="tx1">
                              <a:lumMod val="95000"/>
                              <a:lumOff val="5000"/>
                            </a:schemeClr>
                          </a:solidFill>
                          <a:effectLst/>
                          <a:latin typeface="Century Gothic" panose="020B0502020202020204" pitchFamily="34" charset="0"/>
                        </a:rPr>
                        <a:t>Modifier nos perceptions du vieillissement</a:t>
                      </a:r>
                    </a:p>
                  </a:txBody>
                  <a:tcPr marL="72000" marR="72000"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panose="020B0502020202020204" pitchFamily="34" charset="0"/>
                        </a:rPr>
                        <a:t>28%</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l" fontAlgn="b"/>
                      <a:r>
                        <a:rPr lang="fr-FR" sz="1000" b="0" i="0" u="none" strike="noStrike">
                          <a:solidFill>
                            <a:schemeClr val="tx1">
                              <a:lumMod val="95000"/>
                              <a:lumOff val="5000"/>
                            </a:schemeClr>
                          </a:solidFill>
                          <a:effectLst/>
                          <a:latin typeface="Century Gothic" panose="020B0502020202020204" pitchFamily="34" charset="0"/>
                        </a:rPr>
                        <a:t>Apprendre à respecter les personnes âgées – </a:t>
                      </a:r>
                      <a:r>
                        <a:rPr lang="fr-FR" sz="1000" b="0" i="0" u="none" strike="noStrike">
                          <a:solidFill>
                            <a:schemeClr val="accent1"/>
                          </a:solidFill>
                          <a:effectLst/>
                          <a:latin typeface="Century Gothic" panose="020B0502020202020204" pitchFamily="34" charset="0"/>
                        </a:rPr>
                        <a:t>7%</a:t>
                      </a:r>
                    </a:p>
                    <a:p>
                      <a:pPr marL="0" marR="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lumMod val="95000"/>
                              <a:lumOff val="5000"/>
                            </a:schemeClr>
                          </a:solidFill>
                          <a:effectLst/>
                          <a:latin typeface="Century Gothic" panose="020B0502020202020204" pitchFamily="34" charset="0"/>
                        </a:rPr>
                        <a:t>Considérer les personnes âgées comme des citoyens à part entière et non pas comme une charge – </a:t>
                      </a:r>
                      <a:r>
                        <a:rPr lang="fr-FR" sz="1000" b="0" i="0" u="none" strike="noStrike">
                          <a:solidFill>
                            <a:schemeClr val="accent1"/>
                          </a:solidFill>
                          <a:effectLst/>
                          <a:latin typeface="Century Gothic" panose="020B0502020202020204" pitchFamily="34" charset="0"/>
                        </a:rPr>
                        <a:t>6%</a:t>
                      </a:r>
                    </a:p>
                    <a:p>
                      <a:pPr marL="0" marR="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lumMod val="95000"/>
                              <a:lumOff val="5000"/>
                            </a:schemeClr>
                          </a:solidFill>
                          <a:effectLst/>
                          <a:latin typeface="Century Gothic" panose="020B0502020202020204" pitchFamily="34" charset="0"/>
                        </a:rPr>
                        <a:t>Mener des campagnes de communication et sensibilisation positives – </a:t>
                      </a:r>
                      <a:r>
                        <a:rPr lang="fr-FR" sz="1000" b="0" i="0" u="none" strike="noStrike">
                          <a:solidFill>
                            <a:schemeClr val="accent1"/>
                          </a:solidFill>
                          <a:effectLst/>
                          <a:latin typeface="Century Gothic" panose="020B0502020202020204" pitchFamily="34" charset="0"/>
                        </a:rPr>
                        <a:t>6%</a:t>
                      </a:r>
                      <a:endParaRPr lang="fr-FR" sz="1000" b="0" i="0" u="none" strike="noStrike">
                        <a:solidFill>
                          <a:schemeClr val="tx1">
                            <a:lumMod val="95000"/>
                            <a:lumOff val="5000"/>
                          </a:schemeClr>
                        </a:solidFill>
                        <a:effectLst/>
                        <a:latin typeface="Century Gothic" panose="020B0502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lumMod val="95000"/>
                              <a:lumOff val="5000"/>
                            </a:schemeClr>
                          </a:solidFill>
                          <a:effectLst/>
                          <a:latin typeface="Century Gothic" panose="020B0502020202020204" pitchFamily="34" charset="0"/>
                        </a:rPr>
                        <a:t>Prendre conscience que le vieillissement concerne tout le monde – </a:t>
                      </a:r>
                      <a:r>
                        <a:rPr lang="fr-FR" sz="1000" b="0" i="0" u="none" strike="noStrike">
                          <a:solidFill>
                            <a:schemeClr val="accent1"/>
                          </a:solidFill>
                          <a:effectLst/>
                          <a:latin typeface="Century Gothic" panose="020B0502020202020204" pitchFamily="34" charset="0"/>
                        </a:rPr>
                        <a:t>4%</a:t>
                      </a:r>
                      <a:endParaRPr lang="fr-FR" sz="1000" b="0" i="0" u="none" strike="noStrike">
                        <a:solidFill>
                          <a:schemeClr val="tx1">
                            <a:lumMod val="95000"/>
                            <a:lumOff val="5000"/>
                          </a:schemeClr>
                        </a:solidFill>
                        <a:effectLst/>
                        <a:latin typeface="Century Gothic" panose="020B0502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lumMod val="95000"/>
                              <a:lumOff val="5000"/>
                            </a:schemeClr>
                          </a:solidFill>
                          <a:effectLst/>
                          <a:latin typeface="Century Gothic" panose="020B0502020202020204" pitchFamily="34" charset="0"/>
                        </a:rPr>
                        <a:t>Cesser d'infantiliser les personnes âgées – </a:t>
                      </a:r>
                      <a:r>
                        <a:rPr lang="fr-FR" sz="1000" b="0" i="0" u="none" strike="noStrike">
                          <a:solidFill>
                            <a:schemeClr val="accent1"/>
                          </a:solidFill>
                          <a:effectLst/>
                          <a:latin typeface="Century Gothic" panose="020B0502020202020204" pitchFamily="34" charset="0"/>
                        </a:rPr>
                        <a:t>1%</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4390742"/>
                  </a:ext>
                </a:extLst>
              </a:tr>
              <a:tr h="580608">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fr-FR" sz="1100" b="1" i="0" u="none" strike="noStrike">
                          <a:solidFill>
                            <a:schemeClr val="tx1">
                              <a:lumMod val="95000"/>
                              <a:lumOff val="5000"/>
                            </a:schemeClr>
                          </a:solidFill>
                          <a:effectLst/>
                          <a:latin typeface="Century Gothic" panose="020B0502020202020204" pitchFamily="34" charset="0"/>
                        </a:rPr>
                        <a:t>Renforcer les liens intergénérationnels</a:t>
                      </a:r>
                    </a:p>
                  </a:txBody>
                  <a:tcPr marL="72000" marR="72000"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panose="020B0502020202020204" pitchFamily="34" charset="0"/>
                        </a:rPr>
                        <a:t>24%</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lumMod val="95000"/>
                              <a:lumOff val="5000"/>
                            </a:schemeClr>
                          </a:solidFill>
                          <a:effectLst/>
                          <a:latin typeface="Century Gothic" panose="020B0502020202020204" pitchFamily="34" charset="0"/>
                        </a:rPr>
                        <a:t>Favoriser les échanges intergénérationnels – </a:t>
                      </a:r>
                      <a:r>
                        <a:rPr lang="fr-FR" sz="1000" b="0" i="0" u="none" strike="noStrike">
                          <a:solidFill>
                            <a:schemeClr val="accent1"/>
                          </a:solidFill>
                          <a:effectLst/>
                          <a:latin typeface="Century Gothic" panose="020B0502020202020204" pitchFamily="34" charset="0"/>
                        </a:rPr>
                        <a:t>17%</a:t>
                      </a:r>
                    </a:p>
                    <a:p>
                      <a:pPr marL="0" marR="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lumMod val="95000"/>
                              <a:lumOff val="5000"/>
                            </a:schemeClr>
                          </a:solidFill>
                          <a:effectLst/>
                          <a:latin typeface="Century Gothic" panose="020B0502020202020204" pitchFamily="34" charset="0"/>
                        </a:rPr>
                        <a:t>Développer les partenariats entre les établissements scolaire et les structures d'accueil des personnes âgées (crèches/ EHPAD...) – </a:t>
                      </a:r>
                      <a:r>
                        <a:rPr lang="fr-FR" sz="1000" b="0" i="0" u="none" strike="noStrike">
                          <a:solidFill>
                            <a:schemeClr val="accent1"/>
                          </a:solidFill>
                          <a:effectLst/>
                          <a:latin typeface="Century Gothic" panose="020B0502020202020204" pitchFamily="34" charset="0"/>
                        </a:rPr>
                        <a:t>4%</a:t>
                      </a:r>
                      <a:r>
                        <a:rPr lang="fr-FR" sz="1000" b="0" i="0" u="none" strike="noStrike">
                          <a:solidFill>
                            <a:schemeClr val="tx1">
                              <a:lumMod val="95000"/>
                              <a:lumOff val="5000"/>
                            </a:schemeClr>
                          </a:solidFill>
                          <a:effectLst/>
                          <a:latin typeface="Century Gothic" panose="020B0502020202020204" pitchFamily="34" charset="0"/>
                        </a:rPr>
                        <a:t> </a:t>
                      </a:r>
                    </a:p>
                    <a:p>
                      <a:pPr marL="0" marR="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lumMod val="95000"/>
                              <a:lumOff val="5000"/>
                            </a:schemeClr>
                          </a:solidFill>
                          <a:effectLst/>
                          <a:latin typeface="Century Gothic" panose="020B0502020202020204" pitchFamily="34" charset="0"/>
                        </a:rPr>
                        <a:t>Développer l'habitat intergénérationnel – </a:t>
                      </a:r>
                      <a:r>
                        <a:rPr lang="fr-FR" sz="1000" b="0" i="0" u="none" strike="noStrike">
                          <a:solidFill>
                            <a:schemeClr val="accent1"/>
                          </a:solidFill>
                          <a:effectLst/>
                          <a:latin typeface="Century Gothic" panose="020B0502020202020204" pitchFamily="34" charset="0"/>
                        </a:rPr>
                        <a:t>2%</a:t>
                      </a:r>
                      <a:endParaRPr lang="fr-FR" sz="1000" b="0" i="0" u="none" strike="noStrike">
                        <a:solidFill>
                          <a:schemeClr val="tx1">
                            <a:lumMod val="95000"/>
                            <a:lumOff val="5000"/>
                          </a:schemeClr>
                        </a:solidFill>
                        <a:effectLst/>
                        <a:latin typeface="Century Gothic" panose="020B0502020202020204" pitchFamily="34" charset="0"/>
                      </a:endParaRP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01155864"/>
                  </a:ext>
                </a:extLst>
              </a:tr>
              <a:tr h="30384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Inclure les seniors dans la société</a:t>
                      </a:r>
                    </a:p>
                  </a:txBody>
                  <a:tcPr marL="72000" marR="72000"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panose="020B0502020202020204" pitchFamily="34" charset="0"/>
                        </a:rPr>
                        <a:t>13%</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Intégrer davantage les seniors dans la société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10%</a:t>
                      </a:r>
                      <a:endPar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Favoriser l’emploi des seniors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3%</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3371913"/>
                  </a:ext>
                </a:extLst>
              </a:tr>
              <a:tr h="30384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Être à l'écoute des personnes âgées</a:t>
                      </a:r>
                    </a:p>
                  </a:txBody>
                  <a:tcPr marL="72000" marR="72000"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panose="020B0502020202020204" pitchFamily="34" charset="0"/>
                        </a:rPr>
                        <a:t>9%</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Valoriser les personnes âgées et leurs expériences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6%</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Écouter les besoins des personnes âgées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3%</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7802489"/>
                  </a:ext>
                </a:extLst>
              </a:tr>
              <a:tr h="580608">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Soutenir les seniors dans leurs difficultés quotidiennes et leur permettre de rester autonomes</a:t>
                      </a:r>
                    </a:p>
                  </a:txBody>
                  <a:tcPr marL="72000" marR="72000"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panose="020B0502020202020204" pitchFamily="34" charset="0"/>
                        </a:rPr>
                        <a:t>6%</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Favoriser le maintien à domicile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3%</a:t>
                      </a: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 </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Faciliter les déplacements des aînés : mise à disposition de bus, transports en commun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1%</a:t>
                      </a:r>
                      <a:endPar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Mettre en place des solutions d'aides à domicile plus adaptées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1%</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Maintenir les personnes âgées en bonne santé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1%</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979449047"/>
                  </a:ext>
                </a:extLst>
              </a:tr>
              <a:tr h="32335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Améliorer l'éducation des nouvelles générations</a:t>
                      </a:r>
                    </a:p>
                  </a:txBody>
                  <a:tcPr marL="72000" marR="72000"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chemeClr val="accent1">
                              <a:lumMod val="60000"/>
                              <a:lumOff val="40000"/>
                            </a:schemeClr>
                          </a:solidFill>
                          <a:effectLst/>
                          <a:latin typeface="Century Gothic" panose="020B0502020202020204" pitchFamily="34" charset="0"/>
                        </a:rPr>
                        <a:t>4%</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Améliorer l'éducation des nouvelles générations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4%</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0256006"/>
                  </a:ext>
                </a:extLst>
              </a:tr>
              <a:tr h="303844">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Ne pas isoler les personnes âgées</a:t>
                      </a:r>
                    </a:p>
                  </a:txBody>
                  <a:tcPr marL="72000" marR="72000"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chemeClr val="accent1">
                              <a:lumMod val="60000"/>
                              <a:lumOff val="40000"/>
                            </a:schemeClr>
                          </a:solidFill>
                          <a:effectLst/>
                          <a:latin typeface="Century Gothic" panose="020B0502020202020204" pitchFamily="34" charset="0"/>
                        </a:rPr>
                        <a:t>3%</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Ne pas isoler les personnes âgées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3%</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6574611"/>
                  </a:ext>
                </a:extLst>
              </a:tr>
            </a:tbl>
          </a:graphicData>
        </a:graphic>
      </p:graphicFrame>
      <p:sp>
        <p:nvSpPr>
          <p:cNvPr id="7" name="Rectangle 6">
            <a:extLst>
              <a:ext uri="{FF2B5EF4-FFF2-40B4-BE49-F238E27FC236}">
                <a16:creationId xmlns:a16="http://schemas.microsoft.com/office/drawing/2014/main" id="{632E78D5-4941-E46C-BFCB-DDC4DCC791BD}"/>
              </a:ext>
            </a:extLst>
          </p:cNvPr>
          <p:cNvSpPr/>
          <p:nvPr/>
        </p:nvSpPr>
        <p:spPr>
          <a:xfrm>
            <a:off x="720633" y="4795183"/>
            <a:ext cx="10779309" cy="169362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fr-FR" sz="1200" b="1" dirty="0">
                <a:solidFill>
                  <a:schemeClr val="tx1"/>
                </a:solidFill>
                <a:latin typeface="Century Gothic"/>
              </a:rPr>
              <a:t>Messages principaux</a:t>
            </a:r>
            <a:endParaRPr lang="fr-FR" sz="1200" dirty="0">
              <a:solidFill>
                <a:schemeClr val="tx1"/>
              </a:solidFill>
              <a:latin typeface="Century Gothic" panose="020B0502020202020204" pitchFamily="34" charset="0"/>
            </a:endParaRPr>
          </a:p>
          <a:p>
            <a:pPr marL="171450" indent="-171450">
              <a:buFont typeface="Arial" panose="020B0604020202020204" pitchFamily="34" charset="0"/>
              <a:buChar char="•"/>
            </a:pPr>
            <a:r>
              <a:rPr lang="fr-FR" sz="1100" dirty="0">
                <a:solidFill>
                  <a:schemeClr val="tx1"/>
                </a:solidFill>
                <a:latin typeface="Century Gothic"/>
              </a:rPr>
              <a:t>On distingue trois types de participants : ceux qui ont évoqué le nouveau regard qu’il faudrait porter sur les personnes âgées ; ceux qui ont mentionné les moyens pour changer le regard et enfin ceux qui ont parlé plus largement des politiques publiques du grand âge.</a:t>
            </a:r>
          </a:p>
          <a:p>
            <a:pPr marL="171450" indent="-171450">
              <a:buFont typeface="Arial" panose="020B0604020202020204" pitchFamily="34" charset="0"/>
              <a:buChar char="•"/>
            </a:pPr>
            <a:r>
              <a:rPr lang="fr-FR" sz="1100" dirty="0">
                <a:solidFill>
                  <a:schemeClr val="tx1"/>
                </a:solidFill>
                <a:latin typeface="Century Gothic"/>
              </a:rPr>
              <a:t>Pour changer le regard de la société sur les personnes âgées, les contributeurs estiment qu’il faudrait principalement modifier notre façon de percevoir le vieillissement (28% des contributions spontanées) en respectant et déstigmatisant les personnes âgées. </a:t>
            </a:r>
          </a:p>
          <a:p>
            <a:pPr marL="171450" indent="-171450">
              <a:buFont typeface="Arial" panose="020B0604020202020204" pitchFamily="34" charset="0"/>
              <a:buChar char="•"/>
            </a:pPr>
            <a:r>
              <a:rPr lang="fr-FR" sz="1100" dirty="0">
                <a:solidFill>
                  <a:schemeClr val="tx1"/>
                </a:solidFill>
                <a:latin typeface="Century Gothic"/>
              </a:rPr>
              <a:t>Dans un second temps, il faudrait renforcer les liens intergénérationnels (24% des contributions spontanées) en favorisant les échanges et en développant les partenariats entre les établissements scolaire et les structures d’accueil des personnes âgées, à travers le concept de crèche/ EHPAD où les enfants et personnes âgées seraient réunis en un seul lieu par exemple. </a:t>
            </a:r>
            <a:endParaRPr lang="fr-FR" sz="1100" dirty="0">
              <a:solidFill>
                <a:schemeClr val="tx1"/>
              </a:solidFill>
              <a:latin typeface="Century Gothic" panose="020B0502020202020204" pitchFamily="34" charset="0"/>
            </a:endParaRPr>
          </a:p>
          <a:p>
            <a:pPr marL="171450" indent="-171450">
              <a:buFont typeface="Arial" panose="020B0604020202020204" pitchFamily="34" charset="0"/>
              <a:buChar char="•"/>
            </a:pPr>
            <a:r>
              <a:rPr lang="fr-FR" sz="1100" dirty="0">
                <a:solidFill>
                  <a:schemeClr val="tx1"/>
                </a:solidFill>
                <a:latin typeface="Century Gothic"/>
              </a:rPr>
              <a:t>Enfin, le sujet de l’inclusion est évoqué dans 13% des contributions spontanées, ils proposent de les intégrer davantage dans la vie en société</a:t>
            </a:r>
            <a:r>
              <a:rPr lang="fr-FR" sz="1100" dirty="0">
                <a:solidFill>
                  <a:srgbClr val="FF0000"/>
                </a:solidFill>
                <a:latin typeface="Century Gothic"/>
              </a:rPr>
              <a:t> </a:t>
            </a:r>
            <a:r>
              <a:rPr lang="fr-FR" sz="1100" dirty="0">
                <a:solidFill>
                  <a:schemeClr val="tx1"/>
                </a:solidFill>
                <a:latin typeface="Century Gothic"/>
              </a:rPr>
              <a:t>mais aussi dans le monde du travail en favorisant l’emploi des seniors.</a:t>
            </a:r>
          </a:p>
        </p:txBody>
      </p:sp>
      <p:sp>
        <p:nvSpPr>
          <p:cNvPr id="9" name="Rectangle : coins arrondis 8">
            <a:extLst>
              <a:ext uri="{FF2B5EF4-FFF2-40B4-BE49-F238E27FC236}">
                <a16:creationId xmlns:a16="http://schemas.microsoft.com/office/drawing/2014/main" id="{D2A0D551-46BA-EF6A-7AD9-F5CF699803B2}"/>
              </a:ext>
            </a:extLst>
          </p:cNvPr>
          <p:cNvSpPr/>
          <p:nvPr/>
        </p:nvSpPr>
        <p:spPr>
          <a:xfrm>
            <a:off x="10475801" y="91837"/>
            <a:ext cx="1631140" cy="26161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B00B2"/>
                </a:solidFill>
                <a:effectLst/>
                <a:uLnTx/>
                <a:uFillTx/>
                <a:latin typeface="Century Gothic" panose="020B0502020202020204" pitchFamily="34" charset="0"/>
                <a:ea typeface="+mn-ea"/>
                <a:cs typeface="+mn-cs"/>
              </a:rPr>
              <a:t>Question Ouverte</a:t>
            </a:r>
          </a:p>
        </p:txBody>
      </p:sp>
      <p:sp>
        <p:nvSpPr>
          <p:cNvPr id="11" name="Rectangle : coins arrondis 10">
            <a:extLst>
              <a:ext uri="{FF2B5EF4-FFF2-40B4-BE49-F238E27FC236}">
                <a16:creationId xmlns:a16="http://schemas.microsoft.com/office/drawing/2014/main" id="{D0864BB6-7A9D-61E5-BF4D-CBED5219E3B7}"/>
              </a:ext>
            </a:extLst>
          </p:cNvPr>
          <p:cNvSpPr/>
          <p:nvPr/>
        </p:nvSpPr>
        <p:spPr>
          <a:xfrm>
            <a:off x="10475801" y="753026"/>
            <a:ext cx="1631140" cy="26161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4963 </a:t>
            </a:r>
            <a:r>
              <a:rPr lang="fr-FR" sz="1200">
                <a:solidFill>
                  <a:schemeClr val="tx1"/>
                </a:solidFill>
                <a:latin typeface="Century Gothic" panose="020B0502020202020204" pitchFamily="34" charset="0"/>
              </a:rPr>
              <a:t>contributions</a:t>
            </a:r>
          </a:p>
        </p:txBody>
      </p:sp>
      <p:sp>
        <p:nvSpPr>
          <p:cNvPr id="12" name="Rectangle : coins arrondis 11">
            <a:extLst>
              <a:ext uri="{FF2B5EF4-FFF2-40B4-BE49-F238E27FC236}">
                <a16:creationId xmlns:a16="http://schemas.microsoft.com/office/drawing/2014/main" id="{4C647B17-3435-49BF-33D7-9EB3CE8FDC0D}"/>
              </a:ext>
            </a:extLst>
          </p:cNvPr>
          <p:cNvSpPr/>
          <p:nvPr/>
        </p:nvSpPr>
        <p:spPr>
          <a:xfrm>
            <a:off x="10456336" y="422432"/>
            <a:ext cx="1631140" cy="26161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3129 </a:t>
            </a:r>
            <a:r>
              <a:rPr lang="fr-FR" sz="1200">
                <a:solidFill>
                  <a:schemeClr val="tx1"/>
                </a:solidFill>
                <a:latin typeface="Century Gothic" panose="020B0502020202020204" pitchFamily="34" charset="0"/>
              </a:rPr>
              <a:t>participants</a:t>
            </a:r>
          </a:p>
        </p:txBody>
      </p:sp>
      <p:sp>
        <p:nvSpPr>
          <p:cNvPr id="13" name="Rectangle 12">
            <a:extLst>
              <a:ext uri="{FF2B5EF4-FFF2-40B4-BE49-F238E27FC236}">
                <a16:creationId xmlns:a16="http://schemas.microsoft.com/office/drawing/2014/main" id="{0747B9E0-FA71-3208-FA63-EDC8FE79684C}"/>
              </a:ext>
            </a:extLst>
          </p:cNvPr>
          <p:cNvSpPr/>
          <p:nvPr/>
        </p:nvSpPr>
        <p:spPr>
          <a:xfrm>
            <a:off x="104312" y="188020"/>
            <a:ext cx="1077132" cy="846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3049422E-C8C2-B4A2-2387-E7815858C384}"/>
              </a:ext>
            </a:extLst>
          </p:cNvPr>
          <p:cNvPicPr>
            <a:picLocks noChangeAspect="1"/>
          </p:cNvPicPr>
          <p:nvPr/>
        </p:nvPicPr>
        <p:blipFill rotWithShape="1">
          <a:blip r:embed="rId2"/>
          <a:srcRect l="9492" t="7593" r="7464" b="7593"/>
          <a:stretch/>
        </p:blipFill>
        <p:spPr>
          <a:xfrm>
            <a:off x="351983" y="305315"/>
            <a:ext cx="581790" cy="581376"/>
          </a:xfrm>
          <a:prstGeom prst="ellipse">
            <a:avLst/>
          </a:prstGeom>
          <a:ln>
            <a:solidFill>
              <a:schemeClr val="accent1"/>
            </a:solidFill>
          </a:ln>
        </p:spPr>
      </p:pic>
      <p:sp>
        <p:nvSpPr>
          <p:cNvPr id="15" name="ZoneTexte 14">
            <a:extLst>
              <a:ext uri="{FF2B5EF4-FFF2-40B4-BE49-F238E27FC236}">
                <a16:creationId xmlns:a16="http://schemas.microsoft.com/office/drawing/2014/main" id="{7E0A32BF-9282-0EDE-68BA-62CA99ED16C4}"/>
              </a:ext>
            </a:extLst>
          </p:cNvPr>
          <p:cNvSpPr txBox="1"/>
          <p:nvPr/>
        </p:nvSpPr>
        <p:spPr>
          <a:xfrm>
            <a:off x="-1" y="6508397"/>
            <a:ext cx="6741764" cy="338554"/>
          </a:xfrm>
          <a:prstGeom prst="rect">
            <a:avLst/>
          </a:prstGeom>
          <a:noFill/>
        </p:spPr>
        <p:txBody>
          <a:bodyPr wrap="square">
            <a:spAutoFit/>
          </a:bodyPr>
          <a:lstStyle/>
          <a:p>
            <a:pPr algn="just"/>
            <a:r>
              <a:rPr lang="fr-FR" sz="800" i="1">
                <a:latin typeface="Century Gothic" panose="020B0502020202020204" pitchFamily="34" charset="0"/>
              </a:rPr>
              <a:t>Les pourcentages sont exprimés en nombre de contributions.</a:t>
            </a:r>
          </a:p>
          <a:p>
            <a:pPr algn="just"/>
            <a:r>
              <a:rPr lang="fr-FR" sz="800" i="1">
                <a:latin typeface="Century Gothic" panose="020B0502020202020204" pitchFamily="34" charset="0"/>
              </a:rPr>
              <a:t>Les idées principales ont été présentées dans ce tableau (Cf. diapositive n°6 pour plus de détails sur la sélection).</a:t>
            </a:r>
          </a:p>
        </p:txBody>
      </p:sp>
      <p:sp>
        <p:nvSpPr>
          <p:cNvPr id="6" name="Espace réservé du numéro de diapositive 8">
            <a:extLst>
              <a:ext uri="{FF2B5EF4-FFF2-40B4-BE49-F238E27FC236}">
                <a16:creationId xmlns:a16="http://schemas.microsoft.com/office/drawing/2014/main" id="{4327D628-8877-7D39-43DE-04225AF42C55}"/>
              </a:ext>
            </a:extLst>
          </p:cNvPr>
          <p:cNvSpPr txBox="1">
            <a:spLocks/>
          </p:cNvSpPr>
          <p:nvPr/>
        </p:nvSpPr>
        <p:spPr>
          <a:xfrm>
            <a:off x="10182995" y="6385715"/>
            <a:ext cx="1800000" cy="480000"/>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16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r">
              <a:defRPr/>
            </a:pPr>
            <a:fld id="{86CB4B4D-7CA3-9044-876B-883B54F8677D}" type="slidenum">
              <a:rPr lang="fr-FR" sz="1100" b="1" smtClean="0">
                <a:solidFill>
                  <a:srgbClr val="011CA3"/>
                </a:solidFill>
              </a:rPr>
              <a:pPr algn="r">
                <a:defRPr/>
              </a:pPr>
              <a:t>15</a:t>
            </a:fld>
            <a:endParaRPr lang="fr-FR" sz="1100" b="1">
              <a:solidFill>
                <a:srgbClr val="011CA3"/>
              </a:solidFill>
            </a:endParaRPr>
          </a:p>
        </p:txBody>
      </p:sp>
    </p:spTree>
    <p:extLst>
      <p:ext uri="{BB962C8B-B14F-4D97-AF65-F5344CB8AC3E}">
        <p14:creationId xmlns:p14="http://schemas.microsoft.com/office/powerpoint/2010/main" val="345198842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re 2">
            <a:extLst>
              <a:ext uri="{FF2B5EF4-FFF2-40B4-BE49-F238E27FC236}">
                <a16:creationId xmlns:a16="http://schemas.microsoft.com/office/drawing/2014/main" id="{915DCF39-1BB8-58DE-E83A-B71AB7C0E998}"/>
              </a:ext>
            </a:extLst>
          </p:cNvPr>
          <p:cNvSpPr>
            <a:spLocks noGrp="1"/>
          </p:cNvSpPr>
          <p:nvPr>
            <p:ph type="title"/>
          </p:nvPr>
        </p:nvSpPr>
        <p:spPr/>
        <p:txBody>
          <a:bodyPr lIns="91440" tIns="45720" rIns="91440" bIns="45720" anchor="ctr"/>
          <a:lstStyle/>
          <a:p>
            <a:r>
              <a:rPr lang="fr-FR">
                <a:latin typeface="Century Gothic"/>
              </a:rPr>
              <a:t>QUESTION N°3</a:t>
            </a:r>
            <a:endParaRPr lang="fr-FR"/>
          </a:p>
        </p:txBody>
      </p:sp>
      <p:sp>
        <p:nvSpPr>
          <p:cNvPr id="7" name="Rectangle 6">
            <a:extLst>
              <a:ext uri="{FF2B5EF4-FFF2-40B4-BE49-F238E27FC236}">
                <a16:creationId xmlns:a16="http://schemas.microsoft.com/office/drawing/2014/main" id="{632E78D5-4941-E46C-BFCB-DDC4DCC791BD}"/>
              </a:ext>
            </a:extLst>
          </p:cNvPr>
          <p:cNvSpPr/>
          <p:nvPr/>
        </p:nvSpPr>
        <p:spPr>
          <a:xfrm>
            <a:off x="706345" y="4467464"/>
            <a:ext cx="10779309" cy="12610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fr-FR" sz="1200" b="1">
                <a:solidFill>
                  <a:schemeClr val="tx1"/>
                </a:solidFill>
                <a:latin typeface="Century Gothic"/>
              </a:rPr>
              <a:t>Messages principaux</a:t>
            </a:r>
            <a:endParaRPr lang="fr-FR" sz="1200">
              <a:solidFill>
                <a:schemeClr val="tx1"/>
              </a:solidFill>
              <a:latin typeface="Century Gothic" panose="020B0502020202020204" pitchFamily="34" charset="0"/>
            </a:endParaRPr>
          </a:p>
          <a:p>
            <a:pPr marL="171450" indent="-171450">
              <a:buFont typeface="Arial" panose="020B0604020202020204" pitchFamily="34" charset="0"/>
              <a:buChar char="•"/>
            </a:pPr>
            <a:r>
              <a:rPr lang="fr-FR" sz="1200">
                <a:solidFill>
                  <a:schemeClr val="tx1"/>
                </a:solidFill>
                <a:latin typeface="Century Gothic"/>
              </a:rPr>
              <a:t>Bien que la question soit formulée de manière à ce que les participants indiquent un âge, 32% des contributions ne mentionnent pas de chiffres. </a:t>
            </a:r>
          </a:p>
          <a:p>
            <a:pPr marL="171450" indent="-171450">
              <a:buFont typeface="Arial" panose="020B0604020202020204" pitchFamily="34" charset="0"/>
              <a:buChar char="•"/>
            </a:pPr>
            <a:r>
              <a:rPr lang="fr-FR" sz="1200">
                <a:solidFill>
                  <a:schemeClr val="tx1"/>
                </a:solidFill>
                <a:latin typeface="Century Gothic"/>
              </a:rPr>
              <a:t>Plus d’un tiers des contributions spontanées donnent un âge compris entre 70 et 80 ans. </a:t>
            </a:r>
          </a:p>
        </p:txBody>
      </p:sp>
      <p:graphicFrame>
        <p:nvGraphicFramePr>
          <p:cNvPr id="5" name="Tableau 4">
            <a:extLst>
              <a:ext uri="{FF2B5EF4-FFF2-40B4-BE49-F238E27FC236}">
                <a16:creationId xmlns:a16="http://schemas.microsoft.com/office/drawing/2014/main" id="{974ABBDB-4EAD-89D1-3E92-F9B81816E577}"/>
              </a:ext>
            </a:extLst>
          </p:cNvPr>
          <p:cNvGraphicFramePr>
            <a:graphicFrameLocks noGrp="1"/>
          </p:cNvGraphicFramePr>
          <p:nvPr/>
        </p:nvGraphicFramePr>
        <p:xfrm>
          <a:off x="706345" y="2123178"/>
          <a:ext cx="7708993" cy="2202314"/>
        </p:xfrm>
        <a:graphic>
          <a:graphicData uri="http://schemas.openxmlformats.org/drawingml/2006/table">
            <a:tbl>
              <a:tblPr/>
              <a:tblGrid>
                <a:gridCol w="2109712">
                  <a:extLst>
                    <a:ext uri="{9D8B030D-6E8A-4147-A177-3AD203B41FA5}">
                      <a16:colId xmlns:a16="http://schemas.microsoft.com/office/drawing/2014/main" val="3541563070"/>
                    </a:ext>
                  </a:extLst>
                </a:gridCol>
                <a:gridCol w="674880">
                  <a:extLst>
                    <a:ext uri="{9D8B030D-6E8A-4147-A177-3AD203B41FA5}">
                      <a16:colId xmlns:a16="http://schemas.microsoft.com/office/drawing/2014/main" val="2453338640"/>
                    </a:ext>
                  </a:extLst>
                </a:gridCol>
                <a:gridCol w="4924401">
                  <a:extLst>
                    <a:ext uri="{9D8B030D-6E8A-4147-A177-3AD203B41FA5}">
                      <a16:colId xmlns:a16="http://schemas.microsoft.com/office/drawing/2014/main" val="3506045213"/>
                    </a:ext>
                  </a:extLst>
                </a:gridCol>
              </a:tblGrid>
              <a:tr h="354464">
                <a:tc>
                  <a:txBody>
                    <a:bodyPr/>
                    <a:lstStyle/>
                    <a:p>
                      <a:pPr marL="0" algn="l" defTabSz="1219170" rtl="0" eaLnBrk="1" fontAlgn="b" latinLnBrk="0" hangingPunct="1"/>
                      <a:r>
                        <a:rPr lang="fr-FR" sz="1100" b="1" i="0" u="none" strike="noStrike" kern="1200">
                          <a:solidFill>
                            <a:schemeClr val="tx1">
                              <a:lumMod val="95000"/>
                              <a:lumOff val="5000"/>
                            </a:schemeClr>
                          </a:solidFill>
                          <a:effectLst/>
                          <a:latin typeface="Century Gothic" panose="020B0502020202020204" pitchFamily="34" charset="0"/>
                          <a:ea typeface="+mn-ea"/>
                          <a:cs typeface="+mn-cs"/>
                        </a:rPr>
                        <a:t>THÈMES PRINCIPAUX</a:t>
                      </a:r>
                    </a:p>
                  </a:txBody>
                  <a:tcPr marL="72000" marR="72000" marT="3064"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219170" rtl="0" eaLnBrk="1" fontAlgn="b" latinLnBrk="0" hangingPunct="1"/>
                      <a:r>
                        <a:rPr lang="fr-FR" sz="1100" b="1" i="0" u="none" strike="noStrike" kern="1200">
                          <a:solidFill>
                            <a:schemeClr val="accent1"/>
                          </a:solidFill>
                          <a:effectLst/>
                          <a:latin typeface="Century Gothic" panose="020B0502020202020204" pitchFamily="34" charset="0"/>
                          <a:ea typeface="+mn-ea"/>
                          <a:cs typeface="+mn-cs"/>
                        </a:rPr>
                        <a:t>%</a:t>
                      </a:r>
                    </a:p>
                  </a:txBody>
                  <a:tcPr marL="72000" marR="72000" marT="3064"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fr-FR" sz="1100" b="1" i="0" u="none" strike="noStrike">
                          <a:solidFill>
                            <a:srgbClr val="0D0D0D"/>
                          </a:solidFill>
                          <a:effectLst/>
                          <a:latin typeface="Century Gothic" panose="020B0502020202020204" pitchFamily="34" charset="0"/>
                        </a:rPr>
                        <a:t>Idées partagées</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2402823"/>
                  </a:ext>
                </a:extLst>
              </a:tr>
              <a:tr h="525186">
                <a:tc>
                  <a:txBody>
                    <a:bodyPr/>
                    <a:lstStyle/>
                    <a:p>
                      <a:pPr marL="0" algn="l" defTabSz="914400" rtl="0" eaLnBrk="1" fontAlgn="b" latinLnBrk="0" hangingPunct="1"/>
                      <a:r>
                        <a:rPr kumimoji="0" lang="fr-FR" sz="1100" b="1" i="0" u="none" strike="noStrike" kern="1200" cap="none" spc="0" normalizeH="0" baseline="0">
                          <a:ln>
                            <a:noFill/>
                          </a:ln>
                          <a:solidFill>
                            <a:srgbClr val="000000">
                              <a:lumMod val="95000"/>
                              <a:lumOff val="5000"/>
                            </a:srgbClr>
                          </a:solidFill>
                          <a:effectLst/>
                          <a:uLnTx/>
                          <a:uFillTx/>
                          <a:latin typeface="Century Gothic" panose="020B0502020202020204" pitchFamily="34" charset="0"/>
                          <a:ea typeface="+mn-ea"/>
                          <a:cs typeface="+mn-cs"/>
                        </a:rPr>
                        <a:t>A partir de...</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panose="020B0502020202020204" pitchFamily="34" charset="0"/>
                        </a:rPr>
                        <a:t>67%</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solidFill>
                          <a:effectLst/>
                          <a:latin typeface="Century Gothic" panose="020B0502020202020204" pitchFamily="34" charset="0"/>
                        </a:rPr>
                        <a:t>60 - 64 ans – </a:t>
                      </a:r>
                      <a:r>
                        <a:rPr lang="fr-FR" sz="1000" b="0" i="0" u="none" strike="noStrike">
                          <a:solidFill>
                            <a:schemeClr val="accent1"/>
                          </a:solidFill>
                          <a:effectLst/>
                          <a:latin typeface="Century Gothic" panose="020B0502020202020204" pitchFamily="34" charset="0"/>
                        </a:rPr>
                        <a:t>6% </a:t>
                      </a:r>
                    </a:p>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solidFill>
                          <a:effectLst/>
                          <a:latin typeface="Century Gothic" panose="020B0502020202020204" pitchFamily="34" charset="0"/>
                        </a:rPr>
                        <a:t>65 - 69 ans – 7</a:t>
                      </a:r>
                      <a:r>
                        <a:rPr lang="fr-FR" sz="1000" b="0" i="0" u="none" strike="noStrike">
                          <a:solidFill>
                            <a:schemeClr val="accent1"/>
                          </a:solidFill>
                          <a:effectLst/>
                          <a:latin typeface="Century Gothic" panose="020B0502020202020204" pitchFamily="34" charset="0"/>
                        </a:rPr>
                        <a:t>%</a:t>
                      </a:r>
                      <a:endParaRPr lang="fr-FR" sz="1000" b="0" i="0" u="none" strike="noStrike">
                        <a:solidFill>
                          <a:schemeClr val="tx1">
                            <a:lumMod val="95000"/>
                            <a:lumOff val="5000"/>
                          </a:schemeClr>
                        </a:solidFill>
                        <a:effectLst/>
                        <a:latin typeface="Century Gothic" panose="020B0502020202020204" pitchFamily="34" charset="0"/>
                      </a:endParaRPr>
                    </a:p>
                    <a:p>
                      <a:pPr marL="0" marR="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lumMod val="95000"/>
                              <a:lumOff val="5000"/>
                            </a:schemeClr>
                          </a:solidFill>
                          <a:effectLst/>
                          <a:latin typeface="Century Gothic" panose="020B0502020202020204" pitchFamily="34" charset="0"/>
                        </a:rPr>
                        <a:t>70 - 74 ans – </a:t>
                      </a:r>
                      <a:r>
                        <a:rPr lang="fr-FR" sz="1000" b="0" i="0" u="none" strike="noStrike">
                          <a:solidFill>
                            <a:schemeClr val="accent1"/>
                          </a:solidFill>
                          <a:effectLst/>
                          <a:latin typeface="Century Gothic" panose="020B0502020202020204" pitchFamily="34" charset="0"/>
                        </a:rPr>
                        <a:t>21%</a:t>
                      </a:r>
                    </a:p>
                    <a:p>
                      <a:pPr marL="0" marR="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solidFill>
                          <a:effectLst/>
                          <a:latin typeface="Century Gothic" panose="020B0502020202020204" pitchFamily="34" charset="0"/>
                        </a:rPr>
                        <a:t>75 - 79 ans – </a:t>
                      </a:r>
                      <a:r>
                        <a:rPr lang="fr-FR" sz="1000" b="0" i="0" u="none" strike="noStrike">
                          <a:solidFill>
                            <a:schemeClr val="accent1"/>
                          </a:solidFill>
                          <a:effectLst/>
                          <a:latin typeface="Century Gothic" panose="020B0502020202020204" pitchFamily="34" charset="0"/>
                        </a:rPr>
                        <a:t>15%</a:t>
                      </a:r>
                    </a:p>
                    <a:p>
                      <a:pPr marL="0" marR="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solidFill>
                          <a:effectLst/>
                          <a:latin typeface="Century Gothic" panose="020B0502020202020204" pitchFamily="34" charset="0"/>
                        </a:rPr>
                        <a:t>80 - 84 ans – </a:t>
                      </a:r>
                      <a:r>
                        <a:rPr lang="fr-FR" sz="1000" b="0" i="0" u="none" strike="noStrike">
                          <a:solidFill>
                            <a:schemeClr val="accent1"/>
                          </a:solidFill>
                          <a:effectLst/>
                          <a:latin typeface="Century Gothic" panose="020B0502020202020204" pitchFamily="34" charset="0"/>
                        </a:rPr>
                        <a:t>15%</a:t>
                      </a:r>
                    </a:p>
                    <a:p>
                      <a:pPr marL="0" marR="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solidFill>
                          <a:effectLst/>
                          <a:latin typeface="Century Gothic" panose="020B0502020202020204" pitchFamily="34" charset="0"/>
                        </a:rPr>
                        <a:t>85 ans et plus – </a:t>
                      </a:r>
                      <a:r>
                        <a:rPr lang="fr-FR" sz="1000" b="0" i="0" u="none" strike="noStrike">
                          <a:solidFill>
                            <a:schemeClr val="accent1"/>
                          </a:solidFill>
                          <a:effectLst/>
                          <a:latin typeface="Century Gothic" panose="020B0502020202020204" pitchFamily="34" charset="0"/>
                        </a:rPr>
                        <a:t>1% </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4390742"/>
                  </a:ext>
                </a:extLst>
              </a:tr>
              <a:tr h="52518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fr-FR" sz="1100" b="1" i="0" u="none" strike="noStrike" kern="1200" cap="none" spc="0" normalizeH="0" baseline="0">
                          <a:ln>
                            <a:noFill/>
                          </a:ln>
                          <a:solidFill>
                            <a:srgbClr val="000000">
                              <a:lumMod val="95000"/>
                              <a:lumOff val="5000"/>
                            </a:srgbClr>
                          </a:solidFill>
                          <a:effectLst/>
                          <a:uLnTx/>
                          <a:uFillTx/>
                          <a:latin typeface="Century Gothic" panose="020B0502020202020204" pitchFamily="34" charset="0"/>
                          <a:ea typeface="+mn-ea"/>
                          <a:cs typeface="+mn-cs"/>
                        </a:rPr>
                        <a:t>L'âge n'est pas un facteur déterminant ; cela dépend de...</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panose="020B0502020202020204" pitchFamily="34" charset="0"/>
                        </a:rPr>
                        <a:t>32%</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lumMod val="95000"/>
                              <a:lumOff val="5000"/>
                            </a:schemeClr>
                          </a:solidFill>
                          <a:effectLst/>
                          <a:latin typeface="Century Gothic" panose="020B0502020202020204" pitchFamily="34" charset="0"/>
                        </a:rPr>
                        <a:t>La perte d'autonomie – </a:t>
                      </a:r>
                      <a:r>
                        <a:rPr lang="fr-FR" sz="1000" b="0" i="0" u="none" strike="noStrike">
                          <a:solidFill>
                            <a:schemeClr val="accent1"/>
                          </a:solidFill>
                          <a:effectLst/>
                          <a:latin typeface="Century Gothic" panose="020B0502020202020204" pitchFamily="34" charset="0"/>
                        </a:rPr>
                        <a:t>11%</a:t>
                      </a:r>
                    </a:p>
                    <a:p>
                      <a:pPr marL="0" marR="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solidFill>
                          <a:effectLst/>
                          <a:latin typeface="Century Gothic" panose="020B0502020202020204" pitchFamily="34" charset="0"/>
                        </a:rPr>
                        <a:t>Le départ à la retraite – </a:t>
                      </a:r>
                      <a:r>
                        <a:rPr lang="fr-FR" sz="1000" b="0" i="0" u="none" strike="noStrike">
                          <a:solidFill>
                            <a:schemeClr val="accent1"/>
                          </a:solidFill>
                          <a:effectLst/>
                          <a:latin typeface="Century Gothic" panose="020B0502020202020204" pitchFamily="34" charset="0"/>
                        </a:rPr>
                        <a:t>6%</a:t>
                      </a:r>
                    </a:p>
                    <a:p>
                      <a:pPr marL="0" marR="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solidFill>
                          <a:effectLst/>
                          <a:latin typeface="Century Gothic" panose="020B0502020202020204" pitchFamily="34" charset="0"/>
                        </a:rPr>
                        <a:t>Il n'y a pas d'âge, c'est une question d'état d'esprit – </a:t>
                      </a:r>
                      <a:r>
                        <a:rPr lang="fr-FR" sz="1000" b="0" i="0" u="none" strike="noStrike">
                          <a:solidFill>
                            <a:schemeClr val="accent1"/>
                          </a:solidFill>
                          <a:effectLst/>
                          <a:latin typeface="Century Gothic" panose="020B0502020202020204" pitchFamily="34" charset="0"/>
                        </a:rPr>
                        <a:t>5%</a:t>
                      </a:r>
                    </a:p>
                    <a:p>
                      <a:pPr marL="0" marR="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solidFill>
                          <a:effectLst/>
                          <a:latin typeface="Century Gothic" panose="020B0502020202020204" pitchFamily="34" charset="0"/>
                        </a:rPr>
                        <a:t>La condition physique et/ou psychologique – 4</a:t>
                      </a:r>
                      <a:r>
                        <a:rPr lang="fr-FR" sz="1000" b="0" i="0" u="none" strike="noStrike">
                          <a:solidFill>
                            <a:schemeClr val="accent1"/>
                          </a:solidFill>
                          <a:effectLst/>
                          <a:latin typeface="Century Gothic" panose="020B0502020202020204" pitchFamily="34" charset="0"/>
                        </a:rPr>
                        <a:t>%</a:t>
                      </a:r>
                    </a:p>
                    <a:p>
                      <a:pPr marL="0" marR="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solidFill>
                          <a:effectLst/>
                          <a:latin typeface="Century Gothic" panose="020B0502020202020204" pitchFamily="34" charset="0"/>
                        </a:rPr>
                        <a:t>L'état de santé – </a:t>
                      </a:r>
                      <a:r>
                        <a:rPr lang="fr-FR" sz="1000" b="0" i="0" u="none" strike="noStrike">
                          <a:solidFill>
                            <a:schemeClr val="accent1"/>
                          </a:solidFill>
                          <a:effectLst/>
                          <a:latin typeface="Century Gothic" panose="020B0502020202020204" pitchFamily="34" charset="0"/>
                        </a:rPr>
                        <a:t>3% </a:t>
                      </a:r>
                    </a:p>
                    <a:p>
                      <a:pPr marL="0" marR="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solidFill>
                          <a:effectLst/>
                          <a:latin typeface="Century Gothic" panose="020B0502020202020204" pitchFamily="34" charset="0"/>
                        </a:rPr>
                        <a:t>L’individu – </a:t>
                      </a:r>
                      <a:r>
                        <a:rPr lang="fr-FR" sz="1000" b="0" i="0" u="none" strike="noStrike">
                          <a:solidFill>
                            <a:schemeClr val="accent1"/>
                          </a:solidFill>
                          <a:effectLst/>
                          <a:latin typeface="Century Gothic" panose="020B0502020202020204" pitchFamily="34" charset="0"/>
                        </a:rPr>
                        <a:t>3%</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73078707"/>
                  </a:ext>
                </a:extLst>
              </a:tr>
            </a:tbl>
          </a:graphicData>
        </a:graphic>
      </p:graphicFrame>
      <p:sp>
        <p:nvSpPr>
          <p:cNvPr id="9" name="Espace réservé du texte 1">
            <a:extLst>
              <a:ext uri="{FF2B5EF4-FFF2-40B4-BE49-F238E27FC236}">
                <a16:creationId xmlns:a16="http://schemas.microsoft.com/office/drawing/2014/main" id="{B4764FC7-F0CC-3D3E-1ACF-BD86052D7FA4}"/>
              </a:ext>
            </a:extLst>
          </p:cNvPr>
          <p:cNvSpPr txBox="1">
            <a:spLocks/>
          </p:cNvSpPr>
          <p:nvPr/>
        </p:nvSpPr>
        <p:spPr>
          <a:xfrm>
            <a:off x="1298116" y="632267"/>
            <a:ext cx="8575276" cy="328229"/>
          </a:xfrm>
          <a:prstGeom prst="rect">
            <a:avLst/>
          </a:prstGeom>
        </p:spPr>
        <p:txBody>
          <a:bodyPr anchor="ctr">
            <a:normAutofit/>
          </a:bodyPr>
          <a:lstStyle>
            <a:lvl1pPr marL="0" indent="0" algn="l" defTabSz="914400" rtl="0" eaLnBrk="1" latinLnBrk="0" hangingPunct="1">
              <a:lnSpc>
                <a:spcPct val="90000"/>
              </a:lnSpc>
              <a:spcBef>
                <a:spcPts val="1000"/>
              </a:spcBef>
              <a:spcAft>
                <a:spcPts val="0"/>
              </a:spcAft>
              <a:buFont typeface="Arial" panose="020B0604020202020204" pitchFamily="34" charset="0"/>
              <a:buNone/>
              <a:defRPr sz="2800" b="1" i="0" kern="1200">
                <a:solidFill>
                  <a:schemeClr val="accent4"/>
                </a:solidFill>
                <a:latin typeface="Century Gothic" panose="020B0502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fr-FR" sz="1600">
                <a:latin typeface="Century Gothic"/>
              </a:rPr>
              <a:t>A partir de quel âge est-on une personne âgée ?</a:t>
            </a:r>
            <a:endParaRPr lang="fr-FR" sz="1600"/>
          </a:p>
        </p:txBody>
      </p:sp>
      <p:graphicFrame>
        <p:nvGraphicFramePr>
          <p:cNvPr id="4" name="Graphique 3">
            <a:extLst>
              <a:ext uri="{FF2B5EF4-FFF2-40B4-BE49-F238E27FC236}">
                <a16:creationId xmlns:a16="http://schemas.microsoft.com/office/drawing/2014/main" id="{37308FB1-0969-5145-B950-F1426EA39D35}"/>
              </a:ext>
            </a:extLst>
          </p:cNvPr>
          <p:cNvGraphicFramePr>
            <a:graphicFrameLocks/>
          </p:cNvGraphicFramePr>
          <p:nvPr/>
        </p:nvGraphicFramePr>
        <p:xfrm>
          <a:off x="8709101" y="2757971"/>
          <a:ext cx="2776553" cy="1677297"/>
        </p:xfrm>
        <a:graphic>
          <a:graphicData uri="http://schemas.openxmlformats.org/drawingml/2006/chart">
            <c:chart xmlns:c="http://schemas.openxmlformats.org/drawingml/2006/chart" xmlns:r="http://schemas.openxmlformats.org/officeDocument/2006/relationships" r:id="rId2"/>
          </a:graphicData>
        </a:graphic>
      </p:graphicFrame>
      <p:sp>
        <p:nvSpPr>
          <p:cNvPr id="10" name="Rectangle : coins arrondis 9">
            <a:extLst>
              <a:ext uri="{FF2B5EF4-FFF2-40B4-BE49-F238E27FC236}">
                <a16:creationId xmlns:a16="http://schemas.microsoft.com/office/drawing/2014/main" id="{1D83E827-3FF8-1BC0-6076-DC740AD707D7}"/>
              </a:ext>
            </a:extLst>
          </p:cNvPr>
          <p:cNvSpPr/>
          <p:nvPr/>
        </p:nvSpPr>
        <p:spPr>
          <a:xfrm>
            <a:off x="10480699" y="156528"/>
            <a:ext cx="1631140" cy="26161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B00B2"/>
                </a:solidFill>
                <a:effectLst/>
                <a:uLnTx/>
                <a:uFillTx/>
                <a:latin typeface="Century Gothic" panose="020B0502020202020204" pitchFamily="34" charset="0"/>
                <a:ea typeface="+mn-ea"/>
                <a:cs typeface="+mn-cs"/>
              </a:rPr>
              <a:t>Question Ouverte</a:t>
            </a:r>
          </a:p>
        </p:txBody>
      </p:sp>
      <p:sp>
        <p:nvSpPr>
          <p:cNvPr id="11" name="Rectangle : coins arrondis 10">
            <a:extLst>
              <a:ext uri="{FF2B5EF4-FFF2-40B4-BE49-F238E27FC236}">
                <a16:creationId xmlns:a16="http://schemas.microsoft.com/office/drawing/2014/main" id="{DBB81266-C8AB-6FC0-6432-99D155C3C058}"/>
              </a:ext>
            </a:extLst>
          </p:cNvPr>
          <p:cNvSpPr/>
          <p:nvPr/>
        </p:nvSpPr>
        <p:spPr>
          <a:xfrm>
            <a:off x="10476845" y="784806"/>
            <a:ext cx="1631140" cy="26161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3534 </a:t>
            </a:r>
            <a:r>
              <a:rPr lang="fr-FR" sz="1200">
                <a:solidFill>
                  <a:schemeClr val="tx1"/>
                </a:solidFill>
                <a:latin typeface="Century Gothic" panose="020B0502020202020204" pitchFamily="34" charset="0"/>
              </a:rPr>
              <a:t>contributions</a:t>
            </a:r>
          </a:p>
        </p:txBody>
      </p:sp>
      <p:sp>
        <p:nvSpPr>
          <p:cNvPr id="12" name="Rectangle : coins arrondis 11">
            <a:extLst>
              <a:ext uri="{FF2B5EF4-FFF2-40B4-BE49-F238E27FC236}">
                <a16:creationId xmlns:a16="http://schemas.microsoft.com/office/drawing/2014/main" id="{F2242858-7BB0-E858-7FF5-568A432F996C}"/>
              </a:ext>
            </a:extLst>
          </p:cNvPr>
          <p:cNvSpPr/>
          <p:nvPr/>
        </p:nvSpPr>
        <p:spPr>
          <a:xfrm>
            <a:off x="10476845" y="466505"/>
            <a:ext cx="1631140" cy="26161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3534 </a:t>
            </a:r>
            <a:r>
              <a:rPr lang="fr-FR" sz="1200">
                <a:solidFill>
                  <a:schemeClr val="tx1"/>
                </a:solidFill>
                <a:latin typeface="Century Gothic" panose="020B0502020202020204" pitchFamily="34" charset="0"/>
              </a:rPr>
              <a:t>participants</a:t>
            </a:r>
          </a:p>
        </p:txBody>
      </p:sp>
      <p:sp>
        <p:nvSpPr>
          <p:cNvPr id="13" name="Rectangle 12">
            <a:extLst>
              <a:ext uri="{FF2B5EF4-FFF2-40B4-BE49-F238E27FC236}">
                <a16:creationId xmlns:a16="http://schemas.microsoft.com/office/drawing/2014/main" id="{ED2FE921-1AA7-69C0-E4E5-7A0E2633CD76}"/>
              </a:ext>
            </a:extLst>
          </p:cNvPr>
          <p:cNvSpPr/>
          <p:nvPr/>
        </p:nvSpPr>
        <p:spPr>
          <a:xfrm>
            <a:off x="104312" y="188020"/>
            <a:ext cx="1077132" cy="846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BF69903F-C71D-6DD2-AD04-D240C7FC20FD}"/>
              </a:ext>
            </a:extLst>
          </p:cNvPr>
          <p:cNvPicPr>
            <a:picLocks noChangeAspect="1"/>
          </p:cNvPicPr>
          <p:nvPr/>
        </p:nvPicPr>
        <p:blipFill rotWithShape="1">
          <a:blip r:embed="rId3"/>
          <a:srcRect l="9492" t="7593" r="7464" b="7593"/>
          <a:stretch/>
        </p:blipFill>
        <p:spPr>
          <a:xfrm>
            <a:off x="351983" y="305315"/>
            <a:ext cx="581790" cy="581376"/>
          </a:xfrm>
          <a:prstGeom prst="ellipse">
            <a:avLst/>
          </a:prstGeom>
          <a:ln>
            <a:solidFill>
              <a:schemeClr val="accent1"/>
            </a:solidFill>
          </a:ln>
        </p:spPr>
      </p:pic>
      <p:sp>
        <p:nvSpPr>
          <p:cNvPr id="15" name="ZoneTexte 14">
            <a:extLst>
              <a:ext uri="{FF2B5EF4-FFF2-40B4-BE49-F238E27FC236}">
                <a16:creationId xmlns:a16="http://schemas.microsoft.com/office/drawing/2014/main" id="{C9BB36FF-00BA-7CA4-1811-A565D6632072}"/>
              </a:ext>
            </a:extLst>
          </p:cNvPr>
          <p:cNvSpPr txBox="1"/>
          <p:nvPr/>
        </p:nvSpPr>
        <p:spPr>
          <a:xfrm>
            <a:off x="-1" y="6508397"/>
            <a:ext cx="6741764" cy="338554"/>
          </a:xfrm>
          <a:prstGeom prst="rect">
            <a:avLst/>
          </a:prstGeom>
          <a:noFill/>
        </p:spPr>
        <p:txBody>
          <a:bodyPr wrap="square">
            <a:spAutoFit/>
          </a:bodyPr>
          <a:lstStyle/>
          <a:p>
            <a:pPr algn="just"/>
            <a:r>
              <a:rPr lang="fr-FR" sz="800" i="1">
                <a:latin typeface="Century Gothic" panose="020B0502020202020204" pitchFamily="34" charset="0"/>
              </a:rPr>
              <a:t>Les pourcentages sont exprimés en nombre de contributions.</a:t>
            </a:r>
          </a:p>
          <a:p>
            <a:pPr algn="just"/>
            <a:r>
              <a:rPr lang="fr-FR" sz="800" i="1">
                <a:latin typeface="Century Gothic" panose="020B0502020202020204" pitchFamily="34" charset="0"/>
              </a:rPr>
              <a:t>Les idées principales ont été présentées dans ce tableau (Cf. diapositive n°6 pour plus de détails sur la sélection).</a:t>
            </a:r>
          </a:p>
        </p:txBody>
      </p:sp>
      <p:sp>
        <p:nvSpPr>
          <p:cNvPr id="2" name="Espace réservé du numéro de diapositive 8">
            <a:extLst>
              <a:ext uri="{FF2B5EF4-FFF2-40B4-BE49-F238E27FC236}">
                <a16:creationId xmlns:a16="http://schemas.microsoft.com/office/drawing/2014/main" id="{FDB89A05-B503-36C4-A2AC-D44162D9E1F7}"/>
              </a:ext>
            </a:extLst>
          </p:cNvPr>
          <p:cNvSpPr txBox="1">
            <a:spLocks/>
          </p:cNvSpPr>
          <p:nvPr/>
        </p:nvSpPr>
        <p:spPr>
          <a:xfrm>
            <a:off x="10182995" y="6385715"/>
            <a:ext cx="1800000" cy="480000"/>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16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r">
              <a:defRPr/>
            </a:pPr>
            <a:fld id="{86CB4B4D-7CA3-9044-876B-883B54F8677D}" type="slidenum">
              <a:rPr lang="fr-FR" sz="1100" b="1" smtClean="0">
                <a:solidFill>
                  <a:srgbClr val="011CA3"/>
                </a:solidFill>
              </a:rPr>
              <a:pPr algn="r">
                <a:defRPr/>
              </a:pPr>
              <a:t>16</a:t>
            </a:fld>
            <a:endParaRPr lang="fr-FR" sz="1100" b="1">
              <a:solidFill>
                <a:srgbClr val="011CA3"/>
              </a:solidFill>
            </a:endParaRPr>
          </a:p>
        </p:txBody>
      </p:sp>
    </p:spTree>
    <p:extLst>
      <p:ext uri="{BB962C8B-B14F-4D97-AF65-F5344CB8AC3E}">
        <p14:creationId xmlns:p14="http://schemas.microsoft.com/office/powerpoint/2010/main" val="255851619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A3F028E1-6461-2B49-5E2E-D2B87147949A}"/>
              </a:ext>
            </a:extLst>
          </p:cNvPr>
          <p:cNvGraphicFramePr>
            <a:graphicFrameLocks noGrp="1"/>
          </p:cNvGraphicFramePr>
          <p:nvPr>
            <p:extLst>
              <p:ext uri="{D42A27DB-BD31-4B8C-83A1-F6EECF244321}">
                <p14:modId xmlns:p14="http://schemas.microsoft.com/office/powerpoint/2010/main" val="1082458288"/>
              </p:ext>
            </p:extLst>
          </p:nvPr>
        </p:nvGraphicFramePr>
        <p:xfrm>
          <a:off x="740478" y="1290975"/>
          <a:ext cx="10784196" cy="3881931"/>
        </p:xfrm>
        <a:graphic>
          <a:graphicData uri="http://schemas.openxmlformats.org/drawingml/2006/table">
            <a:tbl>
              <a:tblPr/>
              <a:tblGrid>
                <a:gridCol w="2951300">
                  <a:extLst>
                    <a:ext uri="{9D8B030D-6E8A-4147-A177-3AD203B41FA5}">
                      <a16:colId xmlns:a16="http://schemas.microsoft.com/office/drawing/2014/main" val="3541563070"/>
                    </a:ext>
                  </a:extLst>
                </a:gridCol>
                <a:gridCol w="944097">
                  <a:extLst>
                    <a:ext uri="{9D8B030D-6E8A-4147-A177-3AD203B41FA5}">
                      <a16:colId xmlns:a16="http://schemas.microsoft.com/office/drawing/2014/main" val="2453338640"/>
                    </a:ext>
                  </a:extLst>
                </a:gridCol>
                <a:gridCol w="6888799">
                  <a:extLst>
                    <a:ext uri="{9D8B030D-6E8A-4147-A177-3AD203B41FA5}">
                      <a16:colId xmlns:a16="http://schemas.microsoft.com/office/drawing/2014/main" val="3506045213"/>
                    </a:ext>
                  </a:extLst>
                </a:gridCol>
              </a:tblGrid>
              <a:tr h="364584">
                <a:tc>
                  <a:txBody>
                    <a:bodyPr/>
                    <a:lstStyle/>
                    <a:p>
                      <a:pPr marL="0" algn="l" defTabSz="1219170" rtl="0" eaLnBrk="1" fontAlgn="b" latinLnBrk="0" hangingPunct="1"/>
                      <a:r>
                        <a:rPr lang="fr-FR" sz="1100" b="1" i="0" u="none" strike="noStrike" kern="1200">
                          <a:solidFill>
                            <a:schemeClr val="tx1">
                              <a:lumMod val="95000"/>
                              <a:lumOff val="5000"/>
                            </a:schemeClr>
                          </a:solidFill>
                          <a:effectLst/>
                          <a:latin typeface="Century Gothic" panose="020B0502020202020204" pitchFamily="34" charset="0"/>
                          <a:ea typeface="+mn-ea"/>
                          <a:cs typeface="+mn-cs"/>
                        </a:rPr>
                        <a:t>THÈMES PRINCIPAUX</a:t>
                      </a:r>
                    </a:p>
                  </a:txBody>
                  <a:tcPr marL="72000" marR="72000" marT="3064"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219170" rtl="0" eaLnBrk="1" fontAlgn="b" latinLnBrk="0" hangingPunct="1"/>
                      <a:r>
                        <a:rPr lang="fr-FR" sz="1100" b="1" i="0" u="none" strike="noStrike" kern="1200">
                          <a:solidFill>
                            <a:schemeClr val="accent1"/>
                          </a:solidFill>
                          <a:effectLst/>
                          <a:latin typeface="Century Gothic" panose="020B0502020202020204" pitchFamily="34" charset="0"/>
                          <a:ea typeface="+mn-ea"/>
                          <a:cs typeface="+mn-cs"/>
                        </a:rPr>
                        <a:t>%</a:t>
                      </a:r>
                    </a:p>
                  </a:txBody>
                  <a:tcPr marL="72000" marR="72000" marT="3064"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fr-FR" sz="1100" b="1" i="0" u="none" strike="noStrike">
                          <a:solidFill>
                            <a:srgbClr val="0D0D0D"/>
                          </a:solidFill>
                          <a:effectLst/>
                          <a:latin typeface="Century Gothic" panose="020B0502020202020204" pitchFamily="34" charset="0"/>
                        </a:rPr>
                        <a:t>Idées partagées</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2402823"/>
                  </a:ext>
                </a:extLst>
              </a:tr>
              <a:tr h="525186">
                <a:tc>
                  <a:txBody>
                    <a:bodyPr/>
                    <a:lstStyle/>
                    <a:p>
                      <a:pPr marL="0" algn="l" defTabSz="914400" rtl="0" eaLnBrk="1" fontAlgn="b" latinLnBrk="0" hangingPunct="1"/>
                      <a:r>
                        <a:rPr kumimoji="0" lang="fr-FR" sz="1100" b="1" i="0" u="none" strike="noStrike" kern="1200" cap="none" spc="0" normalizeH="0" baseline="0">
                          <a:ln>
                            <a:noFill/>
                          </a:ln>
                          <a:solidFill>
                            <a:srgbClr val="000000">
                              <a:lumMod val="95000"/>
                              <a:lumOff val="5000"/>
                            </a:srgbClr>
                          </a:solidFill>
                          <a:effectLst/>
                          <a:uLnTx/>
                          <a:uFillTx/>
                          <a:latin typeface="Century Gothic" panose="020B0502020202020204" pitchFamily="34" charset="0"/>
                          <a:ea typeface="+mn-ea"/>
                          <a:cs typeface="+mn-cs"/>
                        </a:rPr>
                        <a:t>L’isolement des personnes âgées</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panose="020B0502020202020204" pitchFamily="34" charset="0"/>
                        </a:rPr>
                        <a:t>32%</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l" fontAlgn="b"/>
                      <a:r>
                        <a:rPr lang="fr-FR" sz="1000" b="0" i="0" u="none" strike="noStrike">
                          <a:solidFill>
                            <a:schemeClr val="tx1">
                              <a:lumMod val="95000"/>
                              <a:lumOff val="5000"/>
                            </a:schemeClr>
                          </a:solidFill>
                          <a:effectLst/>
                          <a:latin typeface="Century Gothic" panose="020B0502020202020204" pitchFamily="34" charset="0"/>
                        </a:rPr>
                        <a:t>L’isolement et la solitude accrus - </a:t>
                      </a:r>
                      <a:r>
                        <a:rPr lang="fr-FR" sz="1000" b="0" i="0" u="none" strike="noStrike">
                          <a:solidFill>
                            <a:schemeClr val="accent1"/>
                          </a:solidFill>
                          <a:effectLst/>
                          <a:latin typeface="Century Gothic" panose="020B0502020202020204" pitchFamily="34" charset="0"/>
                        </a:rPr>
                        <a:t>20%</a:t>
                      </a:r>
                    </a:p>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lumMod val="95000"/>
                              <a:lumOff val="5000"/>
                            </a:schemeClr>
                          </a:solidFill>
                          <a:effectLst/>
                          <a:latin typeface="Century Gothic" panose="020B0502020202020204" pitchFamily="34" charset="0"/>
                        </a:rPr>
                        <a:t>Le repli et la perte d’estime de soi-même - </a:t>
                      </a:r>
                      <a:r>
                        <a:rPr lang="fr-FR" sz="1000" b="0" i="0" u="none" strike="noStrike">
                          <a:solidFill>
                            <a:schemeClr val="accent1"/>
                          </a:solidFill>
                          <a:effectLst/>
                          <a:latin typeface="Century Gothic" panose="020B0502020202020204" pitchFamily="34" charset="0"/>
                        </a:rPr>
                        <a:t>7%</a:t>
                      </a:r>
                    </a:p>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lumMod val="95000"/>
                              <a:lumOff val="5000"/>
                            </a:schemeClr>
                          </a:solidFill>
                          <a:effectLst/>
                          <a:latin typeface="Century Gothic" panose="020B0502020202020204" pitchFamily="34" charset="0"/>
                        </a:rPr>
                        <a:t>L’isolement social lié à la perte de contact - </a:t>
                      </a:r>
                      <a:r>
                        <a:rPr lang="fr-FR" sz="1000" b="0" i="0" u="none" strike="noStrike">
                          <a:solidFill>
                            <a:schemeClr val="accent1"/>
                          </a:solidFill>
                          <a:effectLst/>
                          <a:latin typeface="Century Gothic" panose="020B0502020202020204" pitchFamily="34" charset="0"/>
                        </a:rPr>
                        <a:t>2%</a:t>
                      </a:r>
                    </a:p>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solidFill>
                          <a:effectLst/>
                          <a:latin typeface="Century Gothic" panose="020B0502020202020204" pitchFamily="34" charset="0"/>
                        </a:rPr>
                        <a:t>Le sentiment d'exclusion vis-à-vis du reste de la société </a:t>
                      </a:r>
                      <a:r>
                        <a:rPr lang="fr-FR" sz="1000" b="0" i="0" u="none" strike="noStrike">
                          <a:solidFill>
                            <a:schemeClr val="accent1"/>
                          </a:solidFill>
                          <a:effectLst/>
                          <a:latin typeface="Century Gothic" panose="020B0502020202020204" pitchFamily="34" charset="0"/>
                        </a:rPr>
                        <a:t>- 1%</a:t>
                      </a:r>
                    </a:p>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solidFill>
                          <a:effectLst/>
                          <a:latin typeface="Century Gothic" panose="020B0502020202020204" pitchFamily="34" charset="0"/>
                        </a:rPr>
                        <a:t>L'isolement en raison des soucis de santé </a:t>
                      </a:r>
                      <a:r>
                        <a:rPr lang="fr-FR" sz="1000" b="0" i="0" u="none" strike="noStrike">
                          <a:solidFill>
                            <a:schemeClr val="accent1"/>
                          </a:solidFill>
                          <a:effectLst/>
                          <a:latin typeface="Century Gothic" panose="020B0502020202020204" pitchFamily="34" charset="0"/>
                        </a:rPr>
                        <a:t>- 1%</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4390742"/>
                  </a:ext>
                </a:extLst>
              </a:tr>
              <a:tr h="52518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fr-FR" sz="1100" b="1" i="0" u="none" strike="noStrike" kern="1200" cap="none" spc="0" normalizeH="0" baseline="0">
                          <a:ln>
                            <a:noFill/>
                          </a:ln>
                          <a:solidFill>
                            <a:srgbClr val="000000">
                              <a:lumMod val="95000"/>
                              <a:lumOff val="5000"/>
                            </a:srgbClr>
                          </a:solidFill>
                          <a:effectLst/>
                          <a:uLnTx/>
                          <a:uFillTx/>
                          <a:latin typeface="Century Gothic" panose="020B0502020202020204" pitchFamily="34" charset="0"/>
                          <a:ea typeface="+mn-ea"/>
                          <a:cs typeface="+mn-cs"/>
                        </a:rPr>
                        <a:t>Une dégradation générale de la santé et de la condition physique</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panose="020B0502020202020204" pitchFamily="34" charset="0"/>
                        </a:rPr>
                        <a:t>25%</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solidFill>
                          <a:effectLst/>
                          <a:latin typeface="Century Gothic" panose="020B0502020202020204" pitchFamily="34" charset="0"/>
                        </a:rPr>
                        <a:t>La santé et la maladie</a:t>
                      </a:r>
                      <a:r>
                        <a:rPr lang="fr-FR" sz="1000" b="0" i="0" u="none" strike="noStrike">
                          <a:solidFill>
                            <a:schemeClr val="accent1"/>
                          </a:solidFill>
                          <a:effectLst/>
                          <a:latin typeface="Century Gothic" panose="020B0502020202020204" pitchFamily="34" charset="0"/>
                        </a:rPr>
                        <a:t> - 10%</a:t>
                      </a:r>
                    </a:p>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solidFill>
                          <a:effectLst/>
                          <a:latin typeface="Century Gothic" panose="020B0502020202020204" pitchFamily="34" charset="0"/>
                        </a:rPr>
                        <a:t>Les difficultés de déplacement, les problèmes de mobilités</a:t>
                      </a:r>
                      <a:r>
                        <a:rPr lang="fr-FR" sz="1000" b="0" i="0" u="none" strike="noStrike">
                          <a:solidFill>
                            <a:schemeClr val="accent1"/>
                          </a:solidFill>
                          <a:effectLst/>
                          <a:latin typeface="Century Gothic" panose="020B0502020202020204" pitchFamily="34" charset="0"/>
                        </a:rPr>
                        <a:t> - 7%</a:t>
                      </a:r>
                    </a:p>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solidFill>
                          <a:effectLst/>
                          <a:latin typeface="Century Gothic" panose="020B0502020202020204" pitchFamily="34" charset="0"/>
                        </a:rPr>
                        <a:t>La dégradation de l'état physique </a:t>
                      </a:r>
                      <a:r>
                        <a:rPr lang="fr-FR" sz="1000" b="0" i="0" u="none" strike="noStrike">
                          <a:solidFill>
                            <a:schemeClr val="accent1"/>
                          </a:solidFill>
                          <a:effectLst/>
                          <a:latin typeface="Century Gothic" panose="020B0502020202020204" pitchFamily="34" charset="0"/>
                        </a:rPr>
                        <a:t>- 5%</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La perte de mémoire - </a:t>
                      </a:r>
                      <a:r>
                        <a:rPr lang="fr-FR" sz="1000" b="0" i="0" u="none" strike="noStrike" kern="1200" noProof="0">
                          <a:solidFill>
                            <a:schemeClr val="accent1"/>
                          </a:solidFill>
                          <a:effectLst/>
                          <a:latin typeface="Century Gothic" panose="020B0502020202020204" pitchFamily="34" charset="0"/>
                          <a:ea typeface="+mn-ea"/>
                          <a:cs typeface="+mn-cs"/>
                        </a:rPr>
                        <a:t>2%</a:t>
                      </a:r>
                      <a:endParaRPr lang="fr-FR" sz="1000" b="0" i="0" u="none" strike="noStrike" kern="1200">
                        <a:solidFill>
                          <a:schemeClr val="accent1"/>
                        </a:solidFill>
                        <a:effectLst/>
                        <a:latin typeface="Century Gothic" panose="020B0502020202020204"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solidFill>
                          <a:effectLst/>
                          <a:latin typeface="Century Gothic" panose="020B0502020202020204" pitchFamily="34" charset="0"/>
                        </a:rPr>
                        <a:t>La perte auditive et visuelle </a:t>
                      </a:r>
                      <a:r>
                        <a:rPr lang="fr-FR" sz="1000" b="0" i="0" u="none" strike="noStrike">
                          <a:solidFill>
                            <a:schemeClr val="accent1"/>
                          </a:solidFill>
                          <a:effectLst/>
                          <a:latin typeface="Century Gothic" panose="020B0502020202020204" pitchFamily="34" charset="0"/>
                        </a:rPr>
                        <a:t>-1%</a:t>
                      </a:r>
                    </a:p>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solidFill>
                          <a:effectLst/>
                          <a:latin typeface="Century Gothic" panose="020B0502020202020204" pitchFamily="34" charset="0"/>
                        </a:rPr>
                        <a:t>La fragilité face aux maladies graves </a:t>
                      </a:r>
                      <a:r>
                        <a:rPr lang="fr-FR" sz="1000" b="0" i="0" u="none" strike="noStrike">
                          <a:solidFill>
                            <a:schemeClr val="accent1"/>
                          </a:solidFill>
                          <a:effectLst/>
                          <a:latin typeface="Century Gothic" panose="020B0502020202020204" pitchFamily="34" charset="0"/>
                        </a:rPr>
                        <a:t>-1%</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6134664"/>
                  </a:ext>
                </a:extLst>
              </a:tr>
              <a:tr h="525186">
                <a:tc>
                  <a:txBody>
                    <a:bodyPr/>
                    <a:lstStyle/>
                    <a:p>
                      <a:pPr marL="0" algn="l" defTabSz="914400" rtl="0" eaLnBrk="1" fontAlgn="b" latinLnBrk="0" hangingPunct="1"/>
                      <a:r>
                        <a:rPr kumimoji="0" lang="fr-FR" sz="1100" b="1" i="0" u="none" strike="noStrike" kern="1200" cap="none" spc="0" normalizeH="0" baseline="0">
                          <a:ln>
                            <a:noFill/>
                          </a:ln>
                          <a:solidFill>
                            <a:srgbClr val="000000">
                              <a:lumMod val="95000"/>
                              <a:lumOff val="5000"/>
                            </a:srgbClr>
                          </a:solidFill>
                          <a:effectLst/>
                          <a:uLnTx/>
                          <a:uFillTx/>
                          <a:latin typeface="Century Gothic" panose="020B0502020202020204" pitchFamily="34" charset="0"/>
                          <a:ea typeface="+mn-ea"/>
                          <a:cs typeface="+mn-cs"/>
                        </a:rPr>
                        <a:t>La santé mentale</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100" b="1" i="0" u="none" strike="noStrike" kern="1200">
                          <a:solidFill>
                            <a:srgbClr val="FFFFFF"/>
                          </a:solidFill>
                          <a:effectLst/>
                          <a:latin typeface="Century Gothic" panose="020B0502020202020204" pitchFamily="34" charset="0"/>
                          <a:ea typeface="+mn-ea"/>
                          <a:cs typeface="+mn-cs"/>
                        </a:rPr>
                        <a:t>20%</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La dégradation de l’état de santé mentale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8%</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Le risque de dépression, suicide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6%</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Le développement de maladies dégénératives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3%</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2772178"/>
                  </a:ext>
                </a:extLst>
              </a:tr>
              <a:tr h="525186">
                <a:tc>
                  <a:txBody>
                    <a:bodyPr/>
                    <a:lstStyle/>
                    <a:p>
                      <a:pPr marL="0" algn="l" defTabSz="914400" rtl="0" eaLnBrk="1" fontAlgn="b" latinLnBrk="0" hangingPunct="1"/>
                      <a:r>
                        <a:rPr kumimoji="0" lang="fr-FR" sz="1100" b="1" i="0" u="none" strike="noStrike" kern="1200" cap="none" spc="0" normalizeH="0" baseline="0">
                          <a:ln>
                            <a:noFill/>
                          </a:ln>
                          <a:solidFill>
                            <a:srgbClr val="000000">
                              <a:lumMod val="95000"/>
                              <a:lumOff val="5000"/>
                            </a:srgbClr>
                          </a:solidFill>
                          <a:effectLst/>
                          <a:uLnTx/>
                          <a:uFillTx/>
                          <a:latin typeface="Century Gothic" panose="020B0502020202020204" pitchFamily="34" charset="0"/>
                          <a:ea typeface="+mn-ea"/>
                          <a:cs typeface="+mn-cs"/>
                        </a:rPr>
                        <a:t>La perte d’autonomie et la dépendance</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100" b="1" i="0" u="none" strike="noStrike" kern="1200">
                          <a:solidFill>
                            <a:srgbClr val="FFFFFF"/>
                          </a:solidFill>
                          <a:effectLst/>
                          <a:latin typeface="Century Gothic" panose="020B0502020202020204" pitchFamily="34" charset="0"/>
                          <a:ea typeface="+mn-ea"/>
                          <a:cs typeface="+mn-cs"/>
                        </a:rPr>
                        <a:t>11%</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La perte d’autonomie et la dépendance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11%</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1217793"/>
                  </a:ext>
                </a:extLst>
              </a:tr>
              <a:tr h="525186">
                <a:tc>
                  <a:txBody>
                    <a:bodyPr/>
                    <a:lstStyle/>
                    <a:p>
                      <a:pPr marL="0" algn="l" defTabSz="914400" rtl="0" eaLnBrk="1" fontAlgn="b" latinLnBrk="0" hangingPunct="1"/>
                      <a:r>
                        <a:rPr kumimoji="0" lang="fr-FR" sz="1100" b="1" i="0" u="none" strike="noStrike" kern="1200" cap="none" spc="0" normalizeH="0" baseline="0">
                          <a:ln>
                            <a:noFill/>
                          </a:ln>
                          <a:solidFill>
                            <a:srgbClr val="000000">
                              <a:lumMod val="95000"/>
                              <a:lumOff val="5000"/>
                            </a:srgbClr>
                          </a:solidFill>
                          <a:effectLst/>
                          <a:uLnTx/>
                          <a:uFillTx/>
                          <a:latin typeface="Century Gothic" panose="020B0502020202020204" pitchFamily="34" charset="0"/>
                          <a:ea typeface="+mn-ea"/>
                          <a:cs typeface="+mn-cs"/>
                        </a:rPr>
                        <a:t>La difficulté de l'accès aux soins</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fr-FR" sz="1100" b="1" i="0" u="none" strike="noStrike" kern="1200">
                          <a:solidFill>
                            <a:schemeClr val="accent1">
                              <a:lumMod val="60000"/>
                              <a:lumOff val="40000"/>
                            </a:schemeClr>
                          </a:solidFill>
                          <a:effectLst/>
                          <a:latin typeface="Century Gothic" panose="020B0502020202020204" pitchFamily="34" charset="0"/>
                          <a:ea typeface="+mn-ea"/>
                          <a:cs typeface="+mn-cs"/>
                        </a:rPr>
                        <a:t>5%</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Le manque de personnel soignant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1%</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Les difficultés d’accès aux soins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1%</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Le besoin de formation des aidants et du personnel soignant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1%</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Des soins et une prise en charge inadaptés</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 </a:t>
                      </a: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 1%</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Le manque de prévention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1%</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3371913"/>
                  </a:ext>
                </a:extLst>
              </a:tr>
            </a:tbl>
          </a:graphicData>
        </a:graphic>
      </p:graphicFrame>
      <p:sp>
        <p:nvSpPr>
          <p:cNvPr id="2" name="Espace réservé du texte 1">
            <a:extLst>
              <a:ext uri="{FF2B5EF4-FFF2-40B4-BE49-F238E27FC236}">
                <a16:creationId xmlns:a16="http://schemas.microsoft.com/office/drawing/2014/main" id="{0A5D2DCF-E314-C561-58C1-FB84A18264B1}"/>
              </a:ext>
            </a:extLst>
          </p:cNvPr>
          <p:cNvSpPr>
            <a:spLocks noGrp="1"/>
          </p:cNvSpPr>
          <p:nvPr>
            <p:ph type="body" sz="quarter" idx="13"/>
          </p:nvPr>
        </p:nvSpPr>
        <p:spPr>
          <a:xfrm>
            <a:off x="1298115" y="432771"/>
            <a:ext cx="8887285" cy="703028"/>
          </a:xfrm>
        </p:spPr>
        <p:txBody>
          <a:bodyPr>
            <a:noAutofit/>
          </a:bodyPr>
          <a:lstStyle/>
          <a:p>
            <a:r>
              <a:rPr lang="fr-FR" sz="1600"/>
              <a:t>Quelles sont les principales conséquences du vieillissement sur les personnes âgées ? La santé mentale / la santé/ l’isolement</a:t>
            </a:r>
          </a:p>
        </p:txBody>
      </p:sp>
      <p:sp>
        <p:nvSpPr>
          <p:cNvPr id="3" name="Titre 2">
            <a:extLst>
              <a:ext uri="{FF2B5EF4-FFF2-40B4-BE49-F238E27FC236}">
                <a16:creationId xmlns:a16="http://schemas.microsoft.com/office/drawing/2014/main" id="{915DCF39-1BB8-58DE-E83A-B71AB7C0E998}"/>
              </a:ext>
            </a:extLst>
          </p:cNvPr>
          <p:cNvSpPr>
            <a:spLocks noGrp="1"/>
          </p:cNvSpPr>
          <p:nvPr>
            <p:ph type="title"/>
          </p:nvPr>
        </p:nvSpPr>
        <p:spPr/>
        <p:txBody>
          <a:bodyPr/>
          <a:lstStyle/>
          <a:p>
            <a:r>
              <a:rPr lang="fr-FR"/>
              <a:t>QUESTION N°4 – Première partie</a:t>
            </a:r>
          </a:p>
        </p:txBody>
      </p:sp>
      <p:sp>
        <p:nvSpPr>
          <p:cNvPr id="4" name="ZoneTexte 3">
            <a:extLst>
              <a:ext uri="{FF2B5EF4-FFF2-40B4-BE49-F238E27FC236}">
                <a16:creationId xmlns:a16="http://schemas.microsoft.com/office/drawing/2014/main" id="{284EA7FF-B324-19E9-7B9E-77855329ACBF}"/>
              </a:ext>
            </a:extLst>
          </p:cNvPr>
          <p:cNvSpPr txBox="1"/>
          <p:nvPr/>
        </p:nvSpPr>
        <p:spPr>
          <a:xfrm>
            <a:off x="2658140" y="2383767"/>
            <a:ext cx="184731" cy="276999"/>
          </a:xfrm>
          <a:prstGeom prst="rect">
            <a:avLst/>
          </a:prstGeom>
          <a:noFill/>
        </p:spPr>
        <p:txBody>
          <a:bodyPr wrap="square" rtlCol="0">
            <a:spAutoFit/>
          </a:bodyPr>
          <a:lstStyle/>
          <a:p>
            <a:pPr algn="l"/>
            <a:endParaRPr lang="fr-FR" sz="1200" b="1">
              <a:latin typeface="Century Gothic" panose="020B0502020202020204" pitchFamily="34" charset="0"/>
            </a:endParaRPr>
          </a:p>
        </p:txBody>
      </p:sp>
      <p:sp>
        <p:nvSpPr>
          <p:cNvPr id="7" name="Rectangle 6">
            <a:extLst>
              <a:ext uri="{FF2B5EF4-FFF2-40B4-BE49-F238E27FC236}">
                <a16:creationId xmlns:a16="http://schemas.microsoft.com/office/drawing/2014/main" id="{632E78D5-4941-E46C-BFCB-DDC4DCC791BD}"/>
              </a:ext>
            </a:extLst>
          </p:cNvPr>
          <p:cNvSpPr/>
          <p:nvPr/>
        </p:nvSpPr>
        <p:spPr>
          <a:xfrm>
            <a:off x="706345" y="5300694"/>
            <a:ext cx="10779309" cy="120032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atin typeface="Century Gothic" panose="020B0502020202020204" pitchFamily="34" charset="0"/>
            </a:endParaRPr>
          </a:p>
        </p:txBody>
      </p:sp>
      <p:sp>
        <p:nvSpPr>
          <p:cNvPr id="8" name="ZoneTexte 7">
            <a:extLst>
              <a:ext uri="{FF2B5EF4-FFF2-40B4-BE49-F238E27FC236}">
                <a16:creationId xmlns:a16="http://schemas.microsoft.com/office/drawing/2014/main" id="{791F689E-38C7-061F-F8D4-04EF9D39FAFA}"/>
              </a:ext>
            </a:extLst>
          </p:cNvPr>
          <p:cNvSpPr txBox="1"/>
          <p:nvPr/>
        </p:nvSpPr>
        <p:spPr>
          <a:xfrm>
            <a:off x="801231" y="5300693"/>
            <a:ext cx="10589535" cy="1200329"/>
          </a:xfrm>
          <a:prstGeom prst="rect">
            <a:avLst/>
          </a:prstGeom>
          <a:noFill/>
        </p:spPr>
        <p:txBody>
          <a:bodyPr wrap="square" rtlCol="0">
            <a:spAutoFit/>
          </a:bodyPr>
          <a:lstStyle/>
          <a:p>
            <a:r>
              <a:rPr lang="fr-FR" sz="1200" b="1">
                <a:latin typeface="Century Gothic" panose="020B0502020202020204" pitchFamily="34" charset="0"/>
              </a:rPr>
              <a:t>Messages principaux</a:t>
            </a:r>
            <a:endParaRPr lang="fr-FR" sz="1200">
              <a:latin typeface="Century Gothic" panose="020B0502020202020204" pitchFamily="34" charset="0"/>
            </a:endParaRPr>
          </a:p>
          <a:p>
            <a:pPr marL="171450" indent="-171450">
              <a:buFont typeface="Arial" panose="020B0604020202020204" pitchFamily="34" charset="0"/>
              <a:buChar char="•"/>
            </a:pPr>
            <a:r>
              <a:rPr lang="fr-FR" sz="1200">
                <a:latin typeface="Century Gothic" panose="020B0502020202020204" pitchFamily="34" charset="0"/>
              </a:rPr>
              <a:t>Les contributeurs estiment que les conséquences du vieillissement sur les personnes âgées sont principalement négatives. Ils mentionnent en premier lieu l’isolement (32% des contributions spontanées), celui-ci se manifeste principalement par de la solitude (20%) et du repli sur soi (7%). </a:t>
            </a:r>
          </a:p>
          <a:p>
            <a:pPr marL="171450" indent="-171450">
              <a:buFont typeface="Arial" panose="020B0604020202020204" pitchFamily="34" charset="0"/>
              <a:buChar char="•"/>
            </a:pPr>
            <a:r>
              <a:rPr lang="fr-FR" sz="1200">
                <a:latin typeface="Century Gothic" panose="020B0502020202020204" pitchFamily="34" charset="0"/>
              </a:rPr>
              <a:t>Ils observent également une dégradation générale de la santé et de la condition physique (25% des contributions spontanées) qui se manifeste principalement sous la forme de la maladie ou de problèmes de mobilités. </a:t>
            </a:r>
          </a:p>
        </p:txBody>
      </p:sp>
      <p:sp>
        <p:nvSpPr>
          <p:cNvPr id="10" name="Rectangle : coins arrondis 9">
            <a:extLst>
              <a:ext uri="{FF2B5EF4-FFF2-40B4-BE49-F238E27FC236}">
                <a16:creationId xmlns:a16="http://schemas.microsoft.com/office/drawing/2014/main" id="{91014A94-F171-7B59-5FC1-A8783F74FAAF}"/>
              </a:ext>
            </a:extLst>
          </p:cNvPr>
          <p:cNvSpPr/>
          <p:nvPr/>
        </p:nvSpPr>
        <p:spPr>
          <a:xfrm>
            <a:off x="10445975" y="118322"/>
            <a:ext cx="1631140" cy="26161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B00B2"/>
                </a:solidFill>
                <a:effectLst/>
                <a:uLnTx/>
                <a:uFillTx/>
                <a:latin typeface="Century Gothic" panose="020B0502020202020204" pitchFamily="34" charset="0"/>
                <a:ea typeface="+mn-ea"/>
                <a:cs typeface="+mn-cs"/>
              </a:rPr>
              <a:t>Question Ouverte</a:t>
            </a:r>
          </a:p>
        </p:txBody>
      </p:sp>
      <p:sp>
        <p:nvSpPr>
          <p:cNvPr id="11" name="Rectangle : coins arrondis 10">
            <a:extLst>
              <a:ext uri="{FF2B5EF4-FFF2-40B4-BE49-F238E27FC236}">
                <a16:creationId xmlns:a16="http://schemas.microsoft.com/office/drawing/2014/main" id="{5394DEC4-004A-BD82-DCCD-BC03BA972321}"/>
              </a:ext>
            </a:extLst>
          </p:cNvPr>
          <p:cNvSpPr/>
          <p:nvPr/>
        </p:nvSpPr>
        <p:spPr>
          <a:xfrm>
            <a:off x="10442121" y="427247"/>
            <a:ext cx="1631140" cy="26161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3048 </a:t>
            </a:r>
            <a:r>
              <a:rPr lang="fr-FR" sz="1200">
                <a:solidFill>
                  <a:schemeClr val="tx1"/>
                </a:solidFill>
                <a:latin typeface="Century Gothic" panose="020B0502020202020204" pitchFamily="34" charset="0"/>
              </a:rPr>
              <a:t>participants</a:t>
            </a:r>
          </a:p>
        </p:txBody>
      </p:sp>
      <p:sp>
        <p:nvSpPr>
          <p:cNvPr id="13" name="Rectangle : coins arrondis 12">
            <a:extLst>
              <a:ext uri="{FF2B5EF4-FFF2-40B4-BE49-F238E27FC236}">
                <a16:creationId xmlns:a16="http://schemas.microsoft.com/office/drawing/2014/main" id="{358ACB5A-CC5B-B215-2E1C-909CACE15DCA}"/>
              </a:ext>
            </a:extLst>
          </p:cNvPr>
          <p:cNvSpPr/>
          <p:nvPr/>
        </p:nvSpPr>
        <p:spPr>
          <a:xfrm>
            <a:off x="10442121" y="736171"/>
            <a:ext cx="1631140" cy="26161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5268 </a:t>
            </a:r>
            <a:r>
              <a:rPr lang="fr-FR" sz="1200">
                <a:solidFill>
                  <a:schemeClr val="tx1"/>
                </a:solidFill>
                <a:latin typeface="Century Gothic" panose="020B0502020202020204" pitchFamily="34" charset="0"/>
              </a:rPr>
              <a:t>contributions</a:t>
            </a:r>
          </a:p>
        </p:txBody>
      </p:sp>
      <p:sp>
        <p:nvSpPr>
          <p:cNvPr id="14" name="Rectangle 13">
            <a:extLst>
              <a:ext uri="{FF2B5EF4-FFF2-40B4-BE49-F238E27FC236}">
                <a16:creationId xmlns:a16="http://schemas.microsoft.com/office/drawing/2014/main" id="{261281A2-5988-8DB4-CA15-FC6316CBD779}"/>
              </a:ext>
            </a:extLst>
          </p:cNvPr>
          <p:cNvSpPr/>
          <p:nvPr/>
        </p:nvSpPr>
        <p:spPr>
          <a:xfrm>
            <a:off x="104312" y="188020"/>
            <a:ext cx="1077132" cy="846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a:extLst>
              <a:ext uri="{FF2B5EF4-FFF2-40B4-BE49-F238E27FC236}">
                <a16:creationId xmlns:a16="http://schemas.microsoft.com/office/drawing/2014/main" id="{966DE145-50C3-512F-0938-B0F04B37B485}"/>
              </a:ext>
            </a:extLst>
          </p:cNvPr>
          <p:cNvPicPr>
            <a:picLocks noChangeAspect="1"/>
          </p:cNvPicPr>
          <p:nvPr/>
        </p:nvPicPr>
        <p:blipFill rotWithShape="1">
          <a:blip r:embed="rId2"/>
          <a:srcRect l="9492" t="7593" r="7464" b="7593"/>
          <a:stretch/>
        </p:blipFill>
        <p:spPr>
          <a:xfrm>
            <a:off x="351983" y="305315"/>
            <a:ext cx="581790" cy="581376"/>
          </a:xfrm>
          <a:prstGeom prst="ellipse">
            <a:avLst/>
          </a:prstGeom>
          <a:ln>
            <a:solidFill>
              <a:schemeClr val="accent1"/>
            </a:solidFill>
          </a:ln>
        </p:spPr>
      </p:pic>
      <p:sp>
        <p:nvSpPr>
          <p:cNvPr id="16" name="ZoneTexte 15">
            <a:extLst>
              <a:ext uri="{FF2B5EF4-FFF2-40B4-BE49-F238E27FC236}">
                <a16:creationId xmlns:a16="http://schemas.microsoft.com/office/drawing/2014/main" id="{E130D05E-98ED-9EFB-D603-1D11F3C89D6B}"/>
              </a:ext>
            </a:extLst>
          </p:cNvPr>
          <p:cNvSpPr txBox="1"/>
          <p:nvPr/>
        </p:nvSpPr>
        <p:spPr>
          <a:xfrm>
            <a:off x="-1" y="6508397"/>
            <a:ext cx="6741764" cy="338554"/>
          </a:xfrm>
          <a:prstGeom prst="rect">
            <a:avLst/>
          </a:prstGeom>
          <a:noFill/>
        </p:spPr>
        <p:txBody>
          <a:bodyPr wrap="square">
            <a:spAutoFit/>
          </a:bodyPr>
          <a:lstStyle/>
          <a:p>
            <a:pPr algn="just"/>
            <a:r>
              <a:rPr lang="fr-FR" sz="800" i="1">
                <a:latin typeface="Century Gothic" panose="020B0502020202020204" pitchFamily="34" charset="0"/>
              </a:rPr>
              <a:t>Les pourcentages sont exprimés en nombre de contributions.</a:t>
            </a:r>
          </a:p>
          <a:p>
            <a:pPr algn="just"/>
            <a:r>
              <a:rPr lang="fr-FR" sz="800" i="1">
                <a:latin typeface="Century Gothic" panose="020B0502020202020204" pitchFamily="34" charset="0"/>
              </a:rPr>
              <a:t>Les idées principales ont été présentées dans ce tableau (Cf. diapositive n°6 pour plus de détails sur la sélection).</a:t>
            </a:r>
          </a:p>
        </p:txBody>
      </p:sp>
      <p:sp>
        <p:nvSpPr>
          <p:cNvPr id="6" name="Espace réservé du numéro de diapositive 8">
            <a:extLst>
              <a:ext uri="{FF2B5EF4-FFF2-40B4-BE49-F238E27FC236}">
                <a16:creationId xmlns:a16="http://schemas.microsoft.com/office/drawing/2014/main" id="{8FC76E3E-9D48-5781-8FBB-983C3766F3A2}"/>
              </a:ext>
            </a:extLst>
          </p:cNvPr>
          <p:cNvSpPr txBox="1">
            <a:spLocks/>
          </p:cNvSpPr>
          <p:nvPr/>
        </p:nvSpPr>
        <p:spPr>
          <a:xfrm>
            <a:off x="10182995" y="6385715"/>
            <a:ext cx="1800000" cy="480000"/>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16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r">
              <a:defRPr/>
            </a:pPr>
            <a:fld id="{86CB4B4D-7CA3-9044-876B-883B54F8677D}" type="slidenum">
              <a:rPr lang="fr-FR" sz="1100" b="1" smtClean="0">
                <a:solidFill>
                  <a:srgbClr val="011CA3"/>
                </a:solidFill>
              </a:rPr>
              <a:pPr algn="r">
                <a:defRPr/>
              </a:pPr>
              <a:t>17</a:t>
            </a:fld>
            <a:endParaRPr lang="fr-FR" sz="1100" b="1">
              <a:solidFill>
                <a:srgbClr val="011CA3"/>
              </a:solidFill>
            </a:endParaRPr>
          </a:p>
        </p:txBody>
      </p:sp>
    </p:spTree>
    <p:extLst>
      <p:ext uri="{BB962C8B-B14F-4D97-AF65-F5344CB8AC3E}">
        <p14:creationId xmlns:p14="http://schemas.microsoft.com/office/powerpoint/2010/main" val="138446713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A3F028E1-6461-2B49-5E2E-D2B87147949A}"/>
              </a:ext>
            </a:extLst>
          </p:cNvPr>
          <p:cNvGraphicFramePr>
            <a:graphicFrameLocks noGrp="1"/>
          </p:cNvGraphicFramePr>
          <p:nvPr>
            <p:extLst>
              <p:ext uri="{D42A27DB-BD31-4B8C-83A1-F6EECF244321}">
                <p14:modId xmlns:p14="http://schemas.microsoft.com/office/powerpoint/2010/main" val="3873916663"/>
              </p:ext>
            </p:extLst>
          </p:nvPr>
        </p:nvGraphicFramePr>
        <p:xfrm>
          <a:off x="706345" y="1324744"/>
          <a:ext cx="10784196" cy="4074271"/>
        </p:xfrm>
        <a:graphic>
          <a:graphicData uri="http://schemas.openxmlformats.org/drawingml/2006/table">
            <a:tbl>
              <a:tblPr/>
              <a:tblGrid>
                <a:gridCol w="2951300">
                  <a:extLst>
                    <a:ext uri="{9D8B030D-6E8A-4147-A177-3AD203B41FA5}">
                      <a16:colId xmlns:a16="http://schemas.microsoft.com/office/drawing/2014/main" val="3541563070"/>
                    </a:ext>
                  </a:extLst>
                </a:gridCol>
                <a:gridCol w="944097">
                  <a:extLst>
                    <a:ext uri="{9D8B030D-6E8A-4147-A177-3AD203B41FA5}">
                      <a16:colId xmlns:a16="http://schemas.microsoft.com/office/drawing/2014/main" val="2453338640"/>
                    </a:ext>
                  </a:extLst>
                </a:gridCol>
                <a:gridCol w="6888799">
                  <a:extLst>
                    <a:ext uri="{9D8B030D-6E8A-4147-A177-3AD203B41FA5}">
                      <a16:colId xmlns:a16="http://schemas.microsoft.com/office/drawing/2014/main" val="3506045213"/>
                    </a:ext>
                  </a:extLst>
                </a:gridCol>
              </a:tblGrid>
              <a:tr h="364584">
                <a:tc>
                  <a:txBody>
                    <a:bodyPr/>
                    <a:lstStyle/>
                    <a:p>
                      <a:pPr marL="0" algn="l" defTabSz="1219170" rtl="0" eaLnBrk="1" fontAlgn="b" latinLnBrk="0" hangingPunct="1"/>
                      <a:r>
                        <a:rPr lang="fr-FR" sz="1100" b="1" i="0" u="none" strike="noStrike" kern="1200">
                          <a:solidFill>
                            <a:schemeClr val="tx1">
                              <a:lumMod val="95000"/>
                              <a:lumOff val="5000"/>
                            </a:schemeClr>
                          </a:solidFill>
                          <a:effectLst/>
                          <a:latin typeface="Century Gothic" panose="020B0502020202020204" pitchFamily="34" charset="0"/>
                          <a:ea typeface="+mn-ea"/>
                          <a:cs typeface="+mn-cs"/>
                        </a:rPr>
                        <a:t>THÈMES PRINCIPAUX</a:t>
                      </a:r>
                    </a:p>
                  </a:txBody>
                  <a:tcPr marL="72000" marR="72000" marT="3064"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219170" rtl="0" eaLnBrk="1" fontAlgn="b" latinLnBrk="0" hangingPunct="1"/>
                      <a:r>
                        <a:rPr lang="fr-FR" sz="1100" b="1" i="0" u="none" strike="noStrike" kern="1200">
                          <a:solidFill>
                            <a:schemeClr val="accent1"/>
                          </a:solidFill>
                          <a:effectLst/>
                          <a:latin typeface="Century Gothic" panose="020B0502020202020204" pitchFamily="34" charset="0"/>
                          <a:ea typeface="+mn-ea"/>
                          <a:cs typeface="+mn-cs"/>
                        </a:rPr>
                        <a:t>%</a:t>
                      </a:r>
                    </a:p>
                  </a:txBody>
                  <a:tcPr marL="72000" marR="72000" marT="3064"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fr-FR" sz="1100" b="1" i="0" u="none" strike="noStrike">
                          <a:solidFill>
                            <a:srgbClr val="0D0D0D"/>
                          </a:solidFill>
                          <a:effectLst/>
                          <a:latin typeface="Century Gothic" panose="020B0502020202020204" pitchFamily="34" charset="0"/>
                        </a:rPr>
                        <a:t>Idées partagées</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2402823"/>
                  </a:ext>
                </a:extLst>
              </a:tr>
              <a:tr h="525186">
                <a:tc>
                  <a:txBody>
                    <a:bodyPr/>
                    <a:lstStyle/>
                    <a:p>
                      <a:pPr marL="0" algn="l" defTabSz="914400" rtl="0" eaLnBrk="1" fontAlgn="b" latinLnBrk="0" hangingPunct="1"/>
                      <a:r>
                        <a:rPr kumimoji="0" lang="fr-FR" sz="1100" b="1" i="0" u="none" strike="noStrike" kern="1200" cap="none" spc="0" normalizeH="0" baseline="0">
                          <a:ln>
                            <a:noFill/>
                          </a:ln>
                          <a:solidFill>
                            <a:srgbClr val="000000">
                              <a:lumMod val="95000"/>
                              <a:lumOff val="5000"/>
                            </a:srgbClr>
                          </a:solidFill>
                          <a:effectLst/>
                          <a:uLnTx/>
                          <a:uFillTx/>
                          <a:latin typeface="Century Gothic" panose="020B0502020202020204" pitchFamily="34" charset="0"/>
                          <a:ea typeface="+mn-ea"/>
                          <a:cs typeface="+mn-cs"/>
                        </a:rPr>
                        <a:t>Les difficultés économiques des personnes âgées</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panose="020B0502020202020204" pitchFamily="34" charset="0"/>
                        </a:rPr>
                        <a:t>47%</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lumMod val="95000"/>
                              <a:lumOff val="5000"/>
                            </a:schemeClr>
                          </a:solidFill>
                          <a:effectLst/>
                          <a:latin typeface="Century Gothic" panose="020B0502020202020204" pitchFamily="34" charset="0"/>
                        </a:rPr>
                        <a:t>Une baisse du pouvoir d'achat - </a:t>
                      </a:r>
                      <a:r>
                        <a:rPr lang="fr-FR" sz="1000" b="0" i="0" u="none" strike="noStrike">
                          <a:solidFill>
                            <a:schemeClr val="accent1"/>
                          </a:solidFill>
                          <a:effectLst/>
                          <a:latin typeface="Century Gothic" panose="020B0502020202020204" pitchFamily="34" charset="0"/>
                        </a:rPr>
                        <a:t>20%</a:t>
                      </a:r>
                    </a:p>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lumMod val="95000"/>
                              <a:lumOff val="5000"/>
                            </a:schemeClr>
                          </a:solidFill>
                          <a:effectLst/>
                          <a:latin typeface="Century Gothic" panose="020B0502020202020204" pitchFamily="34" charset="0"/>
                        </a:rPr>
                        <a:t>Des retraites insuffisantes - </a:t>
                      </a:r>
                      <a:r>
                        <a:rPr lang="fr-FR" sz="1000" b="0" i="0" u="none" strike="noStrike">
                          <a:solidFill>
                            <a:schemeClr val="accent1"/>
                          </a:solidFill>
                          <a:effectLst/>
                          <a:latin typeface="Century Gothic" panose="020B0502020202020204" pitchFamily="34" charset="0"/>
                        </a:rPr>
                        <a:t>13%</a:t>
                      </a:r>
                    </a:p>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lumMod val="95000"/>
                              <a:lumOff val="5000"/>
                            </a:schemeClr>
                          </a:solidFill>
                          <a:effectLst/>
                          <a:latin typeface="Century Gothic" panose="020B0502020202020204" pitchFamily="34" charset="0"/>
                        </a:rPr>
                        <a:t>Le manque de revenus - </a:t>
                      </a:r>
                      <a:r>
                        <a:rPr lang="fr-FR" sz="1000" b="0" i="0" u="none" strike="noStrike">
                          <a:solidFill>
                            <a:schemeClr val="accent1"/>
                          </a:solidFill>
                          <a:effectLst/>
                          <a:latin typeface="Century Gothic" panose="020B0502020202020204" pitchFamily="34" charset="0"/>
                        </a:rPr>
                        <a:t>9%</a:t>
                      </a:r>
                    </a:p>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solidFill>
                          <a:effectLst/>
                          <a:latin typeface="Century Gothic" panose="020B0502020202020204" pitchFamily="34" charset="0"/>
                        </a:rPr>
                        <a:t>L’appauvrissement et la pauvreté </a:t>
                      </a:r>
                      <a:r>
                        <a:rPr lang="fr-FR" sz="1000" b="0" i="0" u="none" strike="noStrike">
                          <a:solidFill>
                            <a:schemeClr val="accent1"/>
                          </a:solidFill>
                          <a:effectLst/>
                          <a:latin typeface="Century Gothic" panose="020B0502020202020204" pitchFamily="34" charset="0"/>
                        </a:rPr>
                        <a:t>- 4%</a:t>
                      </a:r>
                    </a:p>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solidFill>
                          <a:effectLst/>
                          <a:latin typeface="Century Gothic" panose="020B0502020202020204" pitchFamily="34" charset="0"/>
                        </a:rPr>
                        <a:t>La précarité</a:t>
                      </a:r>
                      <a:r>
                        <a:rPr lang="fr-FR" sz="1000" b="0" i="0" u="none" strike="noStrike">
                          <a:solidFill>
                            <a:schemeClr val="accent1"/>
                          </a:solidFill>
                          <a:effectLst/>
                          <a:latin typeface="Century Gothic" panose="020B0502020202020204" pitchFamily="34" charset="0"/>
                        </a:rPr>
                        <a:t> - 1%</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4390742"/>
                  </a:ext>
                </a:extLst>
              </a:tr>
              <a:tr h="52518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fr-FR" sz="1100" b="1" i="0" u="none" strike="noStrike" kern="1200" cap="none" spc="0" normalizeH="0" baseline="0">
                          <a:ln>
                            <a:noFill/>
                          </a:ln>
                          <a:solidFill>
                            <a:srgbClr val="000000">
                              <a:lumMod val="95000"/>
                              <a:lumOff val="5000"/>
                            </a:srgbClr>
                          </a:solidFill>
                          <a:effectLst/>
                          <a:uLnTx/>
                          <a:uFillTx/>
                          <a:latin typeface="Century Gothic" panose="020B0502020202020204" pitchFamily="34" charset="0"/>
                          <a:ea typeface="+mn-ea"/>
                          <a:cs typeface="+mn-cs"/>
                        </a:rPr>
                        <a:t>Un isolement et un sentiment d'exclusion</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panose="020B0502020202020204" pitchFamily="34" charset="0"/>
                        </a:rPr>
                        <a:t>16%</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solidFill>
                          <a:effectLst/>
                          <a:latin typeface="Century Gothic" panose="020B0502020202020204" pitchFamily="34" charset="0"/>
                        </a:rPr>
                        <a:t>L’isolement </a:t>
                      </a:r>
                      <a:r>
                        <a:rPr lang="fr-FR" sz="1000" b="0" i="0" u="none" strike="noStrike">
                          <a:solidFill>
                            <a:schemeClr val="accent1"/>
                          </a:solidFill>
                          <a:effectLst/>
                          <a:latin typeface="Century Gothic" panose="020B0502020202020204" pitchFamily="34" charset="0"/>
                        </a:rPr>
                        <a:t>- 6%</a:t>
                      </a:r>
                    </a:p>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solidFill>
                          <a:effectLst/>
                          <a:latin typeface="Century Gothic" panose="020B0502020202020204" pitchFamily="34" charset="0"/>
                        </a:rPr>
                        <a:t>Un sentiment de rejet et d’exclusion </a:t>
                      </a:r>
                      <a:r>
                        <a:rPr lang="fr-FR" sz="1000" b="0" i="0" u="none" strike="noStrike">
                          <a:solidFill>
                            <a:schemeClr val="accent1"/>
                          </a:solidFill>
                          <a:effectLst/>
                          <a:latin typeface="Century Gothic" panose="020B0502020202020204" pitchFamily="34" charset="0"/>
                        </a:rPr>
                        <a:t>- 5%</a:t>
                      </a:r>
                    </a:p>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solidFill>
                          <a:effectLst/>
                          <a:latin typeface="Century Gothic" panose="020B0502020202020204" pitchFamily="34" charset="0"/>
                        </a:rPr>
                        <a:t>La perte d’un rôle social </a:t>
                      </a:r>
                      <a:r>
                        <a:rPr lang="fr-FR" sz="1000" b="0" i="0" u="none" strike="noStrike">
                          <a:solidFill>
                            <a:schemeClr val="accent1"/>
                          </a:solidFill>
                          <a:effectLst/>
                          <a:latin typeface="Century Gothic" panose="020B0502020202020204" pitchFamily="34" charset="0"/>
                        </a:rPr>
                        <a:t>- 5%</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16134664"/>
                  </a:ext>
                </a:extLst>
              </a:tr>
              <a:tr h="525186">
                <a:tc>
                  <a:txBody>
                    <a:bodyPr/>
                    <a:lstStyle/>
                    <a:p>
                      <a:pPr marL="0" algn="l" defTabSz="914400" rtl="0" eaLnBrk="1" fontAlgn="b" latinLnBrk="0" hangingPunct="1"/>
                      <a:r>
                        <a:rPr kumimoji="0" lang="fr-FR" sz="1100" b="1" i="0" u="none" strike="noStrike" kern="1200" cap="none" spc="0" normalizeH="0" baseline="0">
                          <a:ln>
                            <a:noFill/>
                          </a:ln>
                          <a:solidFill>
                            <a:srgbClr val="000000">
                              <a:lumMod val="95000"/>
                              <a:lumOff val="5000"/>
                            </a:srgbClr>
                          </a:solidFill>
                          <a:effectLst/>
                          <a:uLnTx/>
                          <a:uFillTx/>
                          <a:latin typeface="Century Gothic" panose="020B0502020202020204" pitchFamily="34" charset="0"/>
                          <a:ea typeface="+mn-ea"/>
                          <a:cs typeface="+mn-cs"/>
                        </a:rPr>
                        <a:t>Les difficultés d'accéder aux soins</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100" b="1" i="0" u="none" strike="noStrike" kern="1200">
                          <a:solidFill>
                            <a:srgbClr val="FFFFFF"/>
                          </a:solidFill>
                          <a:effectLst/>
                          <a:latin typeface="Century Gothic" panose="020B0502020202020204" pitchFamily="34" charset="0"/>
                          <a:ea typeface="+mn-ea"/>
                          <a:cs typeface="+mn-cs"/>
                        </a:rPr>
                        <a:t>8%</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Le coût des établissements d'accueil spécialisés (EHPAD...)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3%</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Le coût de la bonne santé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2%</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Le coût de financement des projets de rénovation des logements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1%</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Des aides financières trop faibles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1%</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2772178"/>
                  </a:ext>
                </a:extLst>
              </a:tr>
              <a:tr h="52518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fr-FR" sz="1100" b="1" i="0" u="none" strike="noStrike" kern="1200" cap="none" spc="0" normalizeH="0" baseline="0">
                          <a:ln>
                            <a:noFill/>
                          </a:ln>
                          <a:solidFill>
                            <a:srgbClr val="000000">
                              <a:lumMod val="95000"/>
                              <a:lumOff val="5000"/>
                            </a:srgbClr>
                          </a:solidFill>
                          <a:effectLst/>
                          <a:uLnTx/>
                          <a:uFillTx/>
                          <a:latin typeface="Century Gothic" panose="020B0502020202020204" pitchFamily="34" charset="0"/>
                          <a:ea typeface="+mn-ea"/>
                          <a:cs typeface="+mn-cs"/>
                        </a:rPr>
                        <a:t>La dégradation des conditions physiques</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100" b="1" i="0" u="none" strike="noStrike" kern="1200">
                          <a:solidFill>
                            <a:srgbClr val="FFFFFF"/>
                          </a:solidFill>
                          <a:effectLst/>
                          <a:latin typeface="Century Gothic" panose="020B0502020202020204" pitchFamily="34" charset="0"/>
                          <a:ea typeface="+mn-ea"/>
                          <a:cs typeface="+mn-cs"/>
                        </a:rPr>
                        <a:t>6%</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La perte d’autonomie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5%</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La dégradation de l’état de santé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1%</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402526"/>
                  </a:ext>
                </a:extLst>
              </a:tr>
              <a:tr h="337916">
                <a:tc>
                  <a:txBody>
                    <a:bodyPr/>
                    <a:lstStyle/>
                    <a:p>
                      <a:pPr marL="0" algn="l" defTabSz="914400" rtl="0" eaLnBrk="1" fontAlgn="b" latinLnBrk="0" hangingPunct="1"/>
                      <a:r>
                        <a:rPr kumimoji="0" lang="fr-FR" sz="1100" b="1" i="0" u="none" strike="noStrike" kern="1200" cap="none" spc="0" normalizeH="0" baseline="0">
                          <a:ln>
                            <a:noFill/>
                          </a:ln>
                          <a:solidFill>
                            <a:srgbClr val="000000">
                              <a:lumMod val="95000"/>
                              <a:lumOff val="5000"/>
                            </a:srgbClr>
                          </a:solidFill>
                          <a:effectLst/>
                          <a:uLnTx/>
                          <a:uFillTx/>
                          <a:latin typeface="Century Gothic" panose="020B0502020202020204" pitchFamily="34" charset="0"/>
                          <a:ea typeface="+mn-ea"/>
                          <a:cs typeface="+mn-cs"/>
                        </a:rPr>
                        <a:t>Le besoin d'être accompagné</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fr-FR" sz="1100" b="1" i="0" u="none" strike="noStrike" kern="1200">
                          <a:solidFill>
                            <a:schemeClr val="accent1">
                              <a:lumMod val="60000"/>
                              <a:lumOff val="40000"/>
                            </a:schemeClr>
                          </a:solidFill>
                          <a:effectLst/>
                          <a:latin typeface="Century Gothic" panose="020B0502020202020204" pitchFamily="34" charset="0"/>
                          <a:ea typeface="+mn-ea"/>
                          <a:cs typeface="+mn-cs"/>
                        </a:rPr>
                        <a:t>4%</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Le besoin d'être accompagné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4%</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3371913"/>
                  </a:ext>
                </a:extLst>
              </a:tr>
              <a:tr h="52518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fr-FR" sz="1100" b="1" i="0" u="none" strike="noStrike" kern="1200" cap="none" spc="0" normalizeH="0" baseline="0">
                          <a:ln>
                            <a:noFill/>
                          </a:ln>
                          <a:solidFill>
                            <a:srgbClr val="000000">
                              <a:lumMod val="95000"/>
                              <a:lumOff val="5000"/>
                            </a:srgbClr>
                          </a:solidFill>
                          <a:effectLst/>
                          <a:uLnTx/>
                          <a:uFillTx/>
                          <a:latin typeface="Century Gothic" panose="020B0502020202020204" pitchFamily="34" charset="0"/>
                          <a:ea typeface="+mn-ea"/>
                          <a:cs typeface="+mn-cs"/>
                        </a:rPr>
                        <a:t>Les obstacles au divertissement</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fr-FR" sz="1100" b="1" i="0" u="none" strike="noStrike" kern="1200">
                          <a:solidFill>
                            <a:schemeClr val="accent1">
                              <a:lumMod val="60000"/>
                              <a:lumOff val="40000"/>
                            </a:schemeClr>
                          </a:solidFill>
                          <a:effectLst/>
                          <a:latin typeface="Century Gothic" panose="020B0502020202020204" pitchFamily="34" charset="0"/>
                          <a:ea typeface="+mn-ea"/>
                          <a:cs typeface="+mn-cs"/>
                        </a:rPr>
                        <a:t>4%</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L'incapacité physique et financière à se faire plaisir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2%</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L'ennui et la perte d'intérêt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1%</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L'absence d'une offre d'activités et de loisirs pour les personnes âgées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1%</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089866132"/>
                  </a:ext>
                </a:extLst>
              </a:tr>
              <a:tr h="405563">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fr-FR" sz="1100" b="1" i="0" u="none" strike="noStrike" kern="1200" cap="none" spc="0" normalizeH="0" baseline="0">
                          <a:ln>
                            <a:noFill/>
                          </a:ln>
                          <a:solidFill>
                            <a:srgbClr val="000000">
                              <a:lumMod val="95000"/>
                              <a:lumOff val="5000"/>
                            </a:srgbClr>
                          </a:solidFill>
                          <a:effectLst/>
                          <a:uLnTx/>
                          <a:uFillTx/>
                          <a:latin typeface="Century Gothic" panose="020B0502020202020204" pitchFamily="34" charset="0"/>
                          <a:ea typeface="+mn-ea"/>
                          <a:cs typeface="+mn-cs"/>
                        </a:rPr>
                        <a:t>La malnutrition / sous-nutrition</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fr-FR" sz="1100" b="1" i="0" u="none" strike="noStrike" kern="1200">
                          <a:solidFill>
                            <a:schemeClr val="accent1">
                              <a:lumMod val="60000"/>
                              <a:lumOff val="40000"/>
                            </a:schemeClr>
                          </a:solidFill>
                          <a:effectLst/>
                          <a:latin typeface="Century Gothic" panose="020B0502020202020204" pitchFamily="34" charset="0"/>
                          <a:ea typeface="+mn-ea"/>
                          <a:cs typeface="+mn-cs"/>
                        </a:rPr>
                        <a:t>3%</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La malnutrition / sous-nutrition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3%</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663012487"/>
                  </a:ext>
                </a:extLst>
              </a:tr>
            </a:tbl>
          </a:graphicData>
        </a:graphic>
      </p:graphicFrame>
      <p:sp>
        <p:nvSpPr>
          <p:cNvPr id="2" name="Espace réservé du texte 1">
            <a:extLst>
              <a:ext uri="{FF2B5EF4-FFF2-40B4-BE49-F238E27FC236}">
                <a16:creationId xmlns:a16="http://schemas.microsoft.com/office/drawing/2014/main" id="{0A5D2DCF-E314-C561-58C1-FB84A18264B1}"/>
              </a:ext>
            </a:extLst>
          </p:cNvPr>
          <p:cNvSpPr>
            <a:spLocks noGrp="1"/>
          </p:cNvSpPr>
          <p:nvPr>
            <p:ph type="body" sz="quarter" idx="13"/>
          </p:nvPr>
        </p:nvSpPr>
        <p:spPr>
          <a:xfrm>
            <a:off x="1298115" y="418798"/>
            <a:ext cx="8887285" cy="703028"/>
          </a:xfrm>
        </p:spPr>
        <p:txBody>
          <a:bodyPr>
            <a:noAutofit/>
          </a:bodyPr>
          <a:lstStyle/>
          <a:p>
            <a:r>
              <a:rPr lang="fr-FR" sz="1600"/>
              <a:t>Quelles sont les principales conséquences du vieillissement sur les personnes âgées ? La situation sociale et le pouvoir d’achat</a:t>
            </a:r>
          </a:p>
        </p:txBody>
      </p:sp>
      <p:sp>
        <p:nvSpPr>
          <p:cNvPr id="3" name="Titre 2">
            <a:extLst>
              <a:ext uri="{FF2B5EF4-FFF2-40B4-BE49-F238E27FC236}">
                <a16:creationId xmlns:a16="http://schemas.microsoft.com/office/drawing/2014/main" id="{915DCF39-1BB8-58DE-E83A-B71AB7C0E998}"/>
              </a:ext>
            </a:extLst>
          </p:cNvPr>
          <p:cNvSpPr>
            <a:spLocks noGrp="1"/>
          </p:cNvSpPr>
          <p:nvPr>
            <p:ph type="title"/>
          </p:nvPr>
        </p:nvSpPr>
        <p:spPr/>
        <p:txBody>
          <a:bodyPr/>
          <a:lstStyle/>
          <a:p>
            <a:r>
              <a:rPr lang="fr-FR"/>
              <a:t>QUESTION N°4 – Deuxième partie</a:t>
            </a:r>
          </a:p>
        </p:txBody>
      </p:sp>
      <p:sp>
        <p:nvSpPr>
          <p:cNvPr id="4" name="ZoneTexte 3">
            <a:extLst>
              <a:ext uri="{FF2B5EF4-FFF2-40B4-BE49-F238E27FC236}">
                <a16:creationId xmlns:a16="http://schemas.microsoft.com/office/drawing/2014/main" id="{284EA7FF-B324-19E9-7B9E-77855329ACBF}"/>
              </a:ext>
            </a:extLst>
          </p:cNvPr>
          <p:cNvSpPr txBox="1"/>
          <p:nvPr/>
        </p:nvSpPr>
        <p:spPr>
          <a:xfrm>
            <a:off x="2658140" y="2694716"/>
            <a:ext cx="184731" cy="276999"/>
          </a:xfrm>
          <a:prstGeom prst="rect">
            <a:avLst/>
          </a:prstGeom>
          <a:noFill/>
        </p:spPr>
        <p:txBody>
          <a:bodyPr wrap="square" rtlCol="0">
            <a:spAutoFit/>
          </a:bodyPr>
          <a:lstStyle/>
          <a:p>
            <a:pPr algn="l"/>
            <a:endParaRPr lang="fr-FR" sz="1200" b="1">
              <a:latin typeface="Century Gothic" panose="020B0502020202020204" pitchFamily="34" charset="0"/>
            </a:endParaRPr>
          </a:p>
        </p:txBody>
      </p:sp>
      <p:grpSp>
        <p:nvGrpSpPr>
          <p:cNvPr id="9" name="Groupe 8">
            <a:extLst>
              <a:ext uri="{FF2B5EF4-FFF2-40B4-BE49-F238E27FC236}">
                <a16:creationId xmlns:a16="http://schemas.microsoft.com/office/drawing/2014/main" id="{82A791FA-0BF2-9213-8F19-BFA90FC88C8F}"/>
              </a:ext>
            </a:extLst>
          </p:cNvPr>
          <p:cNvGrpSpPr/>
          <p:nvPr/>
        </p:nvGrpSpPr>
        <p:grpSpPr>
          <a:xfrm>
            <a:off x="706345" y="5515759"/>
            <a:ext cx="10779309" cy="1031759"/>
            <a:chOff x="706345" y="6212165"/>
            <a:chExt cx="10779309" cy="917303"/>
          </a:xfrm>
        </p:grpSpPr>
        <p:sp>
          <p:nvSpPr>
            <p:cNvPr id="7" name="Rectangle 6">
              <a:extLst>
                <a:ext uri="{FF2B5EF4-FFF2-40B4-BE49-F238E27FC236}">
                  <a16:creationId xmlns:a16="http://schemas.microsoft.com/office/drawing/2014/main" id="{632E78D5-4941-E46C-BFCB-DDC4DCC791BD}"/>
                </a:ext>
              </a:extLst>
            </p:cNvPr>
            <p:cNvSpPr/>
            <p:nvPr/>
          </p:nvSpPr>
          <p:spPr>
            <a:xfrm>
              <a:off x="706345" y="6212166"/>
              <a:ext cx="10779309" cy="91730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atin typeface="Century Gothic" panose="020B0502020202020204" pitchFamily="34" charset="0"/>
              </a:endParaRPr>
            </a:p>
          </p:txBody>
        </p:sp>
        <p:sp>
          <p:nvSpPr>
            <p:cNvPr id="8" name="ZoneTexte 7">
              <a:extLst>
                <a:ext uri="{FF2B5EF4-FFF2-40B4-BE49-F238E27FC236}">
                  <a16:creationId xmlns:a16="http://schemas.microsoft.com/office/drawing/2014/main" id="{791F689E-38C7-061F-F8D4-04EF9D39FAFA}"/>
                </a:ext>
              </a:extLst>
            </p:cNvPr>
            <p:cNvSpPr txBox="1"/>
            <p:nvPr/>
          </p:nvSpPr>
          <p:spPr>
            <a:xfrm>
              <a:off x="801231" y="6212165"/>
              <a:ext cx="10589535" cy="902993"/>
            </a:xfrm>
            <a:prstGeom prst="rect">
              <a:avLst/>
            </a:prstGeom>
            <a:noFill/>
          </p:spPr>
          <p:txBody>
            <a:bodyPr wrap="square" rtlCol="0">
              <a:spAutoFit/>
            </a:bodyPr>
            <a:lstStyle/>
            <a:p>
              <a:r>
                <a:rPr lang="fr-FR" sz="1200" b="1">
                  <a:latin typeface="Century Gothic" panose="020B0502020202020204" pitchFamily="34" charset="0"/>
                </a:rPr>
                <a:t>Messages principaux </a:t>
              </a:r>
              <a:endParaRPr lang="fr-FR" sz="1200">
                <a:latin typeface="Century Gothic" panose="020B0502020202020204" pitchFamily="34" charset="0"/>
              </a:endParaRPr>
            </a:p>
            <a:p>
              <a:pPr marL="171450" indent="-171450">
                <a:buFont typeface="Arial" panose="020B0604020202020204" pitchFamily="34" charset="0"/>
                <a:buChar char="•"/>
              </a:pPr>
              <a:r>
                <a:rPr lang="fr-FR" sz="1200">
                  <a:latin typeface="Century Gothic" panose="020B0502020202020204" pitchFamily="34" charset="0"/>
                </a:rPr>
                <a:t>Les difficultés économiques des personnes âgées sont mentionnées dans près de la moitié des contributions spontanées (47%). Les principales causes relevées sont la baisse du pouvoir d’achat, les faibles niveaux de pensions de retraite et le manque de revenus. </a:t>
              </a:r>
            </a:p>
            <a:p>
              <a:pPr marL="171450" indent="-171450">
                <a:buFont typeface="Arial" panose="020B0604020202020204" pitchFamily="34" charset="0"/>
                <a:buChar char="•"/>
              </a:pPr>
              <a:r>
                <a:rPr lang="fr-FR" sz="1200">
                  <a:latin typeface="Century Gothic" panose="020B0502020202020204" pitchFamily="34" charset="0"/>
                </a:rPr>
                <a:t>Ici encore, le sujet de l’isolement et de l’exclusion (16% des contributions spontanées) est abordé, tout comme celui de la difficulté d’accès aux soins (8%).</a:t>
              </a:r>
            </a:p>
          </p:txBody>
        </p:sp>
      </p:grpSp>
      <p:sp>
        <p:nvSpPr>
          <p:cNvPr id="11" name="Rectangle : coins arrondis 10">
            <a:extLst>
              <a:ext uri="{FF2B5EF4-FFF2-40B4-BE49-F238E27FC236}">
                <a16:creationId xmlns:a16="http://schemas.microsoft.com/office/drawing/2014/main" id="{EAD3843C-DB10-D456-97E7-7DBE8CBD7AB0}"/>
              </a:ext>
            </a:extLst>
          </p:cNvPr>
          <p:cNvSpPr/>
          <p:nvPr/>
        </p:nvSpPr>
        <p:spPr>
          <a:xfrm>
            <a:off x="10422825" y="133136"/>
            <a:ext cx="1631140" cy="26161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B00B2"/>
                </a:solidFill>
                <a:effectLst/>
                <a:uLnTx/>
                <a:uFillTx/>
                <a:latin typeface="Century Gothic" panose="020B0502020202020204" pitchFamily="34" charset="0"/>
                <a:ea typeface="+mn-ea"/>
                <a:cs typeface="+mn-cs"/>
              </a:rPr>
              <a:t>Question Ouverte</a:t>
            </a:r>
          </a:p>
        </p:txBody>
      </p:sp>
      <p:sp>
        <p:nvSpPr>
          <p:cNvPr id="13" name="Rectangle : coins arrondis 12">
            <a:extLst>
              <a:ext uri="{FF2B5EF4-FFF2-40B4-BE49-F238E27FC236}">
                <a16:creationId xmlns:a16="http://schemas.microsoft.com/office/drawing/2014/main" id="{01FC7F5E-44BB-200C-E5DA-C18F8B69B325}"/>
              </a:ext>
            </a:extLst>
          </p:cNvPr>
          <p:cNvSpPr/>
          <p:nvPr/>
        </p:nvSpPr>
        <p:spPr>
          <a:xfrm>
            <a:off x="10418971" y="442061"/>
            <a:ext cx="1631140" cy="26161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2478 </a:t>
            </a:r>
            <a:r>
              <a:rPr lang="fr-FR" sz="1200">
                <a:solidFill>
                  <a:schemeClr val="tx1"/>
                </a:solidFill>
                <a:latin typeface="Century Gothic" panose="020B0502020202020204" pitchFamily="34" charset="0"/>
              </a:rPr>
              <a:t>participants</a:t>
            </a:r>
          </a:p>
        </p:txBody>
      </p:sp>
      <p:sp>
        <p:nvSpPr>
          <p:cNvPr id="14" name="Rectangle : coins arrondis 13">
            <a:extLst>
              <a:ext uri="{FF2B5EF4-FFF2-40B4-BE49-F238E27FC236}">
                <a16:creationId xmlns:a16="http://schemas.microsoft.com/office/drawing/2014/main" id="{AF05AB0D-7AD9-1117-0268-380A31DF2BA3}"/>
              </a:ext>
            </a:extLst>
          </p:cNvPr>
          <p:cNvSpPr/>
          <p:nvPr/>
        </p:nvSpPr>
        <p:spPr>
          <a:xfrm>
            <a:off x="10418971" y="750985"/>
            <a:ext cx="1631140" cy="26161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3420 </a:t>
            </a:r>
            <a:r>
              <a:rPr lang="fr-FR" sz="1200">
                <a:solidFill>
                  <a:schemeClr val="tx1"/>
                </a:solidFill>
                <a:latin typeface="Century Gothic" panose="020B0502020202020204" pitchFamily="34" charset="0"/>
              </a:rPr>
              <a:t>contributions</a:t>
            </a:r>
          </a:p>
        </p:txBody>
      </p:sp>
      <p:sp>
        <p:nvSpPr>
          <p:cNvPr id="15" name="Rectangle 14">
            <a:extLst>
              <a:ext uri="{FF2B5EF4-FFF2-40B4-BE49-F238E27FC236}">
                <a16:creationId xmlns:a16="http://schemas.microsoft.com/office/drawing/2014/main" id="{A3A56156-98ED-4E93-1146-D8B08B7B5060}"/>
              </a:ext>
            </a:extLst>
          </p:cNvPr>
          <p:cNvSpPr/>
          <p:nvPr/>
        </p:nvSpPr>
        <p:spPr>
          <a:xfrm>
            <a:off x="104312" y="188020"/>
            <a:ext cx="1077132" cy="846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6" name="Image 15">
            <a:extLst>
              <a:ext uri="{FF2B5EF4-FFF2-40B4-BE49-F238E27FC236}">
                <a16:creationId xmlns:a16="http://schemas.microsoft.com/office/drawing/2014/main" id="{4116EDFD-4125-F67E-2C3F-DB3D7C8E65DA}"/>
              </a:ext>
            </a:extLst>
          </p:cNvPr>
          <p:cNvPicPr>
            <a:picLocks noChangeAspect="1"/>
          </p:cNvPicPr>
          <p:nvPr/>
        </p:nvPicPr>
        <p:blipFill rotWithShape="1">
          <a:blip r:embed="rId2"/>
          <a:srcRect l="9492" t="7593" r="7464" b="7593"/>
          <a:stretch/>
        </p:blipFill>
        <p:spPr>
          <a:xfrm>
            <a:off x="351983" y="305315"/>
            <a:ext cx="581790" cy="581376"/>
          </a:xfrm>
          <a:prstGeom prst="ellipse">
            <a:avLst/>
          </a:prstGeom>
          <a:ln>
            <a:solidFill>
              <a:schemeClr val="accent1"/>
            </a:solidFill>
          </a:ln>
        </p:spPr>
      </p:pic>
      <p:sp>
        <p:nvSpPr>
          <p:cNvPr id="17" name="ZoneTexte 16">
            <a:extLst>
              <a:ext uri="{FF2B5EF4-FFF2-40B4-BE49-F238E27FC236}">
                <a16:creationId xmlns:a16="http://schemas.microsoft.com/office/drawing/2014/main" id="{60AD9E8E-867F-8764-59F0-25D3E812EEBE}"/>
              </a:ext>
            </a:extLst>
          </p:cNvPr>
          <p:cNvSpPr txBox="1"/>
          <p:nvPr/>
        </p:nvSpPr>
        <p:spPr>
          <a:xfrm>
            <a:off x="-1" y="6508397"/>
            <a:ext cx="6741764" cy="338554"/>
          </a:xfrm>
          <a:prstGeom prst="rect">
            <a:avLst/>
          </a:prstGeom>
          <a:noFill/>
        </p:spPr>
        <p:txBody>
          <a:bodyPr wrap="square">
            <a:spAutoFit/>
          </a:bodyPr>
          <a:lstStyle/>
          <a:p>
            <a:pPr algn="just"/>
            <a:r>
              <a:rPr lang="fr-FR" sz="800" i="1">
                <a:latin typeface="Century Gothic" panose="020B0502020202020204" pitchFamily="34" charset="0"/>
              </a:rPr>
              <a:t>Les pourcentages sont exprimés en nombre de contributions.</a:t>
            </a:r>
          </a:p>
          <a:p>
            <a:pPr algn="just"/>
            <a:r>
              <a:rPr lang="fr-FR" sz="800" i="1">
                <a:latin typeface="Century Gothic" panose="020B0502020202020204" pitchFamily="34" charset="0"/>
              </a:rPr>
              <a:t>Les idées principales ont été présentées dans ce tableau (Cf. diapositive n°6 pour plus de détails sur la sélection).</a:t>
            </a:r>
          </a:p>
        </p:txBody>
      </p:sp>
      <p:sp>
        <p:nvSpPr>
          <p:cNvPr id="6" name="Espace réservé du numéro de diapositive 8">
            <a:extLst>
              <a:ext uri="{FF2B5EF4-FFF2-40B4-BE49-F238E27FC236}">
                <a16:creationId xmlns:a16="http://schemas.microsoft.com/office/drawing/2014/main" id="{C68C55FF-F481-3C0D-3F35-82E75BD1BDA5}"/>
              </a:ext>
            </a:extLst>
          </p:cNvPr>
          <p:cNvSpPr txBox="1">
            <a:spLocks/>
          </p:cNvSpPr>
          <p:nvPr/>
        </p:nvSpPr>
        <p:spPr>
          <a:xfrm>
            <a:off x="10182995" y="6385715"/>
            <a:ext cx="1800000" cy="480000"/>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16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r">
              <a:defRPr/>
            </a:pPr>
            <a:fld id="{86CB4B4D-7CA3-9044-876B-883B54F8677D}" type="slidenum">
              <a:rPr lang="fr-FR" sz="1100" b="1" smtClean="0">
                <a:solidFill>
                  <a:srgbClr val="011CA3"/>
                </a:solidFill>
              </a:rPr>
              <a:pPr algn="r">
                <a:defRPr/>
              </a:pPr>
              <a:t>18</a:t>
            </a:fld>
            <a:endParaRPr lang="fr-FR" sz="1100" b="1">
              <a:solidFill>
                <a:srgbClr val="011CA3"/>
              </a:solidFill>
            </a:endParaRPr>
          </a:p>
        </p:txBody>
      </p:sp>
    </p:spTree>
    <p:extLst>
      <p:ext uri="{BB962C8B-B14F-4D97-AF65-F5344CB8AC3E}">
        <p14:creationId xmlns:p14="http://schemas.microsoft.com/office/powerpoint/2010/main" val="365196428"/>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A5D2DCF-E314-C561-58C1-FB84A18264B1}"/>
              </a:ext>
            </a:extLst>
          </p:cNvPr>
          <p:cNvSpPr>
            <a:spLocks noGrp="1"/>
          </p:cNvSpPr>
          <p:nvPr>
            <p:ph type="body" sz="quarter" idx="13"/>
          </p:nvPr>
        </p:nvSpPr>
        <p:spPr>
          <a:xfrm>
            <a:off x="1298115" y="627420"/>
            <a:ext cx="8887285" cy="285783"/>
          </a:xfrm>
        </p:spPr>
        <p:txBody>
          <a:bodyPr>
            <a:noAutofit/>
          </a:bodyPr>
          <a:lstStyle/>
          <a:p>
            <a:r>
              <a:rPr lang="fr-FR" sz="1600"/>
              <a:t>Qui doit s’occuper des personnes âgées ?</a:t>
            </a:r>
          </a:p>
        </p:txBody>
      </p:sp>
      <p:sp>
        <p:nvSpPr>
          <p:cNvPr id="3" name="Titre 2">
            <a:extLst>
              <a:ext uri="{FF2B5EF4-FFF2-40B4-BE49-F238E27FC236}">
                <a16:creationId xmlns:a16="http://schemas.microsoft.com/office/drawing/2014/main" id="{915DCF39-1BB8-58DE-E83A-B71AB7C0E998}"/>
              </a:ext>
            </a:extLst>
          </p:cNvPr>
          <p:cNvSpPr>
            <a:spLocks noGrp="1"/>
          </p:cNvSpPr>
          <p:nvPr>
            <p:ph type="title"/>
          </p:nvPr>
        </p:nvSpPr>
        <p:spPr/>
        <p:txBody>
          <a:bodyPr/>
          <a:lstStyle/>
          <a:p>
            <a:r>
              <a:rPr lang="fr-FR"/>
              <a:t>QUESTION N°6</a:t>
            </a:r>
          </a:p>
        </p:txBody>
      </p:sp>
      <p:sp>
        <p:nvSpPr>
          <p:cNvPr id="4" name="ZoneTexte 3">
            <a:extLst>
              <a:ext uri="{FF2B5EF4-FFF2-40B4-BE49-F238E27FC236}">
                <a16:creationId xmlns:a16="http://schemas.microsoft.com/office/drawing/2014/main" id="{284EA7FF-B324-19E9-7B9E-77855329ACBF}"/>
              </a:ext>
            </a:extLst>
          </p:cNvPr>
          <p:cNvSpPr txBox="1"/>
          <p:nvPr/>
        </p:nvSpPr>
        <p:spPr>
          <a:xfrm>
            <a:off x="2658140" y="2694716"/>
            <a:ext cx="184731" cy="276999"/>
          </a:xfrm>
          <a:prstGeom prst="rect">
            <a:avLst/>
          </a:prstGeom>
          <a:noFill/>
        </p:spPr>
        <p:txBody>
          <a:bodyPr wrap="square" rtlCol="0">
            <a:spAutoFit/>
          </a:bodyPr>
          <a:lstStyle/>
          <a:p>
            <a:pPr algn="l"/>
            <a:endParaRPr lang="fr-FR" sz="1200" b="1">
              <a:latin typeface="Century Gothic" panose="020B0502020202020204" pitchFamily="34" charset="0"/>
            </a:endParaRPr>
          </a:p>
        </p:txBody>
      </p:sp>
      <p:sp>
        <p:nvSpPr>
          <p:cNvPr id="12" name="Rectangle : coins arrondis 11">
            <a:extLst>
              <a:ext uri="{FF2B5EF4-FFF2-40B4-BE49-F238E27FC236}">
                <a16:creationId xmlns:a16="http://schemas.microsoft.com/office/drawing/2014/main" id="{C784A4DC-9AB5-BAC5-B776-A4CF6DA20079}"/>
              </a:ext>
            </a:extLst>
          </p:cNvPr>
          <p:cNvSpPr/>
          <p:nvPr/>
        </p:nvSpPr>
        <p:spPr>
          <a:xfrm>
            <a:off x="10369872" y="469528"/>
            <a:ext cx="1725494" cy="24457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3335 </a:t>
            </a:r>
            <a:r>
              <a:rPr lang="fr-FR" sz="1200">
                <a:solidFill>
                  <a:schemeClr val="tx1"/>
                </a:solidFill>
                <a:latin typeface="Century Gothic" panose="020B0502020202020204" pitchFamily="34" charset="0"/>
              </a:rPr>
              <a:t>participants</a:t>
            </a:r>
          </a:p>
        </p:txBody>
      </p:sp>
      <p:sp>
        <p:nvSpPr>
          <p:cNvPr id="10" name="Rectangle 9">
            <a:extLst>
              <a:ext uri="{FF2B5EF4-FFF2-40B4-BE49-F238E27FC236}">
                <a16:creationId xmlns:a16="http://schemas.microsoft.com/office/drawing/2014/main" id="{29538989-54FB-ECA3-7E37-FC36E955725A}"/>
              </a:ext>
            </a:extLst>
          </p:cNvPr>
          <p:cNvSpPr/>
          <p:nvPr/>
        </p:nvSpPr>
        <p:spPr>
          <a:xfrm>
            <a:off x="1210751" y="5772527"/>
            <a:ext cx="9770499" cy="82916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fr-FR" sz="1200" b="1">
                <a:solidFill>
                  <a:schemeClr val="tx1"/>
                </a:solidFill>
                <a:latin typeface="Century Gothic"/>
              </a:rPr>
              <a:t>Messages principaux </a:t>
            </a:r>
          </a:p>
          <a:p>
            <a:pPr marL="171450" indent="-171450">
              <a:buFont typeface="Arial" panose="020B0604020202020204" pitchFamily="34" charset="0"/>
              <a:buChar char="•"/>
            </a:pPr>
            <a:r>
              <a:rPr lang="fr-FR" sz="1200">
                <a:solidFill>
                  <a:schemeClr val="tx1"/>
                </a:solidFill>
                <a:latin typeface="Century Gothic"/>
              </a:rPr>
              <a:t>La famille et </a:t>
            </a:r>
            <a:r>
              <a:rPr lang="fr-FR" sz="1200">
                <a:solidFill>
                  <a:schemeClr val="tx1"/>
                </a:solidFill>
                <a:latin typeface="Century Gothic"/>
                <a:cs typeface="Calibri" panose="020F0502020204030204"/>
              </a:rPr>
              <a:t>l</a:t>
            </a:r>
            <a:r>
              <a:rPr lang="fr-FR" sz="1200">
                <a:solidFill>
                  <a:schemeClr val="tx1"/>
                </a:solidFill>
                <a:latin typeface="Century Gothic"/>
              </a:rPr>
              <a:t>es professionnels du secteur médico-social arrivent en première position.</a:t>
            </a:r>
          </a:p>
          <a:p>
            <a:pPr marL="171450" indent="-171450">
              <a:buFont typeface="Arial" panose="020B0604020202020204" pitchFamily="34" charset="0"/>
              <a:buChar char="•"/>
            </a:pPr>
            <a:r>
              <a:rPr lang="fr-FR" sz="1200">
                <a:solidFill>
                  <a:schemeClr val="tx1"/>
                </a:solidFill>
                <a:latin typeface="Century Gothic"/>
              </a:rPr>
              <a:t>16% des répondants ne désignent pas d’acteur précis mais estiment que le grand âge est une préoccupation commune et qu’il revient à l’ensemble de la société de s’occuper des personnes âgées.</a:t>
            </a:r>
            <a:endParaRPr lang="fr-FR">
              <a:solidFill>
                <a:srgbClr val="FF0000"/>
              </a:solidFill>
              <a:cs typeface="Calibri" panose="020F0502020204030204"/>
            </a:endParaRPr>
          </a:p>
        </p:txBody>
      </p:sp>
      <p:graphicFrame>
        <p:nvGraphicFramePr>
          <p:cNvPr id="11" name="Graphique 10">
            <a:extLst>
              <a:ext uri="{FF2B5EF4-FFF2-40B4-BE49-F238E27FC236}">
                <a16:creationId xmlns:a16="http://schemas.microsoft.com/office/drawing/2014/main" id="{B8F5FB19-EDF1-7440-8A5E-505596BE51FF}"/>
              </a:ext>
            </a:extLst>
          </p:cNvPr>
          <p:cNvGraphicFramePr>
            <a:graphicFrameLocks/>
          </p:cNvGraphicFramePr>
          <p:nvPr/>
        </p:nvGraphicFramePr>
        <p:xfrm>
          <a:off x="1616364" y="1304571"/>
          <a:ext cx="9178729" cy="4286539"/>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 coins arrondis 4">
            <a:extLst>
              <a:ext uri="{FF2B5EF4-FFF2-40B4-BE49-F238E27FC236}">
                <a16:creationId xmlns:a16="http://schemas.microsoft.com/office/drawing/2014/main" id="{66AE856B-12E9-4F94-296C-F8C5E15D83D0}"/>
              </a:ext>
            </a:extLst>
          </p:cNvPr>
          <p:cNvSpPr/>
          <p:nvPr/>
        </p:nvSpPr>
        <p:spPr>
          <a:xfrm>
            <a:off x="10369872" y="113932"/>
            <a:ext cx="1725493" cy="261610"/>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rgbClr val="0B00B2"/>
                </a:solidFill>
                <a:latin typeface="Century Gothic" panose="020B0502020202020204" pitchFamily="34" charset="0"/>
              </a:rPr>
              <a:t>Question fermée</a:t>
            </a:r>
          </a:p>
        </p:txBody>
      </p:sp>
      <p:sp>
        <p:nvSpPr>
          <p:cNvPr id="9" name="Rectangle : coins arrondis 8">
            <a:extLst>
              <a:ext uri="{FF2B5EF4-FFF2-40B4-BE49-F238E27FC236}">
                <a16:creationId xmlns:a16="http://schemas.microsoft.com/office/drawing/2014/main" id="{705F3344-7C16-3A4B-BD94-0620950E771E}"/>
              </a:ext>
            </a:extLst>
          </p:cNvPr>
          <p:cNvSpPr/>
          <p:nvPr/>
        </p:nvSpPr>
        <p:spPr>
          <a:xfrm>
            <a:off x="10369872" y="799032"/>
            <a:ext cx="1725494" cy="24457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3335 </a:t>
            </a:r>
            <a:r>
              <a:rPr lang="fr-FR" sz="1200">
                <a:solidFill>
                  <a:schemeClr val="tx1"/>
                </a:solidFill>
                <a:latin typeface="Century Gothic" panose="020B0502020202020204" pitchFamily="34" charset="0"/>
              </a:rPr>
              <a:t>contributions</a:t>
            </a:r>
          </a:p>
        </p:txBody>
      </p:sp>
      <p:sp>
        <p:nvSpPr>
          <p:cNvPr id="6" name="Rectangle 5">
            <a:extLst>
              <a:ext uri="{FF2B5EF4-FFF2-40B4-BE49-F238E27FC236}">
                <a16:creationId xmlns:a16="http://schemas.microsoft.com/office/drawing/2014/main" id="{8C628D57-6B68-4F0B-0603-AF0199019704}"/>
              </a:ext>
            </a:extLst>
          </p:cNvPr>
          <p:cNvSpPr/>
          <p:nvPr/>
        </p:nvSpPr>
        <p:spPr>
          <a:xfrm>
            <a:off x="104312" y="188020"/>
            <a:ext cx="1077132" cy="846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7" name="Image 6">
            <a:extLst>
              <a:ext uri="{FF2B5EF4-FFF2-40B4-BE49-F238E27FC236}">
                <a16:creationId xmlns:a16="http://schemas.microsoft.com/office/drawing/2014/main" id="{685BBEA6-6271-C7ED-46D2-B4EA7A8A2944}"/>
              </a:ext>
            </a:extLst>
          </p:cNvPr>
          <p:cNvPicPr>
            <a:picLocks noChangeAspect="1"/>
          </p:cNvPicPr>
          <p:nvPr/>
        </p:nvPicPr>
        <p:blipFill rotWithShape="1">
          <a:blip r:embed="rId3"/>
          <a:srcRect l="9492" t="7593" r="7464" b="7593"/>
          <a:stretch/>
        </p:blipFill>
        <p:spPr>
          <a:xfrm>
            <a:off x="351983" y="305315"/>
            <a:ext cx="581790" cy="581376"/>
          </a:xfrm>
          <a:prstGeom prst="ellipse">
            <a:avLst/>
          </a:prstGeom>
          <a:ln>
            <a:solidFill>
              <a:schemeClr val="accent1"/>
            </a:solidFill>
          </a:ln>
        </p:spPr>
      </p:pic>
      <p:sp>
        <p:nvSpPr>
          <p:cNvPr id="8" name="Espace réservé du numéro de diapositive 8">
            <a:extLst>
              <a:ext uri="{FF2B5EF4-FFF2-40B4-BE49-F238E27FC236}">
                <a16:creationId xmlns:a16="http://schemas.microsoft.com/office/drawing/2014/main" id="{E66EE741-39B7-7D6F-DD6A-45372A0CEF5B}"/>
              </a:ext>
            </a:extLst>
          </p:cNvPr>
          <p:cNvSpPr txBox="1">
            <a:spLocks/>
          </p:cNvSpPr>
          <p:nvPr/>
        </p:nvSpPr>
        <p:spPr>
          <a:xfrm>
            <a:off x="10182995" y="6385715"/>
            <a:ext cx="1800000" cy="480000"/>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16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r">
              <a:defRPr/>
            </a:pPr>
            <a:fld id="{86CB4B4D-7CA3-9044-876B-883B54F8677D}" type="slidenum">
              <a:rPr lang="fr-FR" sz="1100" b="1" smtClean="0">
                <a:solidFill>
                  <a:srgbClr val="011CA3"/>
                </a:solidFill>
              </a:rPr>
              <a:pPr algn="r">
                <a:defRPr/>
              </a:pPr>
              <a:t>19</a:t>
            </a:fld>
            <a:endParaRPr lang="fr-FR" sz="1100" b="1">
              <a:solidFill>
                <a:srgbClr val="011CA3"/>
              </a:solidFill>
            </a:endParaRPr>
          </a:p>
        </p:txBody>
      </p:sp>
    </p:spTree>
    <p:extLst>
      <p:ext uri="{BB962C8B-B14F-4D97-AF65-F5344CB8AC3E}">
        <p14:creationId xmlns:p14="http://schemas.microsoft.com/office/powerpoint/2010/main" val="4271116946"/>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6FBCA5C6-A39B-5FBE-4A18-B4C9DD751BB5}"/>
              </a:ext>
            </a:extLst>
          </p:cNvPr>
          <p:cNvSpPr>
            <a:spLocks noGrp="1"/>
          </p:cNvSpPr>
          <p:nvPr>
            <p:ph type="body" sz="quarter" idx="10"/>
          </p:nvPr>
        </p:nvSpPr>
        <p:spPr>
          <a:xfrm>
            <a:off x="947057" y="1753713"/>
            <a:ext cx="10635343" cy="3258554"/>
          </a:xfrm>
        </p:spPr>
        <p:txBody>
          <a:bodyPr>
            <a:noAutofit/>
          </a:bodyPr>
          <a:lstStyle/>
          <a:p>
            <a:pPr marL="742950" indent="-742950">
              <a:buAutoNum type="arabicPeriod"/>
            </a:pPr>
            <a:r>
              <a:rPr lang="fr-FR" sz="3200"/>
              <a:t>À propos de la consultation </a:t>
            </a:r>
          </a:p>
          <a:p>
            <a:pPr marL="742950" indent="-742950">
              <a:spcAft>
                <a:spcPts val="600"/>
              </a:spcAft>
              <a:buAutoNum type="arabicPeriod"/>
            </a:pPr>
            <a:r>
              <a:rPr lang="fr-FR" sz="3200"/>
              <a:t>Synthèse intermédiaire par thématique</a:t>
            </a:r>
          </a:p>
          <a:p>
            <a:pPr marL="1387475" lvl="1" indent="-304800">
              <a:buFont typeface="+mj-lt"/>
              <a:buAutoNum type="alphaUcPeriod"/>
            </a:pPr>
            <a:r>
              <a:rPr lang="fr-FR" sz="2000">
                <a:solidFill>
                  <a:schemeClr val="bg1"/>
                </a:solidFill>
                <a:latin typeface="Century Gothic" panose="020B0502020202020204" pitchFamily="34" charset="0"/>
              </a:rPr>
              <a:t>Bien vieillir</a:t>
            </a:r>
          </a:p>
          <a:p>
            <a:pPr marL="1387475" lvl="1" indent="-304800">
              <a:buFont typeface="+mj-lt"/>
              <a:buAutoNum type="alphaUcPeriod"/>
            </a:pPr>
            <a:r>
              <a:rPr lang="fr-FR" sz="2000">
                <a:solidFill>
                  <a:schemeClr val="bg1"/>
                </a:solidFill>
                <a:latin typeface="Century Gothic" panose="020B0502020202020204" pitchFamily="34" charset="0"/>
              </a:rPr>
              <a:t>Logement</a:t>
            </a:r>
          </a:p>
          <a:p>
            <a:pPr marL="1387475" lvl="1" indent="-304800">
              <a:buFont typeface="+mj-lt"/>
              <a:buAutoNum type="alphaUcPeriod"/>
            </a:pPr>
            <a:r>
              <a:rPr lang="fr-FR" sz="2000">
                <a:solidFill>
                  <a:schemeClr val="bg1"/>
                </a:solidFill>
                <a:latin typeface="Century Gothic" panose="020B0502020202020204" pitchFamily="34" charset="0"/>
              </a:rPr>
              <a:t>Numérique</a:t>
            </a:r>
          </a:p>
        </p:txBody>
      </p:sp>
    </p:spTree>
    <p:extLst>
      <p:ext uri="{BB962C8B-B14F-4D97-AF65-F5344CB8AC3E}">
        <p14:creationId xmlns:p14="http://schemas.microsoft.com/office/powerpoint/2010/main" val="14294285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A5D2DCF-E314-C561-58C1-FB84A18264B1}"/>
              </a:ext>
            </a:extLst>
          </p:cNvPr>
          <p:cNvSpPr>
            <a:spLocks noGrp="1"/>
          </p:cNvSpPr>
          <p:nvPr>
            <p:ph type="body" sz="quarter" idx="13"/>
          </p:nvPr>
        </p:nvSpPr>
        <p:spPr>
          <a:xfrm>
            <a:off x="1298116" y="418798"/>
            <a:ext cx="8575276" cy="703028"/>
          </a:xfrm>
        </p:spPr>
        <p:txBody>
          <a:bodyPr>
            <a:normAutofit/>
          </a:bodyPr>
          <a:lstStyle/>
          <a:p>
            <a:r>
              <a:rPr lang="fr-FR" sz="1600"/>
              <a:t>Quels sont les éléments positifs que vous associez au métier d'aide à domicile ?</a:t>
            </a:r>
          </a:p>
        </p:txBody>
      </p:sp>
      <p:sp>
        <p:nvSpPr>
          <p:cNvPr id="3" name="Titre 2">
            <a:extLst>
              <a:ext uri="{FF2B5EF4-FFF2-40B4-BE49-F238E27FC236}">
                <a16:creationId xmlns:a16="http://schemas.microsoft.com/office/drawing/2014/main" id="{915DCF39-1BB8-58DE-E83A-B71AB7C0E998}"/>
              </a:ext>
            </a:extLst>
          </p:cNvPr>
          <p:cNvSpPr>
            <a:spLocks noGrp="1"/>
          </p:cNvSpPr>
          <p:nvPr>
            <p:ph type="title"/>
          </p:nvPr>
        </p:nvSpPr>
        <p:spPr/>
        <p:txBody>
          <a:bodyPr/>
          <a:lstStyle/>
          <a:p>
            <a:r>
              <a:rPr lang="fr-FR"/>
              <a:t>QUESTION N°8 – Première partie</a:t>
            </a:r>
          </a:p>
        </p:txBody>
      </p:sp>
      <p:sp>
        <p:nvSpPr>
          <p:cNvPr id="4" name="ZoneTexte 3">
            <a:extLst>
              <a:ext uri="{FF2B5EF4-FFF2-40B4-BE49-F238E27FC236}">
                <a16:creationId xmlns:a16="http://schemas.microsoft.com/office/drawing/2014/main" id="{284EA7FF-B324-19E9-7B9E-77855329ACBF}"/>
              </a:ext>
            </a:extLst>
          </p:cNvPr>
          <p:cNvSpPr txBox="1"/>
          <p:nvPr/>
        </p:nvSpPr>
        <p:spPr>
          <a:xfrm>
            <a:off x="2658140" y="2404454"/>
            <a:ext cx="184731" cy="276999"/>
          </a:xfrm>
          <a:prstGeom prst="rect">
            <a:avLst/>
          </a:prstGeom>
          <a:noFill/>
        </p:spPr>
        <p:txBody>
          <a:bodyPr wrap="none" rtlCol="0">
            <a:spAutoFit/>
          </a:bodyPr>
          <a:lstStyle/>
          <a:p>
            <a:pPr algn="l"/>
            <a:endParaRPr lang="fr-FR" sz="1200" b="1">
              <a:latin typeface="Century Gothic" panose="020B0502020202020204" pitchFamily="34" charset="0"/>
            </a:endParaRPr>
          </a:p>
        </p:txBody>
      </p:sp>
      <p:graphicFrame>
        <p:nvGraphicFramePr>
          <p:cNvPr id="5" name="Tableau 4">
            <a:extLst>
              <a:ext uri="{FF2B5EF4-FFF2-40B4-BE49-F238E27FC236}">
                <a16:creationId xmlns:a16="http://schemas.microsoft.com/office/drawing/2014/main" id="{A3F028E1-6461-2B49-5E2E-D2B87147949A}"/>
              </a:ext>
            </a:extLst>
          </p:cNvPr>
          <p:cNvGraphicFramePr>
            <a:graphicFrameLocks noGrp="1"/>
          </p:cNvGraphicFramePr>
          <p:nvPr>
            <p:extLst>
              <p:ext uri="{D42A27DB-BD31-4B8C-83A1-F6EECF244321}">
                <p14:modId xmlns:p14="http://schemas.microsoft.com/office/powerpoint/2010/main" val="1709386158"/>
              </p:ext>
            </p:extLst>
          </p:nvPr>
        </p:nvGraphicFramePr>
        <p:xfrm>
          <a:off x="706345" y="1567516"/>
          <a:ext cx="10779309" cy="2962425"/>
        </p:xfrm>
        <a:graphic>
          <a:graphicData uri="http://schemas.openxmlformats.org/drawingml/2006/table">
            <a:tbl>
              <a:tblPr/>
              <a:tblGrid>
                <a:gridCol w="2946413">
                  <a:extLst>
                    <a:ext uri="{9D8B030D-6E8A-4147-A177-3AD203B41FA5}">
                      <a16:colId xmlns:a16="http://schemas.microsoft.com/office/drawing/2014/main" val="3541563070"/>
                    </a:ext>
                  </a:extLst>
                </a:gridCol>
                <a:gridCol w="944097">
                  <a:extLst>
                    <a:ext uri="{9D8B030D-6E8A-4147-A177-3AD203B41FA5}">
                      <a16:colId xmlns:a16="http://schemas.microsoft.com/office/drawing/2014/main" val="2453338640"/>
                    </a:ext>
                  </a:extLst>
                </a:gridCol>
                <a:gridCol w="6888799">
                  <a:extLst>
                    <a:ext uri="{9D8B030D-6E8A-4147-A177-3AD203B41FA5}">
                      <a16:colId xmlns:a16="http://schemas.microsoft.com/office/drawing/2014/main" val="3506045213"/>
                    </a:ext>
                  </a:extLst>
                </a:gridCol>
              </a:tblGrid>
              <a:tr h="324000">
                <a:tc>
                  <a:txBody>
                    <a:bodyPr/>
                    <a:lstStyle/>
                    <a:p>
                      <a:pPr marL="0" algn="l" defTabSz="1219170" rtl="0" eaLnBrk="1" fontAlgn="b" latinLnBrk="0" hangingPunct="1"/>
                      <a:r>
                        <a:rPr lang="fr-FR" sz="1100" b="1" i="0" u="none" strike="noStrike" kern="1200">
                          <a:solidFill>
                            <a:schemeClr val="tx1">
                              <a:lumMod val="95000"/>
                              <a:lumOff val="5000"/>
                            </a:schemeClr>
                          </a:solidFill>
                          <a:effectLst/>
                          <a:latin typeface="Century Gothic"/>
                          <a:ea typeface="+mn-ea"/>
                          <a:cs typeface="+mn-cs"/>
                        </a:rPr>
                        <a:t>THÈMES PRINCIPAUX</a:t>
                      </a:r>
                    </a:p>
                  </a:txBody>
                  <a:tcPr marL="72000" marR="72000" marT="3064"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219170" rtl="0" eaLnBrk="1" fontAlgn="b" latinLnBrk="0" hangingPunct="1"/>
                      <a:r>
                        <a:rPr lang="fr-FR" sz="1100" b="1" i="0" u="none" strike="noStrike" kern="1200">
                          <a:solidFill>
                            <a:schemeClr val="accent1"/>
                          </a:solidFill>
                          <a:effectLst/>
                          <a:latin typeface="Century Gothic"/>
                          <a:ea typeface="+mn-ea"/>
                          <a:cs typeface="+mn-cs"/>
                        </a:rPr>
                        <a:t>%</a:t>
                      </a:r>
                    </a:p>
                  </a:txBody>
                  <a:tcPr marL="72000" marR="72000" marT="3064"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fr-FR" sz="1100" b="1" i="0" u="none" strike="noStrike">
                          <a:solidFill>
                            <a:srgbClr val="0D0D0D"/>
                          </a:solidFill>
                          <a:effectLst/>
                          <a:latin typeface="Century Gothic"/>
                        </a:rPr>
                        <a:t>Idées partagées</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2402823"/>
                  </a:ext>
                </a:extLst>
              </a:tr>
              <a:tr h="324000">
                <a:tc>
                  <a:txBody>
                    <a:bodyPr/>
                    <a:lstStyle/>
                    <a:p>
                      <a:pPr algn="l" fontAlgn="b"/>
                      <a:r>
                        <a:rPr lang="fr-FR" sz="1100" b="1" i="0" u="none" strike="noStrike">
                          <a:solidFill>
                            <a:schemeClr val="tx1">
                              <a:lumMod val="95000"/>
                              <a:lumOff val="5000"/>
                            </a:schemeClr>
                          </a:solidFill>
                          <a:effectLst/>
                          <a:latin typeface="Century Gothic"/>
                        </a:rPr>
                        <a:t>Requiert un certain nombre de qualités : présence, empathie, dévouement...</a:t>
                      </a:r>
                    </a:p>
                  </a:txBody>
                  <a:tcPr marL="72000" marR="72000"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a:rPr>
                        <a:t>40%</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l" fontAlgn="b"/>
                      <a:r>
                        <a:rPr lang="fr-FR" sz="1000" b="0" i="0" u="none" strike="noStrike">
                          <a:solidFill>
                            <a:schemeClr val="tx1">
                              <a:lumMod val="95000"/>
                              <a:lumOff val="5000"/>
                            </a:schemeClr>
                          </a:solidFill>
                          <a:effectLst/>
                          <a:latin typeface="Century Gothic"/>
                        </a:rPr>
                        <a:t>La présence – </a:t>
                      </a:r>
                      <a:r>
                        <a:rPr lang="fr-FR" sz="1000" b="0" i="0" u="none" strike="noStrike">
                          <a:solidFill>
                            <a:schemeClr val="accent1"/>
                          </a:solidFill>
                          <a:effectLst/>
                          <a:latin typeface="Century Gothic"/>
                        </a:rPr>
                        <a:t>7%</a:t>
                      </a:r>
                    </a:p>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lumMod val="95000"/>
                              <a:lumOff val="5000"/>
                            </a:schemeClr>
                          </a:solidFill>
                          <a:effectLst/>
                          <a:latin typeface="Century Gothic"/>
                        </a:rPr>
                        <a:t>L’empathie et la compassion – </a:t>
                      </a:r>
                      <a:r>
                        <a:rPr lang="fr-FR" sz="1000" b="0" i="0" u="none" strike="noStrike">
                          <a:solidFill>
                            <a:schemeClr val="accent1"/>
                          </a:solidFill>
                          <a:effectLst/>
                          <a:latin typeface="Century Gothic"/>
                        </a:rPr>
                        <a:t>6%</a:t>
                      </a:r>
                      <a:endParaRPr lang="fr-FR" sz="1000" b="0" i="0" u="none" strike="noStrike">
                        <a:solidFill>
                          <a:schemeClr val="tx1">
                            <a:lumMod val="95000"/>
                            <a:lumOff val="5000"/>
                          </a:schemeClr>
                        </a:solidFill>
                        <a:effectLst/>
                        <a:latin typeface="Century Gothic"/>
                      </a:endParaRPr>
                    </a:p>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lumMod val="95000"/>
                              <a:lumOff val="5000"/>
                            </a:schemeClr>
                          </a:solidFill>
                          <a:effectLst/>
                          <a:latin typeface="Century Gothic"/>
                        </a:rPr>
                        <a:t>Le dévouement – </a:t>
                      </a:r>
                      <a:r>
                        <a:rPr lang="fr-FR" sz="1000" b="0" i="0" u="none" strike="noStrike">
                          <a:solidFill>
                            <a:schemeClr val="accent1"/>
                          </a:solidFill>
                          <a:effectLst/>
                          <a:latin typeface="Century Gothic"/>
                        </a:rPr>
                        <a:t>5%</a:t>
                      </a:r>
                      <a:endParaRPr lang="fr-FR" sz="1000" b="0" i="0" u="none" strike="noStrike">
                        <a:solidFill>
                          <a:schemeClr val="tx1">
                            <a:lumMod val="95000"/>
                            <a:lumOff val="5000"/>
                          </a:schemeClr>
                        </a:solidFill>
                        <a:effectLst/>
                        <a:latin typeface="Century Gothic"/>
                      </a:endParaRPr>
                    </a:p>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lumMod val="95000"/>
                              <a:lumOff val="5000"/>
                            </a:schemeClr>
                          </a:solidFill>
                          <a:effectLst/>
                          <a:latin typeface="Century Gothic"/>
                        </a:rPr>
                        <a:t>La bienveillance – </a:t>
                      </a:r>
                      <a:r>
                        <a:rPr lang="fr-FR" sz="1000" b="0" i="0" u="none" strike="noStrike">
                          <a:solidFill>
                            <a:schemeClr val="accent1"/>
                          </a:solidFill>
                          <a:effectLst/>
                          <a:latin typeface="Century Gothic"/>
                        </a:rPr>
                        <a:t>5%</a:t>
                      </a:r>
                    </a:p>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lumMod val="95000"/>
                              <a:lumOff val="5000"/>
                            </a:schemeClr>
                          </a:solidFill>
                          <a:effectLst/>
                          <a:latin typeface="Century Gothic"/>
                        </a:rPr>
                        <a:t>L’écoute – </a:t>
                      </a:r>
                      <a:r>
                        <a:rPr lang="fr-FR" sz="1000" b="0" i="0" u="none" strike="noStrike">
                          <a:solidFill>
                            <a:schemeClr val="accent1"/>
                          </a:solidFill>
                          <a:effectLst/>
                          <a:latin typeface="Century Gothic"/>
                        </a:rPr>
                        <a:t>4%</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4390742"/>
                  </a:ext>
                </a:extLst>
              </a:tr>
              <a:tr h="324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000000"/>
                          </a:solidFill>
                          <a:effectLst/>
                          <a:uLnTx/>
                          <a:uFillTx/>
                          <a:latin typeface="Century Gothic"/>
                          <a:ea typeface="+mn-ea"/>
                          <a:cs typeface="+mn-cs"/>
                        </a:rPr>
                        <a:t>Garantit l'autonomie des personnes âgées</a:t>
                      </a:r>
                    </a:p>
                  </a:txBody>
                  <a:tcPr marL="72000" marR="72000"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a:rPr>
                        <a:t>18%</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Century Gothic"/>
                          <a:ea typeface="+mn-ea"/>
                          <a:cs typeface="+mn-cs"/>
                        </a:rPr>
                        <a:t>Un métier au cœur du maintien à domicile – </a:t>
                      </a:r>
                      <a:r>
                        <a:rPr kumimoji="0" lang="fr-FR" sz="1000" b="0" i="0" u="none" strike="noStrike" kern="1200" cap="none" spc="0" normalizeH="0" baseline="0" noProof="0">
                          <a:ln>
                            <a:noFill/>
                          </a:ln>
                          <a:solidFill>
                            <a:schemeClr val="accent1"/>
                          </a:solidFill>
                          <a:effectLst/>
                          <a:uLnTx/>
                          <a:uFillTx/>
                          <a:latin typeface="Century Gothic"/>
                          <a:ea typeface="+mn-ea"/>
                          <a:cs typeface="+mn-cs"/>
                        </a:rPr>
                        <a:t>11%</a:t>
                      </a:r>
                      <a:endParaRPr kumimoji="0" lang="fr-FR" sz="1000" b="0" i="0" u="none" strike="noStrike" kern="1200" cap="none" spc="0" normalizeH="0" baseline="0" noProof="0">
                        <a:ln>
                          <a:noFill/>
                        </a:ln>
                        <a:solidFill>
                          <a:srgbClr val="000000"/>
                        </a:solidFill>
                        <a:effectLst/>
                        <a:uLnTx/>
                        <a:uFillTx/>
                        <a:latin typeface="Century Gothic"/>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Century Gothic"/>
                          <a:ea typeface="+mn-ea"/>
                          <a:cs typeface="+mn-cs"/>
                        </a:rPr>
                        <a:t>Un métier qui procure une aide matérielle précieuse au quotidien – </a:t>
                      </a:r>
                      <a:r>
                        <a:rPr kumimoji="0" lang="fr-FR" sz="1000" b="0" i="0" u="none" strike="noStrike" kern="1200" cap="none" spc="0" normalizeH="0" baseline="0" noProof="0">
                          <a:ln>
                            <a:noFill/>
                          </a:ln>
                          <a:solidFill>
                            <a:schemeClr val="accent1"/>
                          </a:solidFill>
                          <a:effectLst/>
                          <a:uLnTx/>
                          <a:uFillTx/>
                          <a:latin typeface="Century Gothic"/>
                          <a:ea typeface="+mn-ea"/>
                          <a:cs typeface="+mn-cs"/>
                        </a:rPr>
                        <a:t>5%</a:t>
                      </a:r>
                      <a:endParaRPr kumimoji="0" lang="fr-FR" sz="1000" b="0" i="0" u="none" strike="noStrike" kern="1200" cap="none" spc="0" normalizeH="0" baseline="0" noProof="0">
                        <a:ln>
                          <a:noFill/>
                        </a:ln>
                        <a:solidFill>
                          <a:srgbClr val="000000"/>
                        </a:solidFill>
                        <a:effectLst/>
                        <a:uLnTx/>
                        <a:uFillTx/>
                        <a:latin typeface="Century Gothic"/>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Century Gothic"/>
                          <a:ea typeface="+mn-ea"/>
                          <a:cs typeface="+mn-cs"/>
                        </a:rPr>
                        <a:t>Un métier qui permet de conserver l'autonomie des personnes âgées – </a:t>
                      </a:r>
                      <a:r>
                        <a:rPr kumimoji="0" lang="fr-FR" sz="1000" b="0" i="0" u="none" strike="noStrike" kern="1200" cap="none" spc="0" normalizeH="0" baseline="0" noProof="0">
                          <a:ln>
                            <a:noFill/>
                          </a:ln>
                          <a:solidFill>
                            <a:schemeClr val="accent1"/>
                          </a:solidFill>
                          <a:effectLst/>
                          <a:uLnTx/>
                          <a:uFillTx/>
                          <a:latin typeface="Century Gothic"/>
                          <a:ea typeface="+mn-ea"/>
                          <a:cs typeface="+mn-cs"/>
                        </a:rPr>
                        <a:t>2%</a:t>
                      </a:r>
                      <a:endParaRPr kumimoji="0" lang="fr-FR" sz="1000" b="0" i="0" u="none" strike="noStrike" kern="1200" cap="none" spc="0" normalizeH="0" baseline="0" noProof="0">
                        <a:ln>
                          <a:noFill/>
                        </a:ln>
                        <a:solidFill>
                          <a:srgbClr val="000000"/>
                        </a:solidFill>
                        <a:effectLst/>
                        <a:uLnTx/>
                        <a:uFillTx/>
                        <a:latin typeface="Century Gothic"/>
                        <a:ea typeface="+mn-ea"/>
                        <a:cs typeface="+mn-cs"/>
                      </a:endParaRP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2772178"/>
                  </a:ext>
                </a:extLst>
              </a:tr>
              <a:tr h="324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000000"/>
                          </a:solidFill>
                          <a:effectLst/>
                          <a:uLnTx/>
                          <a:uFillTx/>
                          <a:latin typeface="Century Gothic"/>
                          <a:ea typeface="+mn-ea"/>
                          <a:cs typeface="+mn-cs"/>
                        </a:rPr>
                        <a:t>Permet de maintenir le lien avec les personnes âgées</a:t>
                      </a:r>
                    </a:p>
                  </a:txBody>
                  <a:tcPr marL="72000" marR="72000"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a:rPr>
                        <a:t>16%</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Century Gothic"/>
                          <a:ea typeface="+mn-ea"/>
                          <a:cs typeface="+mn-cs"/>
                        </a:rPr>
                        <a:t>Evite l'isolement des personnes âgées – </a:t>
                      </a:r>
                      <a:r>
                        <a:rPr kumimoji="0" lang="fr-FR" sz="1000" b="0" i="0" u="none" strike="noStrike" kern="1200" cap="none" spc="0" normalizeH="0" baseline="0" noProof="0">
                          <a:ln>
                            <a:noFill/>
                          </a:ln>
                          <a:solidFill>
                            <a:schemeClr val="accent1"/>
                          </a:solidFill>
                          <a:effectLst/>
                          <a:uLnTx/>
                          <a:uFillTx/>
                          <a:latin typeface="Century Gothic"/>
                          <a:ea typeface="+mn-ea"/>
                          <a:cs typeface="+mn-cs"/>
                        </a:rPr>
                        <a:t>7%</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Century Gothic"/>
                          <a:ea typeface="+mn-ea"/>
                          <a:cs typeface="+mn-cs"/>
                        </a:rPr>
                        <a:t>Permet de maintenir le lien social – </a:t>
                      </a:r>
                      <a:r>
                        <a:rPr kumimoji="0" lang="fr-FR" sz="1000" b="0" i="0" u="none" strike="noStrike" kern="1200" cap="none" spc="0" normalizeH="0" baseline="0" noProof="0">
                          <a:ln>
                            <a:noFill/>
                          </a:ln>
                          <a:solidFill>
                            <a:schemeClr val="accent1"/>
                          </a:solidFill>
                          <a:effectLst/>
                          <a:uLnTx/>
                          <a:uFillTx/>
                          <a:latin typeface="Century Gothic"/>
                          <a:ea typeface="+mn-ea"/>
                          <a:cs typeface="+mn-cs"/>
                        </a:rPr>
                        <a:t>5%</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Century Gothic"/>
                          <a:ea typeface="+mn-ea"/>
                          <a:cs typeface="+mn-cs"/>
                        </a:rPr>
                        <a:t>Permet d'assurer un contact humain aux personnes âgées – </a:t>
                      </a:r>
                      <a:r>
                        <a:rPr kumimoji="0" lang="fr-FR" sz="1000" b="0" i="0" u="none" strike="noStrike" kern="1200" cap="none" spc="0" normalizeH="0" baseline="0" noProof="0">
                          <a:ln>
                            <a:noFill/>
                          </a:ln>
                          <a:solidFill>
                            <a:schemeClr val="accent1"/>
                          </a:solidFill>
                          <a:effectLst/>
                          <a:uLnTx/>
                          <a:uFillTx/>
                          <a:latin typeface="Century Gothic"/>
                          <a:ea typeface="+mn-ea"/>
                          <a:cs typeface="+mn-cs"/>
                        </a:rPr>
                        <a:t>4%</a:t>
                      </a:r>
                      <a:endParaRPr kumimoji="0" lang="fr-FR" sz="1000" b="0" i="0" u="none" strike="noStrike" kern="1200" cap="none" spc="0" normalizeH="0" baseline="0" noProof="0">
                        <a:ln>
                          <a:noFill/>
                        </a:ln>
                        <a:solidFill>
                          <a:srgbClr val="000000"/>
                        </a:solidFill>
                        <a:effectLst/>
                        <a:uLnTx/>
                        <a:uFillTx/>
                        <a:latin typeface="Century Gothic"/>
                        <a:ea typeface="+mn-ea"/>
                        <a:cs typeface="+mn-cs"/>
                      </a:endParaRP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1217793"/>
                  </a:ext>
                </a:extLst>
              </a:tr>
              <a:tr h="324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000000"/>
                          </a:solidFill>
                          <a:effectLst/>
                          <a:uLnTx/>
                          <a:uFillTx/>
                          <a:latin typeface="Century Gothic"/>
                          <a:ea typeface="+mn-ea"/>
                          <a:cs typeface="+mn-cs"/>
                        </a:rPr>
                        <a:t>Est un métier utile</a:t>
                      </a:r>
                    </a:p>
                  </a:txBody>
                  <a:tcPr marL="72000" marR="72000"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a:rPr>
                        <a:t>13%</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Century Gothic"/>
                          <a:ea typeface="+mn-ea"/>
                          <a:cs typeface="+mn-cs"/>
                        </a:rPr>
                        <a:t>Un métier essentiel, indispensable – </a:t>
                      </a:r>
                      <a:r>
                        <a:rPr kumimoji="0" lang="fr-FR" sz="1000" b="0" i="0" u="none" strike="noStrike" kern="1200" cap="none" spc="0" normalizeH="0" baseline="0" noProof="0">
                          <a:ln>
                            <a:noFill/>
                          </a:ln>
                          <a:solidFill>
                            <a:schemeClr val="accent1"/>
                          </a:solidFill>
                          <a:effectLst/>
                          <a:uLnTx/>
                          <a:uFillTx/>
                          <a:latin typeface="Century Gothic"/>
                          <a:ea typeface="+mn-ea"/>
                          <a:cs typeface="+mn-cs"/>
                        </a:rPr>
                        <a:t>6%</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Century Gothic"/>
                          <a:ea typeface="+mn-ea"/>
                          <a:cs typeface="+mn-cs"/>
                        </a:rPr>
                        <a:t>Un métier d'utilité sociale et publique – </a:t>
                      </a:r>
                      <a:r>
                        <a:rPr kumimoji="0" lang="fr-FR" sz="1000" b="0" i="0" u="none" strike="noStrike" kern="1200" cap="none" spc="0" normalizeH="0" baseline="0" noProof="0">
                          <a:ln>
                            <a:noFill/>
                          </a:ln>
                          <a:solidFill>
                            <a:schemeClr val="accent1"/>
                          </a:solidFill>
                          <a:effectLst/>
                          <a:uLnTx/>
                          <a:uFillTx/>
                          <a:latin typeface="Century Gothic"/>
                          <a:ea typeface="+mn-ea"/>
                          <a:cs typeface="+mn-cs"/>
                        </a:rPr>
                        <a:t>5%</a:t>
                      </a:r>
                      <a:endParaRPr kumimoji="0" lang="fr-FR" sz="1000" b="0" i="0" u="none" strike="noStrike" kern="1200" cap="none" spc="0" normalizeH="0" baseline="0" noProof="0">
                        <a:ln>
                          <a:noFill/>
                        </a:ln>
                        <a:solidFill>
                          <a:srgbClr val="000000"/>
                        </a:solidFill>
                        <a:effectLst/>
                        <a:uLnTx/>
                        <a:uFillTx/>
                        <a:latin typeface="Century Gothic"/>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Century Gothic"/>
                          <a:ea typeface="+mn-ea"/>
                          <a:cs typeface="+mn-cs"/>
                        </a:rPr>
                        <a:t>Un métier du care – </a:t>
                      </a:r>
                      <a:r>
                        <a:rPr kumimoji="0" lang="fr-FR" sz="1000" b="0" i="0" u="none" strike="noStrike" kern="1200" cap="none" spc="0" normalizeH="0" baseline="0" noProof="0">
                          <a:ln>
                            <a:noFill/>
                          </a:ln>
                          <a:solidFill>
                            <a:schemeClr val="accent1"/>
                          </a:solidFill>
                          <a:effectLst/>
                          <a:uLnTx/>
                          <a:uFillTx/>
                          <a:latin typeface="Century Gothic"/>
                          <a:ea typeface="+mn-ea"/>
                          <a:cs typeface="+mn-cs"/>
                        </a:rPr>
                        <a:t>2%</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3371913"/>
                  </a:ext>
                </a:extLst>
              </a:tr>
              <a:tr h="32400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000000"/>
                          </a:solidFill>
                          <a:effectLst/>
                          <a:uLnTx/>
                          <a:uFillTx/>
                          <a:latin typeface="Century Gothic"/>
                          <a:ea typeface="+mn-ea"/>
                          <a:cs typeface="+mn-cs"/>
                        </a:rPr>
                        <a:t>Est un métier qui a du sens</a:t>
                      </a:r>
                    </a:p>
                  </a:txBody>
                  <a:tcPr marL="72000" marR="72000"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fr-FR" sz="1100" b="1" i="0" u="none" strike="noStrike" kern="1200">
                          <a:solidFill>
                            <a:schemeClr val="accent1">
                              <a:lumMod val="60000"/>
                              <a:lumOff val="40000"/>
                            </a:schemeClr>
                          </a:solidFill>
                          <a:effectLst/>
                          <a:latin typeface="Century Gothic" panose="020B0502020202020204" pitchFamily="34" charset="0"/>
                          <a:ea typeface="+mn-ea"/>
                          <a:cs typeface="+mn-cs"/>
                        </a:rPr>
                        <a:t>5%</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Century Gothic"/>
                          <a:ea typeface="+mn-ea"/>
                          <a:cs typeface="+mn-cs"/>
                        </a:rPr>
                        <a:t>Une vocation – </a:t>
                      </a:r>
                      <a:r>
                        <a:rPr kumimoji="0" lang="fr-FR" sz="1000" b="0" i="0" u="none" strike="noStrike" kern="1200" cap="none" spc="0" normalizeH="0" baseline="0" noProof="0">
                          <a:ln>
                            <a:noFill/>
                          </a:ln>
                          <a:solidFill>
                            <a:schemeClr val="accent1"/>
                          </a:solidFill>
                          <a:effectLst/>
                          <a:uLnTx/>
                          <a:uFillTx/>
                          <a:latin typeface="Century Gothic"/>
                          <a:ea typeface="+mn-ea"/>
                          <a:cs typeface="+mn-cs"/>
                        </a:rPr>
                        <a:t>2%</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Century Gothic"/>
                          <a:ea typeface="+mn-ea"/>
                          <a:cs typeface="+mn-cs"/>
                        </a:rPr>
                        <a:t>Un métier de sens – </a:t>
                      </a:r>
                      <a:r>
                        <a:rPr kumimoji="0" lang="fr-FR" sz="1000" b="0" i="0" u="none" strike="noStrike" kern="1200" cap="none" spc="0" normalizeH="0" baseline="0" noProof="0">
                          <a:ln>
                            <a:noFill/>
                          </a:ln>
                          <a:solidFill>
                            <a:schemeClr val="accent1"/>
                          </a:solidFill>
                          <a:effectLst/>
                          <a:uLnTx/>
                          <a:uFillTx/>
                          <a:latin typeface="Century Gothic"/>
                          <a:ea typeface="+mn-ea"/>
                          <a:cs typeface="+mn-cs"/>
                        </a:rPr>
                        <a:t>2%</a:t>
                      </a:r>
                      <a:endParaRPr kumimoji="0" lang="fr-FR" sz="1000" b="0" i="0" u="none" strike="noStrike" kern="1200" cap="none" spc="0" normalizeH="0" baseline="0" noProof="0">
                        <a:ln>
                          <a:noFill/>
                        </a:ln>
                        <a:solidFill>
                          <a:srgbClr val="000000"/>
                        </a:solidFill>
                        <a:effectLst/>
                        <a:uLnTx/>
                        <a:uFillTx/>
                        <a:latin typeface="Century Gothic"/>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Century Gothic"/>
                          <a:ea typeface="+mn-ea"/>
                          <a:cs typeface="+mn-cs"/>
                        </a:rPr>
                        <a:t>Un beau métier – </a:t>
                      </a:r>
                      <a:r>
                        <a:rPr kumimoji="0" lang="fr-FR" sz="1000" b="0" i="0" u="none" strike="noStrike" kern="1200" cap="none" spc="0" normalizeH="0" baseline="0" noProof="0">
                          <a:ln>
                            <a:noFill/>
                          </a:ln>
                          <a:solidFill>
                            <a:schemeClr val="accent1"/>
                          </a:solidFill>
                          <a:effectLst/>
                          <a:uLnTx/>
                          <a:uFillTx/>
                          <a:latin typeface="Century Gothic"/>
                          <a:ea typeface="+mn-ea"/>
                          <a:cs typeface="+mn-cs"/>
                        </a:rPr>
                        <a:t>1%</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292334147"/>
                  </a:ext>
                </a:extLst>
              </a:tr>
            </a:tbl>
          </a:graphicData>
        </a:graphic>
      </p:graphicFrame>
      <p:sp>
        <p:nvSpPr>
          <p:cNvPr id="7" name="Rectangle 6">
            <a:extLst>
              <a:ext uri="{FF2B5EF4-FFF2-40B4-BE49-F238E27FC236}">
                <a16:creationId xmlns:a16="http://schemas.microsoft.com/office/drawing/2014/main" id="{632E78D5-4941-E46C-BFCB-DDC4DCC791BD}"/>
              </a:ext>
            </a:extLst>
          </p:cNvPr>
          <p:cNvSpPr/>
          <p:nvPr/>
        </p:nvSpPr>
        <p:spPr>
          <a:xfrm>
            <a:off x="613747" y="4689458"/>
            <a:ext cx="10964506" cy="1749744"/>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fr-FR" sz="1200" b="1">
                <a:solidFill>
                  <a:schemeClr val="tx1"/>
                </a:solidFill>
                <a:latin typeface="Century Gothic"/>
              </a:rPr>
              <a:t>Messages principaux</a:t>
            </a:r>
          </a:p>
          <a:p>
            <a:pPr marL="171450" indent="-171450">
              <a:buFont typeface="Arial" panose="020B0604020202020204" pitchFamily="34" charset="0"/>
              <a:buChar char="•"/>
            </a:pPr>
            <a:r>
              <a:rPr lang="fr-FR" sz="1200">
                <a:solidFill>
                  <a:schemeClr val="tx1"/>
                </a:solidFill>
                <a:latin typeface="Century Gothic"/>
              </a:rPr>
              <a:t>Une majorité de réponses sont relatives au sens du métier et à son rôle (ici découpées par idées). Une approche complémentaire s’appuie sur les qualités associées au métier d’aide à domicile (40%).</a:t>
            </a:r>
          </a:p>
          <a:p>
            <a:pPr marL="171450" indent="-171450">
              <a:buFont typeface="Arial" panose="020B0604020202020204" pitchFamily="34" charset="0"/>
              <a:buChar char="•"/>
            </a:pPr>
            <a:r>
              <a:rPr lang="fr-FR" sz="1200">
                <a:solidFill>
                  <a:schemeClr val="tx1"/>
                </a:solidFill>
                <a:latin typeface="Century Gothic"/>
              </a:rPr>
              <a:t>40% des contributions spontanées citent des qualités caractéristiques du métier de l’aide à domicile : la présence, l’empathie, le dévouement… Lorsqu’ils citent les qualités, ils se réfèrent principalement à des qualités humaines. </a:t>
            </a:r>
            <a:endParaRPr lang="fr-FR" sz="1200">
              <a:solidFill>
                <a:schemeClr val="tx1"/>
              </a:solidFill>
              <a:latin typeface="Century Gothic" panose="020B0502020202020204" pitchFamily="34" charset="0"/>
            </a:endParaRPr>
          </a:p>
          <a:p>
            <a:pPr marL="171450" indent="-171450">
              <a:buFont typeface="Arial" panose="020B0604020202020204" pitchFamily="34" charset="0"/>
              <a:buChar char="•"/>
            </a:pPr>
            <a:r>
              <a:rPr lang="fr-FR" sz="1200">
                <a:solidFill>
                  <a:schemeClr val="tx1"/>
                </a:solidFill>
                <a:latin typeface="Century Gothic"/>
              </a:rPr>
              <a:t>En second rang, on a des thèmes principaux qui relèvent de l’impact du métier d’aide à domicile sur les bénéficiaires (34% des contributions spontanées) : garantie de l’autonomie et maintien du lien. </a:t>
            </a:r>
            <a:endParaRPr lang="fr-FR" sz="1200">
              <a:solidFill>
                <a:schemeClr val="tx1"/>
              </a:solidFill>
              <a:latin typeface="Century Gothic" panose="020B0502020202020204" pitchFamily="34" charset="0"/>
            </a:endParaRPr>
          </a:p>
          <a:p>
            <a:pPr marL="171450" indent="-171450">
              <a:buFont typeface="Arial" panose="020B0604020202020204" pitchFamily="34" charset="0"/>
              <a:buChar char="•"/>
            </a:pPr>
            <a:r>
              <a:rPr lang="fr-FR" sz="1200">
                <a:solidFill>
                  <a:schemeClr val="tx1"/>
                </a:solidFill>
                <a:latin typeface="Century Gothic"/>
              </a:rPr>
              <a:t>Enfin, on retrouve la thématique du sens et de l’utilité qui renvoie au rôle du métier d’aide à domicile au sein de la société.</a:t>
            </a:r>
          </a:p>
        </p:txBody>
      </p:sp>
      <p:sp>
        <p:nvSpPr>
          <p:cNvPr id="9" name="ZoneTexte 8">
            <a:extLst>
              <a:ext uri="{FF2B5EF4-FFF2-40B4-BE49-F238E27FC236}">
                <a16:creationId xmlns:a16="http://schemas.microsoft.com/office/drawing/2014/main" id="{F2E8F56A-B499-E042-9A47-701F0B5FD0DA}"/>
              </a:ext>
            </a:extLst>
          </p:cNvPr>
          <p:cNvSpPr txBox="1"/>
          <p:nvPr/>
        </p:nvSpPr>
        <p:spPr>
          <a:xfrm>
            <a:off x="613747" y="1297981"/>
            <a:ext cx="3182749" cy="255391"/>
          </a:xfrm>
          <a:prstGeom prst="rect">
            <a:avLst/>
          </a:prstGeom>
          <a:noFill/>
        </p:spPr>
        <p:txBody>
          <a:bodyPr wrap="square">
            <a:spAutoFit/>
          </a:bodyPr>
          <a:lstStyle/>
          <a:p>
            <a:pPr>
              <a:lnSpc>
                <a:spcPct val="70000"/>
              </a:lnSpc>
              <a:spcBef>
                <a:spcPts val="1000"/>
              </a:spcBef>
            </a:pPr>
            <a:r>
              <a:rPr lang="fr-FR" sz="1500" b="1">
                <a:solidFill>
                  <a:schemeClr val="accent4"/>
                </a:solidFill>
                <a:latin typeface="Century Gothic" panose="020B0502020202020204" pitchFamily="34" charset="0"/>
              </a:rPr>
              <a:t> Le métier d’aide à domicile…</a:t>
            </a:r>
            <a:endParaRPr lang="fr-FR" sz="1500" b="1">
              <a:latin typeface="Century Gothic" panose="020B0502020202020204" pitchFamily="34" charset="0"/>
            </a:endParaRPr>
          </a:p>
        </p:txBody>
      </p:sp>
      <p:sp>
        <p:nvSpPr>
          <p:cNvPr id="10" name="Rectangle : coins arrondis 9">
            <a:extLst>
              <a:ext uri="{FF2B5EF4-FFF2-40B4-BE49-F238E27FC236}">
                <a16:creationId xmlns:a16="http://schemas.microsoft.com/office/drawing/2014/main" id="{34E502A8-869D-6205-FB7B-A8312DDA7F58}"/>
              </a:ext>
            </a:extLst>
          </p:cNvPr>
          <p:cNvSpPr/>
          <p:nvPr/>
        </p:nvSpPr>
        <p:spPr>
          <a:xfrm>
            <a:off x="10487376" y="103753"/>
            <a:ext cx="1631140" cy="280779"/>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rgbClr val="0B00B2"/>
                </a:solidFill>
                <a:latin typeface="Century Gothic" panose="020B0502020202020204" pitchFamily="34" charset="0"/>
              </a:rPr>
              <a:t>Question ouverte</a:t>
            </a:r>
          </a:p>
        </p:txBody>
      </p:sp>
      <p:sp>
        <p:nvSpPr>
          <p:cNvPr id="6" name="Rectangle : coins arrondis 5">
            <a:extLst>
              <a:ext uri="{FF2B5EF4-FFF2-40B4-BE49-F238E27FC236}">
                <a16:creationId xmlns:a16="http://schemas.microsoft.com/office/drawing/2014/main" id="{9C2286F8-E0F0-1F9F-7A0D-C4CE6C6C698C}"/>
              </a:ext>
            </a:extLst>
          </p:cNvPr>
          <p:cNvSpPr/>
          <p:nvPr/>
        </p:nvSpPr>
        <p:spPr>
          <a:xfrm>
            <a:off x="10487376" y="464596"/>
            <a:ext cx="1631140" cy="255393"/>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2887 </a:t>
            </a:r>
            <a:r>
              <a:rPr lang="fr-FR" sz="1200">
                <a:solidFill>
                  <a:schemeClr val="tx1"/>
                </a:solidFill>
                <a:latin typeface="Century Gothic" panose="020B0502020202020204" pitchFamily="34" charset="0"/>
              </a:rPr>
              <a:t>participants</a:t>
            </a:r>
          </a:p>
        </p:txBody>
      </p:sp>
      <p:sp>
        <p:nvSpPr>
          <p:cNvPr id="11" name="Rectangle : coins arrondis 10">
            <a:extLst>
              <a:ext uri="{FF2B5EF4-FFF2-40B4-BE49-F238E27FC236}">
                <a16:creationId xmlns:a16="http://schemas.microsoft.com/office/drawing/2014/main" id="{D3C8A6FE-E1CC-A841-A4A2-EFBDC306BA9A}"/>
              </a:ext>
            </a:extLst>
          </p:cNvPr>
          <p:cNvSpPr/>
          <p:nvPr/>
        </p:nvSpPr>
        <p:spPr>
          <a:xfrm>
            <a:off x="10487376" y="800052"/>
            <a:ext cx="1631140" cy="255392"/>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4759 </a:t>
            </a:r>
            <a:r>
              <a:rPr lang="fr-FR" sz="1200">
                <a:solidFill>
                  <a:schemeClr val="tx1"/>
                </a:solidFill>
                <a:latin typeface="Century Gothic" panose="020B0502020202020204" pitchFamily="34" charset="0"/>
              </a:rPr>
              <a:t>contributions</a:t>
            </a:r>
          </a:p>
        </p:txBody>
      </p:sp>
      <p:sp>
        <p:nvSpPr>
          <p:cNvPr id="12" name="Rectangle 11">
            <a:extLst>
              <a:ext uri="{FF2B5EF4-FFF2-40B4-BE49-F238E27FC236}">
                <a16:creationId xmlns:a16="http://schemas.microsoft.com/office/drawing/2014/main" id="{AA89D850-5C69-F564-7107-660A498F0530}"/>
              </a:ext>
            </a:extLst>
          </p:cNvPr>
          <p:cNvSpPr/>
          <p:nvPr/>
        </p:nvSpPr>
        <p:spPr>
          <a:xfrm>
            <a:off x="104312" y="188020"/>
            <a:ext cx="1077132" cy="846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612659E3-E477-EDE5-B724-ECAEA913327E}"/>
              </a:ext>
            </a:extLst>
          </p:cNvPr>
          <p:cNvPicPr>
            <a:picLocks noChangeAspect="1"/>
          </p:cNvPicPr>
          <p:nvPr/>
        </p:nvPicPr>
        <p:blipFill rotWithShape="1">
          <a:blip r:embed="rId2"/>
          <a:srcRect l="9492" t="7593" r="7464" b="7593"/>
          <a:stretch/>
        </p:blipFill>
        <p:spPr>
          <a:xfrm>
            <a:off x="351983" y="305315"/>
            <a:ext cx="581790" cy="581376"/>
          </a:xfrm>
          <a:prstGeom prst="ellipse">
            <a:avLst/>
          </a:prstGeom>
          <a:ln>
            <a:solidFill>
              <a:schemeClr val="accent1"/>
            </a:solidFill>
          </a:ln>
        </p:spPr>
      </p:pic>
      <p:sp>
        <p:nvSpPr>
          <p:cNvPr id="14" name="ZoneTexte 13">
            <a:extLst>
              <a:ext uri="{FF2B5EF4-FFF2-40B4-BE49-F238E27FC236}">
                <a16:creationId xmlns:a16="http://schemas.microsoft.com/office/drawing/2014/main" id="{0C26BC7C-18DB-7891-FE99-6D2C3D31BE4C}"/>
              </a:ext>
            </a:extLst>
          </p:cNvPr>
          <p:cNvSpPr txBox="1"/>
          <p:nvPr/>
        </p:nvSpPr>
        <p:spPr>
          <a:xfrm>
            <a:off x="-1" y="6508397"/>
            <a:ext cx="6741764" cy="338554"/>
          </a:xfrm>
          <a:prstGeom prst="rect">
            <a:avLst/>
          </a:prstGeom>
          <a:noFill/>
        </p:spPr>
        <p:txBody>
          <a:bodyPr wrap="square">
            <a:spAutoFit/>
          </a:bodyPr>
          <a:lstStyle/>
          <a:p>
            <a:pPr algn="just"/>
            <a:r>
              <a:rPr lang="fr-FR" sz="800" i="1">
                <a:latin typeface="Century Gothic" panose="020B0502020202020204" pitchFamily="34" charset="0"/>
              </a:rPr>
              <a:t>Les pourcentages sont exprimés en nombre de contributions.</a:t>
            </a:r>
          </a:p>
          <a:p>
            <a:pPr algn="just"/>
            <a:r>
              <a:rPr lang="fr-FR" sz="800" i="1">
                <a:latin typeface="Century Gothic" panose="020B0502020202020204" pitchFamily="34" charset="0"/>
              </a:rPr>
              <a:t>Les idées principales ont été présentées dans ce tableau (Cf. diapositive n°6 pour plus de détails sur la sélection).</a:t>
            </a:r>
          </a:p>
        </p:txBody>
      </p:sp>
      <p:sp>
        <p:nvSpPr>
          <p:cNvPr id="8" name="Espace réservé du numéro de diapositive 8">
            <a:extLst>
              <a:ext uri="{FF2B5EF4-FFF2-40B4-BE49-F238E27FC236}">
                <a16:creationId xmlns:a16="http://schemas.microsoft.com/office/drawing/2014/main" id="{1CD4AB40-9AA8-659A-3D29-D7982D63A9A2}"/>
              </a:ext>
            </a:extLst>
          </p:cNvPr>
          <p:cNvSpPr txBox="1">
            <a:spLocks/>
          </p:cNvSpPr>
          <p:nvPr/>
        </p:nvSpPr>
        <p:spPr>
          <a:xfrm>
            <a:off x="10182995" y="6385715"/>
            <a:ext cx="1800000" cy="480000"/>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16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r">
              <a:defRPr/>
            </a:pPr>
            <a:fld id="{86CB4B4D-7CA3-9044-876B-883B54F8677D}" type="slidenum">
              <a:rPr lang="fr-FR" sz="1100" b="1" smtClean="0">
                <a:solidFill>
                  <a:srgbClr val="011CA3"/>
                </a:solidFill>
              </a:rPr>
              <a:pPr algn="r">
                <a:defRPr/>
              </a:pPr>
              <a:t>20</a:t>
            </a:fld>
            <a:endParaRPr lang="fr-FR" sz="1100" b="1">
              <a:solidFill>
                <a:srgbClr val="011CA3"/>
              </a:solidFill>
            </a:endParaRPr>
          </a:p>
        </p:txBody>
      </p:sp>
    </p:spTree>
    <p:extLst>
      <p:ext uri="{BB962C8B-B14F-4D97-AF65-F5344CB8AC3E}">
        <p14:creationId xmlns:p14="http://schemas.microsoft.com/office/powerpoint/2010/main" val="1060047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A5D2DCF-E314-C561-58C1-FB84A18264B1}"/>
              </a:ext>
            </a:extLst>
          </p:cNvPr>
          <p:cNvSpPr>
            <a:spLocks noGrp="1"/>
          </p:cNvSpPr>
          <p:nvPr>
            <p:ph type="body" sz="quarter" idx="13"/>
          </p:nvPr>
        </p:nvSpPr>
        <p:spPr>
          <a:xfrm>
            <a:off x="1298116" y="606197"/>
            <a:ext cx="8575276" cy="328229"/>
          </a:xfrm>
        </p:spPr>
        <p:txBody>
          <a:bodyPr>
            <a:noAutofit/>
          </a:bodyPr>
          <a:lstStyle/>
          <a:p>
            <a:r>
              <a:rPr lang="fr-FR" sz="1600"/>
              <a:t>Quelles sont, d'après vous,</a:t>
            </a:r>
            <a:r>
              <a:rPr lang="fr-FR" sz="1600">
                <a:solidFill>
                  <a:srgbClr val="FF0000"/>
                </a:solidFill>
              </a:rPr>
              <a:t> </a:t>
            </a:r>
            <a:r>
              <a:rPr lang="fr-FR" sz="1600"/>
              <a:t>les difficultés que rencontre le métier d'aide à domicile ? </a:t>
            </a:r>
          </a:p>
        </p:txBody>
      </p:sp>
      <p:sp>
        <p:nvSpPr>
          <p:cNvPr id="3" name="Titre 2">
            <a:extLst>
              <a:ext uri="{FF2B5EF4-FFF2-40B4-BE49-F238E27FC236}">
                <a16:creationId xmlns:a16="http://schemas.microsoft.com/office/drawing/2014/main" id="{915DCF39-1BB8-58DE-E83A-B71AB7C0E998}"/>
              </a:ext>
            </a:extLst>
          </p:cNvPr>
          <p:cNvSpPr>
            <a:spLocks noGrp="1"/>
          </p:cNvSpPr>
          <p:nvPr>
            <p:ph type="title"/>
          </p:nvPr>
        </p:nvSpPr>
        <p:spPr/>
        <p:txBody>
          <a:bodyPr/>
          <a:lstStyle/>
          <a:p>
            <a:r>
              <a:rPr lang="fr-FR"/>
              <a:t>QUESTION N°8 – Deuxième partie</a:t>
            </a:r>
          </a:p>
        </p:txBody>
      </p:sp>
      <p:sp>
        <p:nvSpPr>
          <p:cNvPr id="4" name="ZoneTexte 3">
            <a:extLst>
              <a:ext uri="{FF2B5EF4-FFF2-40B4-BE49-F238E27FC236}">
                <a16:creationId xmlns:a16="http://schemas.microsoft.com/office/drawing/2014/main" id="{284EA7FF-B324-19E9-7B9E-77855329ACBF}"/>
              </a:ext>
            </a:extLst>
          </p:cNvPr>
          <p:cNvSpPr txBox="1"/>
          <p:nvPr/>
        </p:nvSpPr>
        <p:spPr>
          <a:xfrm>
            <a:off x="2658140" y="2658140"/>
            <a:ext cx="184731" cy="276999"/>
          </a:xfrm>
          <a:prstGeom prst="rect">
            <a:avLst/>
          </a:prstGeom>
          <a:noFill/>
        </p:spPr>
        <p:txBody>
          <a:bodyPr wrap="none" rtlCol="0">
            <a:spAutoFit/>
          </a:bodyPr>
          <a:lstStyle/>
          <a:p>
            <a:pPr algn="l"/>
            <a:endParaRPr lang="fr-FR" sz="1200" b="1">
              <a:latin typeface="Century Gothic" panose="020B0502020202020204" pitchFamily="34" charset="0"/>
            </a:endParaRPr>
          </a:p>
        </p:txBody>
      </p:sp>
      <p:graphicFrame>
        <p:nvGraphicFramePr>
          <p:cNvPr id="5" name="Tableau 4">
            <a:extLst>
              <a:ext uri="{FF2B5EF4-FFF2-40B4-BE49-F238E27FC236}">
                <a16:creationId xmlns:a16="http://schemas.microsoft.com/office/drawing/2014/main" id="{A3F028E1-6461-2B49-5E2E-D2B87147949A}"/>
              </a:ext>
            </a:extLst>
          </p:cNvPr>
          <p:cNvGraphicFramePr>
            <a:graphicFrameLocks noGrp="1"/>
          </p:cNvGraphicFramePr>
          <p:nvPr>
            <p:extLst>
              <p:ext uri="{D42A27DB-BD31-4B8C-83A1-F6EECF244321}">
                <p14:modId xmlns:p14="http://schemas.microsoft.com/office/powerpoint/2010/main" val="3167631942"/>
              </p:ext>
            </p:extLst>
          </p:nvPr>
        </p:nvGraphicFramePr>
        <p:xfrm>
          <a:off x="706345" y="1552754"/>
          <a:ext cx="10779310" cy="3053752"/>
        </p:xfrm>
        <a:graphic>
          <a:graphicData uri="http://schemas.openxmlformats.org/drawingml/2006/table">
            <a:tbl>
              <a:tblPr/>
              <a:tblGrid>
                <a:gridCol w="2871782">
                  <a:extLst>
                    <a:ext uri="{9D8B030D-6E8A-4147-A177-3AD203B41FA5}">
                      <a16:colId xmlns:a16="http://schemas.microsoft.com/office/drawing/2014/main" val="3541563070"/>
                    </a:ext>
                  </a:extLst>
                </a:gridCol>
                <a:gridCol w="901296">
                  <a:extLst>
                    <a:ext uri="{9D8B030D-6E8A-4147-A177-3AD203B41FA5}">
                      <a16:colId xmlns:a16="http://schemas.microsoft.com/office/drawing/2014/main" val="2453338640"/>
                    </a:ext>
                  </a:extLst>
                </a:gridCol>
                <a:gridCol w="7006232">
                  <a:extLst>
                    <a:ext uri="{9D8B030D-6E8A-4147-A177-3AD203B41FA5}">
                      <a16:colId xmlns:a16="http://schemas.microsoft.com/office/drawing/2014/main" val="3506045213"/>
                    </a:ext>
                  </a:extLst>
                </a:gridCol>
              </a:tblGrid>
              <a:tr h="393422">
                <a:tc>
                  <a:txBody>
                    <a:bodyPr/>
                    <a:lstStyle/>
                    <a:p>
                      <a:pPr marL="0" algn="l" defTabSz="1219170" rtl="0" eaLnBrk="1" fontAlgn="b" latinLnBrk="0" hangingPunct="1"/>
                      <a:r>
                        <a:rPr lang="fr-FR" sz="1100" b="1" i="0" u="none" strike="noStrike" kern="1200">
                          <a:solidFill>
                            <a:schemeClr val="tx1">
                              <a:lumMod val="95000"/>
                              <a:lumOff val="5000"/>
                            </a:schemeClr>
                          </a:solidFill>
                          <a:effectLst/>
                          <a:latin typeface="Century Gothic" panose="020B0502020202020204" pitchFamily="34" charset="0"/>
                          <a:ea typeface="+mn-ea"/>
                          <a:cs typeface="+mn-cs"/>
                        </a:rPr>
                        <a:t>THÈMES PRINCIPAUX</a:t>
                      </a:r>
                    </a:p>
                  </a:txBody>
                  <a:tcPr marL="72000" marR="72000" marT="3064"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219170" rtl="0" eaLnBrk="1" fontAlgn="b" latinLnBrk="0" hangingPunct="1"/>
                      <a:r>
                        <a:rPr lang="fr-FR" sz="1100" b="1" i="0" u="none" strike="noStrike" kern="1200">
                          <a:solidFill>
                            <a:schemeClr val="accent1"/>
                          </a:solidFill>
                          <a:effectLst/>
                          <a:latin typeface="Century Gothic" panose="020B0502020202020204" pitchFamily="34" charset="0"/>
                          <a:ea typeface="+mn-ea"/>
                          <a:cs typeface="+mn-cs"/>
                        </a:rPr>
                        <a:t>%</a:t>
                      </a:r>
                    </a:p>
                  </a:txBody>
                  <a:tcPr marL="72000" marR="72000" marT="3064"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fr-FR" sz="1100" b="1" i="0" u="none" strike="noStrike">
                          <a:solidFill>
                            <a:srgbClr val="0D0D0D"/>
                          </a:solidFill>
                          <a:effectLst/>
                          <a:latin typeface="Century Gothic" panose="020B0502020202020204" pitchFamily="34" charset="0"/>
                        </a:rPr>
                        <a:t>Idées partagées</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2402823"/>
                  </a:ext>
                </a:extLst>
              </a:tr>
              <a:tr h="566727">
                <a:tc>
                  <a:txBody>
                    <a:bodyPr/>
                    <a:lstStyle/>
                    <a:p>
                      <a:pPr algn="l" fontAlgn="b"/>
                      <a:r>
                        <a:rPr lang="fr-FR" sz="1100" b="1" i="0" u="none" strike="noStrike">
                          <a:solidFill>
                            <a:schemeClr val="tx1">
                              <a:lumMod val="95000"/>
                              <a:lumOff val="5000"/>
                            </a:schemeClr>
                          </a:solidFill>
                          <a:effectLst/>
                          <a:latin typeface="Century Gothic" panose="020B0502020202020204" pitchFamily="34" charset="0"/>
                        </a:rPr>
                        <a:t>Un manque d'attractivité financière</a:t>
                      </a:r>
                      <a:endParaRPr lang="fr-FR" sz="1100" b="1" i="0" u="none" strike="sngStrike" baseline="0">
                        <a:solidFill>
                          <a:srgbClr val="FF0000"/>
                        </a:solidFill>
                        <a:effectLst/>
                        <a:latin typeface="Century Gothic" panose="020B0502020202020204" pitchFamily="34" charset="0"/>
                      </a:endParaRPr>
                    </a:p>
                  </a:txBody>
                  <a:tcPr marL="72000" marR="72000"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panose="020B0502020202020204" pitchFamily="34" charset="0"/>
                        </a:rPr>
                        <a:t>40%</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l" fontAlgn="b"/>
                      <a:r>
                        <a:rPr lang="fr-FR" sz="1000" b="0" i="0" u="none" strike="noStrike">
                          <a:solidFill>
                            <a:schemeClr val="tx1">
                              <a:lumMod val="95000"/>
                              <a:lumOff val="5000"/>
                            </a:schemeClr>
                          </a:solidFill>
                          <a:effectLst/>
                          <a:latin typeface="Century Gothic" panose="020B0502020202020204" pitchFamily="34" charset="0"/>
                        </a:rPr>
                        <a:t>Un métier mal rémunéré – </a:t>
                      </a:r>
                      <a:r>
                        <a:rPr lang="fr-FR" sz="1000" b="0" i="0" u="none" strike="noStrike">
                          <a:solidFill>
                            <a:schemeClr val="accent1"/>
                          </a:solidFill>
                          <a:effectLst/>
                          <a:latin typeface="Century Gothic" panose="020B0502020202020204" pitchFamily="34" charset="0"/>
                        </a:rPr>
                        <a:t>37%</a:t>
                      </a:r>
                    </a:p>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lumMod val="95000"/>
                              <a:lumOff val="5000"/>
                            </a:schemeClr>
                          </a:solidFill>
                          <a:effectLst/>
                          <a:latin typeface="Century Gothic" panose="020B0502020202020204" pitchFamily="34" charset="0"/>
                        </a:rPr>
                        <a:t>Des frais de déplacements coûteux et non pris en charge – </a:t>
                      </a:r>
                      <a:r>
                        <a:rPr lang="fr-FR" sz="1000" b="0" i="0" u="none" strike="noStrike">
                          <a:solidFill>
                            <a:schemeClr val="accent1"/>
                          </a:solidFill>
                          <a:effectLst/>
                          <a:latin typeface="Century Gothic" panose="020B0502020202020204" pitchFamily="34" charset="0"/>
                        </a:rPr>
                        <a:t>2%</a:t>
                      </a:r>
                      <a:endParaRPr lang="fr-FR" sz="1000" b="0" i="0" u="none" strike="noStrike">
                        <a:solidFill>
                          <a:schemeClr val="tx1">
                            <a:lumMod val="95000"/>
                            <a:lumOff val="5000"/>
                          </a:schemeClr>
                        </a:solidFill>
                        <a:effectLst/>
                        <a:latin typeface="Century Gothic" panose="020B050202020202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lumMod val="95000"/>
                              <a:lumOff val="5000"/>
                            </a:schemeClr>
                          </a:solidFill>
                          <a:effectLst/>
                          <a:latin typeface="Century Gothic" panose="020B0502020202020204" pitchFamily="34" charset="0"/>
                        </a:rPr>
                        <a:t>Un métier précaire – </a:t>
                      </a:r>
                      <a:r>
                        <a:rPr lang="fr-FR" sz="1000" b="0" i="0" u="none" strike="noStrike">
                          <a:solidFill>
                            <a:schemeClr val="accent1"/>
                          </a:solidFill>
                          <a:effectLst/>
                          <a:latin typeface="Century Gothic" panose="020B0502020202020204" pitchFamily="34" charset="0"/>
                        </a:rPr>
                        <a:t>1%</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4390742"/>
                  </a:ext>
                </a:extLst>
              </a:tr>
              <a:tr h="566727">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fr-FR" sz="1100" b="1" i="0" u="none" strike="noStrike">
                          <a:solidFill>
                            <a:schemeClr val="tx1">
                              <a:lumMod val="95000"/>
                              <a:lumOff val="5000"/>
                            </a:schemeClr>
                          </a:solidFill>
                          <a:effectLst/>
                          <a:latin typeface="Century Gothic" panose="020B0502020202020204" pitchFamily="34" charset="0"/>
                        </a:rPr>
                        <a:t>Un métier mal perçu</a:t>
                      </a:r>
                    </a:p>
                  </a:txBody>
                  <a:tcPr marL="72000" marR="72000"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panose="020B0502020202020204" pitchFamily="34" charset="0"/>
                        </a:rPr>
                        <a:t>23%</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lumMod val="95000"/>
                              <a:lumOff val="5000"/>
                            </a:schemeClr>
                          </a:solidFill>
                          <a:effectLst/>
                          <a:latin typeface="Century Gothic" panose="020B0502020202020204" pitchFamily="34" charset="0"/>
                        </a:rPr>
                        <a:t>Un métier peu reconnu – </a:t>
                      </a:r>
                      <a:r>
                        <a:rPr lang="fr-FR" sz="1000" b="0" i="0" u="none" strike="noStrike">
                          <a:solidFill>
                            <a:schemeClr val="accent1"/>
                          </a:solidFill>
                          <a:effectLst/>
                          <a:latin typeface="Century Gothic" panose="020B0502020202020204" pitchFamily="34" charset="0"/>
                        </a:rPr>
                        <a:t>15%</a:t>
                      </a:r>
                      <a:endParaRPr lang="fr-FR" sz="1000" b="0" i="0" u="none" strike="noStrike">
                        <a:solidFill>
                          <a:schemeClr val="tx1">
                            <a:lumMod val="95000"/>
                            <a:lumOff val="5000"/>
                          </a:schemeClr>
                        </a:solidFill>
                        <a:effectLst/>
                        <a:latin typeface="Century Gothic" panose="020B0502020202020204" pitchFamily="34" charset="0"/>
                      </a:endParaRPr>
                    </a:p>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lumMod val="95000"/>
                              <a:lumOff val="5000"/>
                            </a:schemeClr>
                          </a:solidFill>
                          <a:effectLst/>
                          <a:latin typeface="Century Gothic" panose="020B0502020202020204" pitchFamily="34" charset="0"/>
                        </a:rPr>
                        <a:t>Un métier peu valorisé – </a:t>
                      </a:r>
                      <a:r>
                        <a:rPr lang="fr-FR" sz="1000" b="0" i="0" u="none" strike="noStrike">
                          <a:solidFill>
                            <a:schemeClr val="accent1"/>
                          </a:solidFill>
                          <a:effectLst/>
                          <a:latin typeface="Century Gothic" panose="020B0502020202020204" pitchFamily="34" charset="0"/>
                        </a:rPr>
                        <a:t>6%</a:t>
                      </a:r>
                    </a:p>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lumMod val="95000"/>
                              <a:lumOff val="5000"/>
                            </a:schemeClr>
                          </a:solidFill>
                          <a:effectLst/>
                          <a:latin typeface="Century Gothic" panose="020B0502020202020204" pitchFamily="34" charset="0"/>
                        </a:rPr>
                        <a:t>Un métier difficile – </a:t>
                      </a:r>
                      <a:r>
                        <a:rPr lang="fr-FR" sz="1000" b="0" i="0" u="none" strike="noStrike">
                          <a:solidFill>
                            <a:schemeClr val="accent1"/>
                          </a:solidFill>
                          <a:effectLst/>
                          <a:latin typeface="Century Gothic" panose="020B0502020202020204" pitchFamily="34" charset="0"/>
                        </a:rPr>
                        <a:t>1%</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875143624"/>
                  </a:ext>
                </a:extLst>
              </a:tr>
              <a:tr h="56672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Des conditions de travail difficiles</a:t>
                      </a:r>
                    </a:p>
                  </a:txBody>
                  <a:tcPr marL="72000" marR="72000"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panose="020B0502020202020204" pitchFamily="34" charset="0"/>
                        </a:rPr>
                        <a:t>17%</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Des horaires de travail difficiles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8%</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La pénibilité physique du métier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4%</a:t>
                      </a:r>
                      <a:endPar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La fréquence des déplacements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3%</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2772178"/>
                  </a:ext>
                </a:extLst>
              </a:tr>
              <a:tr h="566727">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Des problématiques de ressources humaines</a:t>
                      </a:r>
                    </a:p>
                  </a:txBody>
                  <a:tcPr marL="72000" marR="72000"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panose="020B0502020202020204" pitchFamily="34" charset="0"/>
                        </a:rPr>
                        <a:t>15%</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rgbClr val="4338FF"/>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Le manque de formation du personnel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10%</a:t>
                      </a:r>
                      <a:endPar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Les effectifs réduits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3%</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Les difficultés de recrutement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1%</a:t>
                      </a:r>
                      <a:endPar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endParaRP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1217793"/>
                  </a:ext>
                </a:extLst>
              </a:tr>
              <a:tr h="393422">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Le temps insuffisant dédié aux patients</a:t>
                      </a:r>
                    </a:p>
                  </a:txBody>
                  <a:tcPr marL="72000" marR="72000"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fr-FR" sz="1100" b="1" i="0" u="none" strike="noStrike" kern="1200">
                          <a:solidFill>
                            <a:schemeClr val="accent1">
                              <a:lumMod val="60000"/>
                              <a:lumOff val="40000"/>
                            </a:schemeClr>
                          </a:solidFill>
                          <a:effectLst/>
                          <a:latin typeface="Century Gothic" panose="020B0502020202020204" pitchFamily="34" charset="0"/>
                          <a:ea typeface="+mn-ea"/>
                          <a:cs typeface="+mn-cs"/>
                        </a:rPr>
                        <a:t>4%</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Le temps insuffisant dédié aux patients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 4%</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50256006"/>
                  </a:ext>
                </a:extLst>
              </a:tr>
            </a:tbl>
          </a:graphicData>
        </a:graphic>
      </p:graphicFrame>
      <p:sp>
        <p:nvSpPr>
          <p:cNvPr id="7" name="Rectangle 6">
            <a:extLst>
              <a:ext uri="{FF2B5EF4-FFF2-40B4-BE49-F238E27FC236}">
                <a16:creationId xmlns:a16="http://schemas.microsoft.com/office/drawing/2014/main" id="{632E78D5-4941-E46C-BFCB-DDC4DCC791BD}"/>
              </a:ext>
            </a:extLst>
          </p:cNvPr>
          <p:cNvSpPr/>
          <p:nvPr/>
        </p:nvSpPr>
        <p:spPr>
          <a:xfrm>
            <a:off x="706345" y="5026668"/>
            <a:ext cx="10779309" cy="1370448"/>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1200" b="1">
                <a:solidFill>
                  <a:schemeClr val="tx1"/>
                </a:solidFill>
                <a:latin typeface="Century Gothic" panose="020B0502020202020204" pitchFamily="34" charset="0"/>
              </a:rPr>
              <a:t>Messages principaux</a:t>
            </a:r>
          </a:p>
          <a:p>
            <a:pPr marL="171450" indent="-171450">
              <a:buFont typeface="Arial" panose="020B0604020202020204" pitchFamily="34" charset="0"/>
              <a:buChar char="•"/>
            </a:pPr>
            <a:r>
              <a:rPr lang="fr-FR" sz="1200" spc="-20">
                <a:solidFill>
                  <a:schemeClr val="tx1"/>
                </a:solidFill>
                <a:latin typeface="Century Gothic" panose="020B0502020202020204" pitchFamily="34" charset="0"/>
              </a:rPr>
              <a:t>La première catégorie de difficultés relève du cadre de travail général : conditions salariale (40%), horaires de travail difficiles (8%), pénibilité (4%).</a:t>
            </a:r>
          </a:p>
          <a:p>
            <a:pPr marL="171450" indent="-171450">
              <a:buFont typeface="Arial" panose="020B0604020202020204" pitchFamily="34" charset="0"/>
              <a:buChar char="•"/>
            </a:pPr>
            <a:r>
              <a:rPr lang="fr-FR" sz="1200">
                <a:solidFill>
                  <a:schemeClr val="tx1"/>
                </a:solidFill>
                <a:latin typeface="Century Gothic" panose="020B0502020202020204" pitchFamily="34" charset="0"/>
              </a:rPr>
              <a:t>La seconde catégorie tient à la perception négative du métier : manque de reconnaissance et de valorisation.</a:t>
            </a:r>
          </a:p>
          <a:p>
            <a:pPr marL="171450" indent="-171450">
              <a:buFont typeface="Arial" panose="020B0604020202020204" pitchFamily="34" charset="0"/>
              <a:buChar char="•"/>
            </a:pPr>
            <a:r>
              <a:rPr lang="fr-FR" sz="1200">
                <a:solidFill>
                  <a:schemeClr val="tx1"/>
                </a:solidFill>
                <a:latin typeface="Century Gothic" panose="020B0502020202020204" pitchFamily="34" charset="0"/>
              </a:rPr>
              <a:t>Enfin, les participants identifient des obstacles à la bonne réalisation de la mission d’aide à domicile : manque de formation (10%), manque d’effectif (3%), manque de temps (4%).</a:t>
            </a:r>
          </a:p>
        </p:txBody>
      </p:sp>
      <p:sp>
        <p:nvSpPr>
          <p:cNvPr id="9" name="Rectangle : coins arrondis 8">
            <a:extLst>
              <a:ext uri="{FF2B5EF4-FFF2-40B4-BE49-F238E27FC236}">
                <a16:creationId xmlns:a16="http://schemas.microsoft.com/office/drawing/2014/main" id="{94D26B2B-D98B-9659-32BF-6EFE72F3F844}"/>
              </a:ext>
            </a:extLst>
          </p:cNvPr>
          <p:cNvSpPr/>
          <p:nvPr/>
        </p:nvSpPr>
        <p:spPr>
          <a:xfrm>
            <a:off x="10438083" y="116800"/>
            <a:ext cx="1646751" cy="244574"/>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rgbClr val="0B00B2"/>
                </a:solidFill>
                <a:latin typeface="Century Gothic" panose="020B0502020202020204" pitchFamily="34" charset="0"/>
              </a:rPr>
              <a:t>Question ouverte</a:t>
            </a:r>
          </a:p>
        </p:txBody>
      </p:sp>
      <p:sp>
        <p:nvSpPr>
          <p:cNvPr id="6" name="Rectangle : coins arrondis 5">
            <a:extLst>
              <a:ext uri="{FF2B5EF4-FFF2-40B4-BE49-F238E27FC236}">
                <a16:creationId xmlns:a16="http://schemas.microsoft.com/office/drawing/2014/main" id="{FDA460AB-B36C-8AE6-6683-BB7CF0787402}"/>
              </a:ext>
            </a:extLst>
          </p:cNvPr>
          <p:cNvSpPr/>
          <p:nvPr/>
        </p:nvSpPr>
        <p:spPr>
          <a:xfrm>
            <a:off x="10453694" y="425571"/>
            <a:ext cx="1631140" cy="243429"/>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2925 </a:t>
            </a:r>
            <a:r>
              <a:rPr lang="fr-FR" sz="1200">
                <a:solidFill>
                  <a:schemeClr val="tx1"/>
                </a:solidFill>
                <a:latin typeface="Century Gothic" panose="020B0502020202020204" pitchFamily="34" charset="0"/>
              </a:rPr>
              <a:t>participants</a:t>
            </a:r>
          </a:p>
        </p:txBody>
      </p:sp>
      <p:sp>
        <p:nvSpPr>
          <p:cNvPr id="10" name="Rectangle : coins arrondis 9">
            <a:extLst>
              <a:ext uri="{FF2B5EF4-FFF2-40B4-BE49-F238E27FC236}">
                <a16:creationId xmlns:a16="http://schemas.microsoft.com/office/drawing/2014/main" id="{11DD248A-6136-F846-AD16-8FEECE13FE89}"/>
              </a:ext>
            </a:extLst>
          </p:cNvPr>
          <p:cNvSpPr/>
          <p:nvPr/>
        </p:nvSpPr>
        <p:spPr>
          <a:xfrm>
            <a:off x="10438083" y="746838"/>
            <a:ext cx="1631140" cy="243429"/>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5811 </a:t>
            </a:r>
            <a:r>
              <a:rPr lang="fr-FR" sz="1200">
                <a:solidFill>
                  <a:schemeClr val="tx1"/>
                </a:solidFill>
                <a:latin typeface="Century Gothic" panose="020B0502020202020204" pitchFamily="34" charset="0"/>
              </a:rPr>
              <a:t>contributions</a:t>
            </a:r>
          </a:p>
        </p:txBody>
      </p:sp>
      <p:sp>
        <p:nvSpPr>
          <p:cNvPr id="11" name="Rectangle 10">
            <a:extLst>
              <a:ext uri="{FF2B5EF4-FFF2-40B4-BE49-F238E27FC236}">
                <a16:creationId xmlns:a16="http://schemas.microsoft.com/office/drawing/2014/main" id="{B5078731-3535-1694-4C39-E49004F05163}"/>
              </a:ext>
            </a:extLst>
          </p:cNvPr>
          <p:cNvSpPr/>
          <p:nvPr/>
        </p:nvSpPr>
        <p:spPr>
          <a:xfrm>
            <a:off x="104312" y="188020"/>
            <a:ext cx="1077132" cy="846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0B2FD641-A9A2-DFCD-F5F6-E43C7939AB2A}"/>
              </a:ext>
            </a:extLst>
          </p:cNvPr>
          <p:cNvPicPr>
            <a:picLocks noChangeAspect="1"/>
          </p:cNvPicPr>
          <p:nvPr/>
        </p:nvPicPr>
        <p:blipFill rotWithShape="1">
          <a:blip r:embed="rId3"/>
          <a:srcRect l="9492" t="7593" r="7464" b="7593"/>
          <a:stretch/>
        </p:blipFill>
        <p:spPr>
          <a:xfrm>
            <a:off x="351983" y="305315"/>
            <a:ext cx="581790" cy="581376"/>
          </a:xfrm>
          <a:prstGeom prst="ellipse">
            <a:avLst/>
          </a:prstGeom>
          <a:ln>
            <a:solidFill>
              <a:schemeClr val="accent1"/>
            </a:solidFill>
          </a:ln>
        </p:spPr>
      </p:pic>
      <p:sp>
        <p:nvSpPr>
          <p:cNvPr id="13" name="ZoneTexte 12">
            <a:extLst>
              <a:ext uri="{FF2B5EF4-FFF2-40B4-BE49-F238E27FC236}">
                <a16:creationId xmlns:a16="http://schemas.microsoft.com/office/drawing/2014/main" id="{1849B139-765F-5E28-31CE-608AD907A614}"/>
              </a:ext>
            </a:extLst>
          </p:cNvPr>
          <p:cNvSpPr txBox="1"/>
          <p:nvPr/>
        </p:nvSpPr>
        <p:spPr>
          <a:xfrm>
            <a:off x="-1" y="6508397"/>
            <a:ext cx="6741764" cy="338554"/>
          </a:xfrm>
          <a:prstGeom prst="rect">
            <a:avLst/>
          </a:prstGeom>
          <a:noFill/>
        </p:spPr>
        <p:txBody>
          <a:bodyPr wrap="square">
            <a:spAutoFit/>
          </a:bodyPr>
          <a:lstStyle/>
          <a:p>
            <a:pPr algn="just"/>
            <a:r>
              <a:rPr lang="fr-FR" sz="800" i="1">
                <a:latin typeface="Century Gothic" panose="020B0502020202020204" pitchFamily="34" charset="0"/>
              </a:rPr>
              <a:t>Les pourcentages sont exprimés en nombre de contributions.</a:t>
            </a:r>
          </a:p>
          <a:p>
            <a:pPr algn="just"/>
            <a:r>
              <a:rPr lang="fr-FR" sz="800" i="1">
                <a:latin typeface="Century Gothic" panose="020B0502020202020204" pitchFamily="34" charset="0"/>
              </a:rPr>
              <a:t>Les idées principales ont été présentées dans ce tableau (Cf. diapositive n°6 pour plus de détails sur la sélection).</a:t>
            </a:r>
          </a:p>
        </p:txBody>
      </p:sp>
      <p:sp>
        <p:nvSpPr>
          <p:cNvPr id="8" name="Espace réservé du numéro de diapositive 8">
            <a:extLst>
              <a:ext uri="{FF2B5EF4-FFF2-40B4-BE49-F238E27FC236}">
                <a16:creationId xmlns:a16="http://schemas.microsoft.com/office/drawing/2014/main" id="{5C2C94EE-03BF-502F-42C3-17ED02EE12FB}"/>
              </a:ext>
            </a:extLst>
          </p:cNvPr>
          <p:cNvSpPr txBox="1">
            <a:spLocks/>
          </p:cNvSpPr>
          <p:nvPr/>
        </p:nvSpPr>
        <p:spPr>
          <a:xfrm>
            <a:off x="10182995" y="6385715"/>
            <a:ext cx="1800000" cy="480000"/>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16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r">
              <a:defRPr/>
            </a:pPr>
            <a:fld id="{86CB4B4D-7CA3-9044-876B-883B54F8677D}" type="slidenum">
              <a:rPr lang="fr-FR" sz="1100" b="1" smtClean="0">
                <a:solidFill>
                  <a:srgbClr val="011CA3"/>
                </a:solidFill>
              </a:rPr>
              <a:pPr algn="r">
                <a:defRPr/>
              </a:pPr>
              <a:t>21</a:t>
            </a:fld>
            <a:endParaRPr lang="fr-FR" sz="1100" b="1">
              <a:solidFill>
                <a:srgbClr val="011CA3"/>
              </a:solidFill>
            </a:endParaRPr>
          </a:p>
        </p:txBody>
      </p:sp>
    </p:spTree>
    <p:extLst>
      <p:ext uri="{BB962C8B-B14F-4D97-AF65-F5344CB8AC3E}">
        <p14:creationId xmlns:p14="http://schemas.microsoft.com/office/powerpoint/2010/main" val="1072982154"/>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A3F028E1-6461-2B49-5E2E-D2B87147949A}"/>
              </a:ext>
            </a:extLst>
          </p:cNvPr>
          <p:cNvGraphicFramePr>
            <a:graphicFrameLocks noGrp="1"/>
          </p:cNvGraphicFramePr>
          <p:nvPr>
            <p:extLst>
              <p:ext uri="{D42A27DB-BD31-4B8C-83A1-F6EECF244321}">
                <p14:modId xmlns:p14="http://schemas.microsoft.com/office/powerpoint/2010/main" val="3854422470"/>
              </p:ext>
            </p:extLst>
          </p:nvPr>
        </p:nvGraphicFramePr>
        <p:xfrm>
          <a:off x="740478" y="1229890"/>
          <a:ext cx="10784196" cy="3473072"/>
        </p:xfrm>
        <a:graphic>
          <a:graphicData uri="http://schemas.openxmlformats.org/drawingml/2006/table">
            <a:tbl>
              <a:tblPr/>
              <a:tblGrid>
                <a:gridCol w="2951300">
                  <a:extLst>
                    <a:ext uri="{9D8B030D-6E8A-4147-A177-3AD203B41FA5}">
                      <a16:colId xmlns:a16="http://schemas.microsoft.com/office/drawing/2014/main" val="3541563070"/>
                    </a:ext>
                  </a:extLst>
                </a:gridCol>
                <a:gridCol w="944097">
                  <a:extLst>
                    <a:ext uri="{9D8B030D-6E8A-4147-A177-3AD203B41FA5}">
                      <a16:colId xmlns:a16="http://schemas.microsoft.com/office/drawing/2014/main" val="2453338640"/>
                    </a:ext>
                  </a:extLst>
                </a:gridCol>
                <a:gridCol w="6888799">
                  <a:extLst>
                    <a:ext uri="{9D8B030D-6E8A-4147-A177-3AD203B41FA5}">
                      <a16:colId xmlns:a16="http://schemas.microsoft.com/office/drawing/2014/main" val="3506045213"/>
                    </a:ext>
                  </a:extLst>
                </a:gridCol>
              </a:tblGrid>
              <a:tr h="354464">
                <a:tc>
                  <a:txBody>
                    <a:bodyPr/>
                    <a:lstStyle/>
                    <a:p>
                      <a:pPr marL="0" algn="l" defTabSz="1219170" rtl="0" eaLnBrk="1" fontAlgn="b" latinLnBrk="0" hangingPunct="1"/>
                      <a:r>
                        <a:rPr lang="fr-FR" sz="1100" b="1" i="0" u="none" strike="noStrike" kern="1200">
                          <a:solidFill>
                            <a:schemeClr val="tx1">
                              <a:lumMod val="95000"/>
                              <a:lumOff val="5000"/>
                            </a:schemeClr>
                          </a:solidFill>
                          <a:effectLst/>
                          <a:latin typeface="Century Gothic" panose="020B0502020202020204" pitchFamily="34" charset="0"/>
                          <a:ea typeface="+mn-ea"/>
                          <a:cs typeface="+mn-cs"/>
                        </a:rPr>
                        <a:t>THÈMES PRINCIPAUX</a:t>
                      </a:r>
                    </a:p>
                  </a:txBody>
                  <a:tcPr marL="72000" marR="72000" marT="3064"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219170" rtl="0" eaLnBrk="1" fontAlgn="b" latinLnBrk="0" hangingPunct="1"/>
                      <a:r>
                        <a:rPr lang="fr-FR" sz="1100" b="1" i="0" u="none" strike="noStrike" kern="1200">
                          <a:solidFill>
                            <a:schemeClr val="accent1"/>
                          </a:solidFill>
                          <a:effectLst/>
                          <a:latin typeface="Century Gothic" panose="020B0502020202020204" pitchFamily="34" charset="0"/>
                          <a:ea typeface="+mn-ea"/>
                          <a:cs typeface="+mn-cs"/>
                        </a:rPr>
                        <a:t>%</a:t>
                      </a:r>
                    </a:p>
                  </a:txBody>
                  <a:tcPr marL="72000" marR="72000" marT="3064"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fr-FR" sz="1100" b="1" i="0" u="none" strike="noStrike">
                          <a:solidFill>
                            <a:srgbClr val="0D0D0D"/>
                          </a:solidFill>
                          <a:effectLst/>
                          <a:latin typeface="Century Gothic" panose="020B0502020202020204" pitchFamily="34" charset="0"/>
                        </a:rPr>
                        <a:t>Idées partagées</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2402823"/>
                  </a:ext>
                </a:extLst>
              </a:tr>
              <a:tr h="525186">
                <a:tc>
                  <a:txBody>
                    <a:bodyPr/>
                    <a:lstStyle/>
                    <a:p>
                      <a:pPr marL="0" algn="l" defTabSz="914400" rtl="0" eaLnBrk="1" fontAlgn="b" latinLnBrk="0" hangingPunct="1"/>
                      <a:r>
                        <a:rPr kumimoji="0" lang="fr-FR" sz="1100" b="1" i="0" u="none" strike="noStrike" kern="1200" cap="none" spc="0" normalizeH="0" baseline="0">
                          <a:ln>
                            <a:noFill/>
                          </a:ln>
                          <a:solidFill>
                            <a:srgbClr val="000000">
                              <a:lumMod val="95000"/>
                              <a:lumOff val="5000"/>
                            </a:srgbClr>
                          </a:solidFill>
                          <a:effectLst/>
                          <a:uLnTx/>
                          <a:uFillTx/>
                          <a:latin typeface="Century Gothic" panose="020B0502020202020204" pitchFamily="34" charset="0"/>
                          <a:ea typeface="+mn-ea"/>
                          <a:cs typeface="+mn-cs"/>
                        </a:rPr>
                        <a:t>Augmenter les salaires</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panose="020B0502020202020204" pitchFamily="34" charset="0"/>
                        </a:rPr>
                        <a:t>51%</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lumMod val="95000"/>
                              <a:lumOff val="5000"/>
                            </a:schemeClr>
                          </a:solidFill>
                          <a:effectLst/>
                          <a:latin typeface="Century Gothic" panose="020B0502020202020204" pitchFamily="34" charset="0"/>
                        </a:rPr>
                        <a:t>Augmenter les salaires - </a:t>
                      </a:r>
                      <a:r>
                        <a:rPr lang="fr-FR" sz="1000" b="0" i="0" u="none" strike="noStrike">
                          <a:solidFill>
                            <a:schemeClr val="accent1"/>
                          </a:solidFill>
                          <a:effectLst/>
                          <a:latin typeface="Century Gothic" panose="020B0502020202020204" pitchFamily="34" charset="0"/>
                        </a:rPr>
                        <a:t>51%</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4390742"/>
                  </a:ext>
                </a:extLst>
              </a:tr>
              <a:tr h="525186">
                <a:tc>
                  <a:txBody>
                    <a:bodyPr/>
                    <a:lstStyle/>
                    <a:p>
                      <a:pPr marL="0" algn="l" defTabSz="914400" rtl="0" eaLnBrk="1" fontAlgn="b" latinLnBrk="0" hangingPunct="1"/>
                      <a:r>
                        <a:rPr kumimoji="0" lang="fr-FR" sz="1100" b="1" i="0" u="none" strike="noStrike" kern="1200" cap="none" spc="0" normalizeH="0" baseline="0">
                          <a:ln>
                            <a:noFill/>
                          </a:ln>
                          <a:solidFill>
                            <a:srgbClr val="000000">
                              <a:lumMod val="95000"/>
                              <a:lumOff val="5000"/>
                            </a:srgbClr>
                          </a:solidFill>
                          <a:effectLst/>
                          <a:uLnTx/>
                          <a:uFillTx/>
                          <a:latin typeface="Century Gothic" panose="020B0502020202020204" pitchFamily="34" charset="0"/>
                          <a:ea typeface="+mn-ea"/>
                          <a:cs typeface="+mn-cs"/>
                        </a:rPr>
                        <a:t>Créer la vocation et susciter le désir</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100" b="1" i="0" u="none" strike="noStrike" kern="1200">
                          <a:solidFill>
                            <a:srgbClr val="FFFFFF"/>
                          </a:solidFill>
                          <a:effectLst/>
                          <a:latin typeface="Century Gothic" panose="020B0502020202020204" pitchFamily="34" charset="0"/>
                          <a:ea typeface="+mn-ea"/>
                          <a:cs typeface="+mn-cs"/>
                        </a:rPr>
                        <a:t>18%</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Valoriser les métiers du secteur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7%</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Faire connaître ces métiers à travers des stages découverte au sein des structures d'accueil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5%</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Promouvoir le service civique en structures d'accueil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2%</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Communiquer positivement sur le métier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2%</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Faire connaître ces métiers dès le plus jeune âge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1%</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2772178"/>
                  </a:ext>
                </a:extLst>
              </a:tr>
              <a:tr h="52518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fr-FR" sz="1100" b="1" i="0" u="none" strike="noStrike" kern="1200" cap="none" spc="0" normalizeH="0" baseline="0">
                          <a:ln>
                            <a:noFill/>
                          </a:ln>
                          <a:solidFill>
                            <a:srgbClr val="000000">
                              <a:lumMod val="95000"/>
                              <a:lumOff val="5000"/>
                            </a:srgbClr>
                          </a:solidFill>
                          <a:effectLst/>
                          <a:uLnTx/>
                          <a:uFillTx/>
                          <a:latin typeface="Century Gothic" panose="020B0502020202020204" pitchFamily="34" charset="0"/>
                          <a:ea typeface="+mn-ea"/>
                          <a:cs typeface="+mn-cs"/>
                        </a:rPr>
                        <a:t>Former les jeunes</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100" b="1" i="0" u="none" strike="noStrike" kern="1200">
                          <a:solidFill>
                            <a:srgbClr val="FFFFFF"/>
                          </a:solidFill>
                          <a:effectLst/>
                          <a:latin typeface="Century Gothic" panose="020B0502020202020204" pitchFamily="34" charset="0"/>
                          <a:ea typeface="+mn-ea"/>
                          <a:cs typeface="+mn-cs"/>
                        </a:rPr>
                        <a:t>14%</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Améliorer la formation (revaloriser les diplômes et les qualifications)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14%</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654952"/>
                  </a:ext>
                </a:extLst>
              </a:tr>
              <a:tr h="52518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fr-FR" sz="1100" b="1" i="0" u="none" strike="noStrike" kern="1200" cap="none" spc="0" normalizeH="0" baseline="0">
                          <a:ln>
                            <a:noFill/>
                          </a:ln>
                          <a:solidFill>
                            <a:srgbClr val="000000">
                              <a:lumMod val="95000"/>
                              <a:lumOff val="5000"/>
                            </a:srgbClr>
                          </a:solidFill>
                          <a:effectLst/>
                          <a:uLnTx/>
                          <a:uFillTx/>
                          <a:latin typeface="Century Gothic" panose="020B0502020202020204" pitchFamily="34" charset="0"/>
                          <a:ea typeface="+mn-ea"/>
                          <a:cs typeface="+mn-cs"/>
                        </a:rPr>
                        <a:t>Garantir de bonnes conditions de travail</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100" b="1" i="0" u="none" strike="noStrike" kern="1200">
                          <a:solidFill>
                            <a:srgbClr val="FFFFFF"/>
                          </a:solidFill>
                          <a:effectLst/>
                          <a:latin typeface="Century Gothic" panose="020B0502020202020204" pitchFamily="34" charset="0"/>
                          <a:ea typeface="+mn-ea"/>
                          <a:cs typeface="+mn-cs"/>
                        </a:rPr>
                        <a:t>8%</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Améliorer les conditions de travail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4%</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Aménager les horaires de travail (flexibilité...)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2%</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Donner plus de temps aux personnels soignant par patient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1%</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Accroître le temps de travail en équipe, binôme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1%</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Mieux équiper le personnel (voitures de fonction, indemniser les déplacements...)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1%</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402526"/>
                  </a:ext>
                </a:extLst>
              </a:tr>
              <a:tr h="525186">
                <a:tc>
                  <a:txBody>
                    <a:bodyPr/>
                    <a:lstStyle/>
                    <a:p>
                      <a:pPr marL="0" algn="l" defTabSz="914400" rtl="0" eaLnBrk="1" fontAlgn="b" latinLnBrk="0" hangingPunct="1"/>
                      <a:r>
                        <a:rPr kumimoji="0" lang="fr-FR" sz="1100" b="1" i="0" u="none" strike="noStrike" kern="1200" cap="none" spc="0" normalizeH="0" baseline="0">
                          <a:ln>
                            <a:noFill/>
                          </a:ln>
                          <a:solidFill>
                            <a:srgbClr val="000000">
                              <a:lumMod val="95000"/>
                              <a:lumOff val="5000"/>
                            </a:srgbClr>
                          </a:solidFill>
                          <a:effectLst/>
                          <a:uLnTx/>
                          <a:uFillTx/>
                          <a:latin typeface="Century Gothic" panose="020B0502020202020204" pitchFamily="34" charset="0"/>
                          <a:ea typeface="+mn-ea"/>
                          <a:cs typeface="+mn-cs"/>
                        </a:rPr>
                        <a:t>Éduquer les jeunes au respect des anciennes générations</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fr-FR" sz="1100" b="1" i="0" u="none" strike="noStrike" kern="1200">
                          <a:solidFill>
                            <a:schemeClr val="accent1">
                              <a:lumMod val="60000"/>
                              <a:lumOff val="40000"/>
                            </a:schemeClr>
                          </a:solidFill>
                          <a:effectLst/>
                          <a:latin typeface="Century Gothic" panose="020B0502020202020204" pitchFamily="34" charset="0"/>
                          <a:ea typeface="+mn-ea"/>
                          <a:cs typeface="+mn-cs"/>
                        </a:rPr>
                        <a:t>3%</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Éduquer les jeunes au respect des anciennes générations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3%</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3371913"/>
                  </a:ext>
                </a:extLst>
              </a:tr>
            </a:tbl>
          </a:graphicData>
        </a:graphic>
      </p:graphicFrame>
      <p:sp>
        <p:nvSpPr>
          <p:cNvPr id="2" name="Espace réservé du texte 1">
            <a:extLst>
              <a:ext uri="{FF2B5EF4-FFF2-40B4-BE49-F238E27FC236}">
                <a16:creationId xmlns:a16="http://schemas.microsoft.com/office/drawing/2014/main" id="{0A5D2DCF-E314-C561-58C1-FB84A18264B1}"/>
              </a:ext>
            </a:extLst>
          </p:cNvPr>
          <p:cNvSpPr>
            <a:spLocks noGrp="1"/>
          </p:cNvSpPr>
          <p:nvPr>
            <p:ph type="body" sz="quarter" idx="13"/>
          </p:nvPr>
        </p:nvSpPr>
        <p:spPr>
          <a:xfrm>
            <a:off x="1298115" y="527910"/>
            <a:ext cx="8887285" cy="484804"/>
          </a:xfrm>
        </p:spPr>
        <p:txBody>
          <a:bodyPr>
            <a:noAutofit/>
          </a:bodyPr>
          <a:lstStyle/>
          <a:p>
            <a:r>
              <a:rPr lang="fr-FR" sz="1600"/>
              <a:t>Comment donner envie aux jeunes de travailler auprès des personnes âgées ?</a:t>
            </a:r>
          </a:p>
        </p:txBody>
      </p:sp>
      <p:sp>
        <p:nvSpPr>
          <p:cNvPr id="3" name="Titre 2">
            <a:extLst>
              <a:ext uri="{FF2B5EF4-FFF2-40B4-BE49-F238E27FC236}">
                <a16:creationId xmlns:a16="http://schemas.microsoft.com/office/drawing/2014/main" id="{915DCF39-1BB8-58DE-E83A-B71AB7C0E998}"/>
              </a:ext>
            </a:extLst>
          </p:cNvPr>
          <p:cNvSpPr>
            <a:spLocks noGrp="1"/>
          </p:cNvSpPr>
          <p:nvPr>
            <p:ph type="title"/>
          </p:nvPr>
        </p:nvSpPr>
        <p:spPr/>
        <p:txBody>
          <a:bodyPr/>
          <a:lstStyle/>
          <a:p>
            <a:r>
              <a:rPr lang="fr-FR"/>
              <a:t>QUESTION N°9</a:t>
            </a:r>
          </a:p>
        </p:txBody>
      </p:sp>
      <p:sp>
        <p:nvSpPr>
          <p:cNvPr id="4" name="ZoneTexte 3">
            <a:extLst>
              <a:ext uri="{FF2B5EF4-FFF2-40B4-BE49-F238E27FC236}">
                <a16:creationId xmlns:a16="http://schemas.microsoft.com/office/drawing/2014/main" id="{284EA7FF-B324-19E9-7B9E-77855329ACBF}"/>
              </a:ext>
            </a:extLst>
          </p:cNvPr>
          <p:cNvSpPr txBox="1"/>
          <p:nvPr/>
        </p:nvSpPr>
        <p:spPr>
          <a:xfrm>
            <a:off x="2658140" y="2389635"/>
            <a:ext cx="184731" cy="276999"/>
          </a:xfrm>
          <a:prstGeom prst="rect">
            <a:avLst/>
          </a:prstGeom>
          <a:noFill/>
        </p:spPr>
        <p:txBody>
          <a:bodyPr wrap="square" rtlCol="0">
            <a:spAutoFit/>
          </a:bodyPr>
          <a:lstStyle/>
          <a:p>
            <a:pPr algn="l"/>
            <a:endParaRPr lang="fr-FR" sz="1200" b="1">
              <a:latin typeface="Century Gothic" panose="020B0502020202020204" pitchFamily="34" charset="0"/>
            </a:endParaRPr>
          </a:p>
        </p:txBody>
      </p:sp>
      <p:grpSp>
        <p:nvGrpSpPr>
          <p:cNvPr id="9" name="Groupe 8">
            <a:extLst>
              <a:ext uri="{FF2B5EF4-FFF2-40B4-BE49-F238E27FC236}">
                <a16:creationId xmlns:a16="http://schemas.microsoft.com/office/drawing/2014/main" id="{F7BFABAB-2518-9973-3A3B-BF372C68EA33}"/>
              </a:ext>
            </a:extLst>
          </p:cNvPr>
          <p:cNvGrpSpPr/>
          <p:nvPr/>
        </p:nvGrpSpPr>
        <p:grpSpPr>
          <a:xfrm>
            <a:off x="706345" y="4865160"/>
            <a:ext cx="10779309" cy="1377275"/>
            <a:chOff x="706345" y="5370271"/>
            <a:chExt cx="10779309" cy="1377275"/>
          </a:xfrm>
        </p:grpSpPr>
        <p:sp>
          <p:nvSpPr>
            <p:cNvPr id="7" name="Rectangle 6">
              <a:extLst>
                <a:ext uri="{FF2B5EF4-FFF2-40B4-BE49-F238E27FC236}">
                  <a16:creationId xmlns:a16="http://schemas.microsoft.com/office/drawing/2014/main" id="{632E78D5-4941-E46C-BFCB-DDC4DCC791BD}"/>
                </a:ext>
              </a:extLst>
            </p:cNvPr>
            <p:cNvSpPr/>
            <p:nvPr/>
          </p:nvSpPr>
          <p:spPr>
            <a:xfrm>
              <a:off x="706345" y="5370271"/>
              <a:ext cx="10779309" cy="137727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atin typeface="Century Gothic" panose="020B0502020202020204" pitchFamily="34" charset="0"/>
              </a:endParaRPr>
            </a:p>
          </p:txBody>
        </p:sp>
        <p:sp>
          <p:nvSpPr>
            <p:cNvPr id="8" name="ZoneTexte 7">
              <a:extLst>
                <a:ext uri="{FF2B5EF4-FFF2-40B4-BE49-F238E27FC236}">
                  <a16:creationId xmlns:a16="http://schemas.microsoft.com/office/drawing/2014/main" id="{791F689E-38C7-061F-F8D4-04EF9D39FAFA}"/>
                </a:ext>
              </a:extLst>
            </p:cNvPr>
            <p:cNvSpPr txBox="1"/>
            <p:nvPr/>
          </p:nvSpPr>
          <p:spPr>
            <a:xfrm>
              <a:off x="896119" y="5473612"/>
              <a:ext cx="10589535" cy="1200329"/>
            </a:xfrm>
            <a:prstGeom prst="rect">
              <a:avLst/>
            </a:prstGeom>
            <a:noFill/>
          </p:spPr>
          <p:txBody>
            <a:bodyPr wrap="square" rtlCol="0">
              <a:spAutoFit/>
            </a:bodyPr>
            <a:lstStyle/>
            <a:p>
              <a:r>
                <a:rPr lang="fr-FR" sz="1200" b="1">
                  <a:latin typeface="Century Gothic" panose="020B0502020202020204" pitchFamily="34" charset="0"/>
                </a:rPr>
                <a:t>Messages principaux </a:t>
              </a:r>
              <a:endParaRPr lang="fr-FR" sz="1200">
                <a:latin typeface="Century Gothic" panose="020B0502020202020204" pitchFamily="34" charset="0"/>
              </a:endParaRPr>
            </a:p>
            <a:p>
              <a:pPr marL="171450" indent="-171450">
                <a:buFont typeface="Arial" panose="020B0604020202020204" pitchFamily="34" charset="0"/>
                <a:buChar char="•"/>
              </a:pPr>
              <a:r>
                <a:rPr lang="fr-FR" sz="1200">
                  <a:latin typeface="Century Gothic" panose="020B0502020202020204" pitchFamily="34" charset="0"/>
                </a:rPr>
                <a:t>Pour donner envie aux jeunes de travailler auprès des personnes âgées, le levier salarial doit être actionné en priorité. </a:t>
              </a:r>
            </a:p>
            <a:p>
              <a:pPr marL="171450" indent="-171450">
                <a:buFont typeface="Arial" panose="020B0604020202020204" pitchFamily="34" charset="0"/>
                <a:buChar char="•"/>
              </a:pPr>
              <a:r>
                <a:rPr lang="fr-FR" sz="1200">
                  <a:latin typeface="Century Gothic" panose="020B0502020202020204" pitchFamily="34" charset="0"/>
                </a:rPr>
                <a:t>Dans un second temps, les métiers du secteur doivent être connus et valorisés afin que la vocation et le désir naissent, les idées de stage découverte (5% des contributions spontanées) et de service civique (2%) sont évoquées. </a:t>
              </a:r>
            </a:p>
            <a:p>
              <a:pPr marL="171450" indent="-171450">
                <a:buFont typeface="Arial" panose="020B0604020202020204" pitchFamily="34" charset="0"/>
                <a:buChar char="•"/>
              </a:pPr>
              <a:r>
                <a:rPr lang="fr-FR" sz="1200">
                  <a:latin typeface="Century Gothic" panose="020B0502020202020204" pitchFamily="34" charset="0"/>
                </a:rPr>
                <a:t>Dans cette même perspective, l’orientation et la formation sont également des solutions envisagées par les contributeurs (14% des contributions spontanées).</a:t>
              </a:r>
            </a:p>
          </p:txBody>
        </p:sp>
      </p:grpSp>
      <p:sp>
        <p:nvSpPr>
          <p:cNvPr id="10" name="Rectangle : coins arrondis 9">
            <a:extLst>
              <a:ext uri="{FF2B5EF4-FFF2-40B4-BE49-F238E27FC236}">
                <a16:creationId xmlns:a16="http://schemas.microsoft.com/office/drawing/2014/main" id="{BC5543F3-792D-8F41-3BEB-24D9FBA1129F}"/>
              </a:ext>
            </a:extLst>
          </p:cNvPr>
          <p:cNvSpPr/>
          <p:nvPr/>
        </p:nvSpPr>
        <p:spPr>
          <a:xfrm>
            <a:off x="10418970" y="128672"/>
            <a:ext cx="1631140" cy="255417"/>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rgbClr val="0B00B2"/>
                </a:solidFill>
                <a:latin typeface="Century Gothic" panose="020B0502020202020204" pitchFamily="34" charset="0"/>
              </a:rPr>
              <a:t>Question ouverte</a:t>
            </a:r>
          </a:p>
        </p:txBody>
      </p:sp>
      <p:sp>
        <p:nvSpPr>
          <p:cNvPr id="6" name="Rectangle : coins arrondis 5">
            <a:extLst>
              <a:ext uri="{FF2B5EF4-FFF2-40B4-BE49-F238E27FC236}">
                <a16:creationId xmlns:a16="http://schemas.microsoft.com/office/drawing/2014/main" id="{13F61B96-E890-9DB8-CAB5-B30122FF7130}"/>
              </a:ext>
            </a:extLst>
          </p:cNvPr>
          <p:cNvSpPr/>
          <p:nvPr/>
        </p:nvSpPr>
        <p:spPr>
          <a:xfrm>
            <a:off x="10418970" y="457694"/>
            <a:ext cx="1631140" cy="24457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defRPr/>
            </a:pPr>
            <a:r>
              <a:rPr lang="fr-FR" sz="1200" b="1">
                <a:solidFill>
                  <a:schemeClr val="tx1"/>
                </a:solidFill>
                <a:latin typeface="Century Gothic" panose="020B0502020202020204" pitchFamily="34" charset="0"/>
              </a:rPr>
              <a:t>2917 </a:t>
            </a:r>
            <a:r>
              <a:rPr lang="fr-FR" sz="1200">
                <a:solidFill>
                  <a:schemeClr val="tx1"/>
                </a:solidFill>
                <a:latin typeface="Century Gothic" panose="020B0502020202020204" pitchFamily="34" charset="0"/>
              </a:rPr>
              <a:t>participants</a:t>
            </a:r>
          </a:p>
        </p:txBody>
      </p:sp>
      <p:sp>
        <p:nvSpPr>
          <p:cNvPr id="14" name="Rectangle : coins arrondis 13">
            <a:extLst>
              <a:ext uri="{FF2B5EF4-FFF2-40B4-BE49-F238E27FC236}">
                <a16:creationId xmlns:a16="http://schemas.microsoft.com/office/drawing/2014/main" id="{2B045420-9FB3-9D4A-865E-999B108CA132}"/>
              </a:ext>
            </a:extLst>
          </p:cNvPr>
          <p:cNvSpPr/>
          <p:nvPr/>
        </p:nvSpPr>
        <p:spPr>
          <a:xfrm>
            <a:off x="10418970" y="747915"/>
            <a:ext cx="1631140" cy="28667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4967 </a:t>
            </a:r>
            <a:r>
              <a:rPr lang="fr-FR" sz="1200">
                <a:solidFill>
                  <a:schemeClr val="tx1"/>
                </a:solidFill>
                <a:latin typeface="Century Gothic" panose="020B0502020202020204" pitchFamily="34" charset="0"/>
              </a:rPr>
              <a:t>contributions</a:t>
            </a:r>
          </a:p>
        </p:txBody>
      </p:sp>
      <p:sp>
        <p:nvSpPr>
          <p:cNvPr id="11" name="Rectangle 10">
            <a:extLst>
              <a:ext uri="{FF2B5EF4-FFF2-40B4-BE49-F238E27FC236}">
                <a16:creationId xmlns:a16="http://schemas.microsoft.com/office/drawing/2014/main" id="{971BBD41-E8D2-6C7F-3113-3E17BA807BBF}"/>
              </a:ext>
            </a:extLst>
          </p:cNvPr>
          <p:cNvSpPr/>
          <p:nvPr/>
        </p:nvSpPr>
        <p:spPr>
          <a:xfrm>
            <a:off x="104312" y="201875"/>
            <a:ext cx="1077132" cy="846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a:extLst>
              <a:ext uri="{FF2B5EF4-FFF2-40B4-BE49-F238E27FC236}">
                <a16:creationId xmlns:a16="http://schemas.microsoft.com/office/drawing/2014/main" id="{63167AD9-93E7-DCAD-C93F-51B604160544}"/>
              </a:ext>
            </a:extLst>
          </p:cNvPr>
          <p:cNvPicPr>
            <a:picLocks noChangeAspect="1"/>
          </p:cNvPicPr>
          <p:nvPr/>
        </p:nvPicPr>
        <p:blipFill rotWithShape="1">
          <a:blip r:embed="rId2"/>
          <a:srcRect l="9492" t="7593" r="7464" b="7593"/>
          <a:stretch/>
        </p:blipFill>
        <p:spPr>
          <a:xfrm>
            <a:off x="351983" y="319170"/>
            <a:ext cx="581790" cy="581376"/>
          </a:xfrm>
          <a:prstGeom prst="ellipse">
            <a:avLst/>
          </a:prstGeom>
          <a:ln>
            <a:solidFill>
              <a:schemeClr val="accent1"/>
            </a:solidFill>
          </a:ln>
        </p:spPr>
      </p:pic>
      <p:sp>
        <p:nvSpPr>
          <p:cNvPr id="12" name="Espace réservé du numéro de diapositive 8">
            <a:extLst>
              <a:ext uri="{FF2B5EF4-FFF2-40B4-BE49-F238E27FC236}">
                <a16:creationId xmlns:a16="http://schemas.microsoft.com/office/drawing/2014/main" id="{ED9971B8-9996-FAB3-50D1-0C42E191D547}"/>
              </a:ext>
            </a:extLst>
          </p:cNvPr>
          <p:cNvSpPr txBox="1">
            <a:spLocks/>
          </p:cNvSpPr>
          <p:nvPr/>
        </p:nvSpPr>
        <p:spPr>
          <a:xfrm>
            <a:off x="10182995" y="6385715"/>
            <a:ext cx="1800000" cy="480000"/>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16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r">
              <a:defRPr/>
            </a:pPr>
            <a:fld id="{86CB4B4D-7CA3-9044-876B-883B54F8677D}" type="slidenum">
              <a:rPr lang="fr-FR" sz="1100" b="1" smtClean="0">
                <a:solidFill>
                  <a:srgbClr val="011CA3"/>
                </a:solidFill>
              </a:rPr>
              <a:pPr algn="r">
                <a:defRPr/>
              </a:pPr>
              <a:t>22</a:t>
            </a:fld>
            <a:endParaRPr lang="fr-FR" sz="1100" b="1">
              <a:solidFill>
                <a:srgbClr val="011CA3"/>
              </a:solidFill>
            </a:endParaRPr>
          </a:p>
        </p:txBody>
      </p:sp>
    </p:spTree>
    <p:extLst>
      <p:ext uri="{BB962C8B-B14F-4D97-AF65-F5344CB8AC3E}">
        <p14:creationId xmlns:p14="http://schemas.microsoft.com/office/powerpoint/2010/main" val="299238649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A3F028E1-6461-2B49-5E2E-D2B87147949A}"/>
              </a:ext>
            </a:extLst>
          </p:cNvPr>
          <p:cNvGraphicFramePr>
            <a:graphicFrameLocks noGrp="1"/>
          </p:cNvGraphicFramePr>
          <p:nvPr>
            <p:extLst>
              <p:ext uri="{D42A27DB-BD31-4B8C-83A1-F6EECF244321}">
                <p14:modId xmlns:p14="http://schemas.microsoft.com/office/powerpoint/2010/main" val="3129365303"/>
              </p:ext>
            </p:extLst>
          </p:nvPr>
        </p:nvGraphicFramePr>
        <p:xfrm>
          <a:off x="740478" y="1749287"/>
          <a:ext cx="10784196" cy="3693458"/>
        </p:xfrm>
        <a:graphic>
          <a:graphicData uri="http://schemas.openxmlformats.org/drawingml/2006/table">
            <a:tbl>
              <a:tblPr/>
              <a:tblGrid>
                <a:gridCol w="2951300">
                  <a:extLst>
                    <a:ext uri="{9D8B030D-6E8A-4147-A177-3AD203B41FA5}">
                      <a16:colId xmlns:a16="http://schemas.microsoft.com/office/drawing/2014/main" val="3541563070"/>
                    </a:ext>
                  </a:extLst>
                </a:gridCol>
                <a:gridCol w="944097">
                  <a:extLst>
                    <a:ext uri="{9D8B030D-6E8A-4147-A177-3AD203B41FA5}">
                      <a16:colId xmlns:a16="http://schemas.microsoft.com/office/drawing/2014/main" val="2453338640"/>
                    </a:ext>
                  </a:extLst>
                </a:gridCol>
                <a:gridCol w="6888799">
                  <a:extLst>
                    <a:ext uri="{9D8B030D-6E8A-4147-A177-3AD203B41FA5}">
                      <a16:colId xmlns:a16="http://schemas.microsoft.com/office/drawing/2014/main" val="3506045213"/>
                    </a:ext>
                  </a:extLst>
                </a:gridCol>
              </a:tblGrid>
              <a:tr h="354464">
                <a:tc>
                  <a:txBody>
                    <a:bodyPr/>
                    <a:lstStyle/>
                    <a:p>
                      <a:pPr marL="0" algn="l" defTabSz="1219170" rtl="0" eaLnBrk="1" fontAlgn="b" latinLnBrk="0" hangingPunct="1"/>
                      <a:r>
                        <a:rPr lang="fr-FR" sz="1100" b="1" i="0" u="none" strike="noStrike" kern="1200">
                          <a:solidFill>
                            <a:schemeClr val="tx1">
                              <a:lumMod val="95000"/>
                              <a:lumOff val="5000"/>
                            </a:schemeClr>
                          </a:solidFill>
                          <a:effectLst/>
                          <a:latin typeface="Century Gothic" panose="020B0502020202020204" pitchFamily="34" charset="0"/>
                          <a:ea typeface="+mn-ea"/>
                          <a:cs typeface="+mn-cs"/>
                        </a:rPr>
                        <a:t>THÈMES PRINCIPAUX</a:t>
                      </a:r>
                    </a:p>
                  </a:txBody>
                  <a:tcPr marL="72000" marR="72000" marT="3064"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219170" rtl="0" eaLnBrk="1" fontAlgn="b" latinLnBrk="0" hangingPunct="1"/>
                      <a:r>
                        <a:rPr lang="fr-FR" sz="1100" b="1" i="0" u="none" strike="noStrike" kern="1200">
                          <a:solidFill>
                            <a:schemeClr val="accent1"/>
                          </a:solidFill>
                          <a:effectLst/>
                          <a:latin typeface="Century Gothic" panose="020B0502020202020204" pitchFamily="34" charset="0"/>
                          <a:ea typeface="+mn-ea"/>
                          <a:cs typeface="+mn-cs"/>
                        </a:rPr>
                        <a:t>%</a:t>
                      </a:r>
                    </a:p>
                  </a:txBody>
                  <a:tcPr marL="72000" marR="72000" marT="3064"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fr-FR" sz="1100" b="1" i="0" u="none" strike="noStrike">
                          <a:solidFill>
                            <a:srgbClr val="0D0D0D"/>
                          </a:solidFill>
                          <a:effectLst/>
                          <a:latin typeface="Century Gothic" panose="020B0502020202020204" pitchFamily="34" charset="0"/>
                        </a:rPr>
                        <a:t>Idées partagées</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2402823"/>
                  </a:ext>
                </a:extLst>
              </a:tr>
              <a:tr h="525186">
                <a:tc>
                  <a:txBody>
                    <a:bodyPr/>
                    <a:lstStyle/>
                    <a:p>
                      <a:pPr marL="0" algn="l" defTabSz="914400" rtl="0" eaLnBrk="1" fontAlgn="b" latinLnBrk="0" hangingPunct="1"/>
                      <a:r>
                        <a:rPr kumimoji="0" lang="fr-FR" sz="1100" b="1" i="0" u="none" strike="noStrike" kern="1200" cap="none" spc="0" normalizeH="0" baseline="0">
                          <a:ln>
                            <a:noFill/>
                          </a:ln>
                          <a:solidFill>
                            <a:srgbClr val="000000">
                              <a:lumMod val="95000"/>
                              <a:lumOff val="5000"/>
                            </a:srgbClr>
                          </a:solidFill>
                          <a:effectLst/>
                          <a:uLnTx/>
                          <a:uFillTx/>
                          <a:latin typeface="Century Gothic" panose="020B0502020202020204" pitchFamily="34" charset="0"/>
                          <a:ea typeface="+mn-ea"/>
                          <a:cs typeface="+mn-cs"/>
                        </a:rPr>
                        <a:t>Pour être en lien et au service des autres</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panose="020B0502020202020204" pitchFamily="34" charset="0"/>
                        </a:rPr>
                        <a:t>36%</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lumMod val="95000"/>
                              <a:lumOff val="5000"/>
                            </a:schemeClr>
                          </a:solidFill>
                          <a:effectLst/>
                          <a:latin typeface="Century Gothic" panose="020B0502020202020204" pitchFamily="34" charset="0"/>
                        </a:rPr>
                        <a:t>Pour aider et prendre soin des autres - </a:t>
                      </a:r>
                      <a:r>
                        <a:rPr lang="fr-FR" sz="1000" b="0" i="0" u="none" strike="noStrike">
                          <a:solidFill>
                            <a:schemeClr val="accent1"/>
                          </a:solidFill>
                          <a:effectLst/>
                          <a:latin typeface="Century Gothic" panose="020B0502020202020204" pitchFamily="34" charset="0"/>
                        </a:rPr>
                        <a:t>23%</a:t>
                      </a:r>
                    </a:p>
                    <a:p>
                      <a:pPr marL="0" marR="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solidFill>
                          <a:effectLst/>
                          <a:latin typeface="Century Gothic" panose="020B0502020202020204" pitchFamily="34" charset="0"/>
                        </a:rPr>
                        <a:t>Pour les rapports humains - </a:t>
                      </a:r>
                      <a:r>
                        <a:rPr lang="fr-FR" sz="1000" b="0" i="0" u="none" strike="noStrike">
                          <a:solidFill>
                            <a:schemeClr val="accent1"/>
                          </a:solidFill>
                          <a:effectLst/>
                          <a:latin typeface="Century Gothic" panose="020B0502020202020204" pitchFamily="34" charset="0"/>
                        </a:rPr>
                        <a:t>9%</a:t>
                      </a:r>
                    </a:p>
                    <a:p>
                      <a:pPr marL="0" marR="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solidFill>
                          <a:effectLst/>
                          <a:latin typeface="Century Gothic" panose="020B0502020202020204" pitchFamily="34" charset="0"/>
                        </a:rPr>
                        <a:t>Pour le lien avec les personnes âgées - </a:t>
                      </a:r>
                      <a:r>
                        <a:rPr lang="fr-FR" sz="1000" b="0" i="0" u="none" strike="noStrike">
                          <a:solidFill>
                            <a:schemeClr val="accent1"/>
                          </a:solidFill>
                          <a:effectLst/>
                          <a:latin typeface="Century Gothic" panose="020B0502020202020204" pitchFamily="34" charset="0"/>
                        </a:rPr>
                        <a:t>3%</a:t>
                      </a:r>
                    </a:p>
                    <a:p>
                      <a:pPr marL="0" marR="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solidFill>
                          <a:effectLst/>
                          <a:latin typeface="Century Gothic" panose="020B0502020202020204" pitchFamily="34" charset="0"/>
                        </a:rPr>
                        <a:t>Par empathie - </a:t>
                      </a:r>
                      <a:r>
                        <a:rPr lang="fr-FR" sz="1000" b="0" i="0" u="none" strike="noStrike">
                          <a:solidFill>
                            <a:schemeClr val="accent1"/>
                          </a:solidFill>
                          <a:effectLst/>
                          <a:latin typeface="Century Gothic" panose="020B0502020202020204" pitchFamily="34" charset="0"/>
                        </a:rPr>
                        <a:t>2%</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4390742"/>
                  </a:ext>
                </a:extLst>
              </a:tr>
              <a:tr h="525186">
                <a:tc>
                  <a:txBody>
                    <a:bodyPr/>
                    <a:lstStyle/>
                    <a:p>
                      <a:pPr marL="0" algn="l" defTabSz="914400" rtl="0" eaLnBrk="1" fontAlgn="b" latinLnBrk="0" hangingPunct="1"/>
                      <a:r>
                        <a:rPr kumimoji="0" lang="fr-FR" sz="1100" b="1" i="0" u="none" strike="noStrike" kern="1200" cap="none" spc="0" normalizeH="0" baseline="0">
                          <a:ln>
                            <a:noFill/>
                          </a:ln>
                          <a:solidFill>
                            <a:srgbClr val="000000">
                              <a:lumMod val="95000"/>
                              <a:lumOff val="5000"/>
                            </a:srgbClr>
                          </a:solidFill>
                          <a:effectLst/>
                          <a:uLnTx/>
                          <a:uFillTx/>
                          <a:latin typeface="Century Gothic" panose="020B0502020202020204" pitchFamily="34" charset="0"/>
                          <a:ea typeface="+mn-ea"/>
                          <a:cs typeface="+mn-cs"/>
                        </a:rPr>
                        <a:t>Par intérêt pour le secteur du médico-social</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100" b="1" i="0" u="none" strike="noStrike" kern="1200">
                          <a:solidFill>
                            <a:srgbClr val="FFFFFF"/>
                          </a:solidFill>
                          <a:effectLst/>
                          <a:latin typeface="Century Gothic" panose="020B0502020202020204" pitchFamily="34" charset="0"/>
                          <a:ea typeface="+mn-ea"/>
                          <a:cs typeface="+mn-cs"/>
                        </a:rPr>
                        <a:t>19%</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Par intérêt pour le secteur du médical et de l'accompagnement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10%</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Pour la stimulation liée à ces métiers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4%</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Par passion et conviction pour son métier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3%</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Afin d'offrir une qualité de vie à nos aînés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2%</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2772178"/>
                  </a:ext>
                </a:extLst>
              </a:tr>
              <a:tr h="52518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fr-FR" sz="1100" b="1" i="0" u="none" strike="noStrike" kern="1200" cap="none" spc="0" normalizeH="0" baseline="0">
                          <a:ln>
                            <a:noFill/>
                          </a:ln>
                          <a:solidFill>
                            <a:srgbClr val="000000">
                              <a:lumMod val="95000"/>
                              <a:lumOff val="5000"/>
                            </a:srgbClr>
                          </a:solidFill>
                          <a:effectLst/>
                          <a:uLnTx/>
                          <a:uFillTx/>
                          <a:latin typeface="Century Gothic" panose="020B0502020202020204" pitchFamily="34" charset="0"/>
                          <a:ea typeface="+mn-ea"/>
                          <a:cs typeface="+mn-cs"/>
                        </a:rPr>
                        <a:t>Pour le sens de ces métiers et l'intérêt général</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100" b="1" i="0" u="none" strike="noStrike" kern="1200">
                          <a:solidFill>
                            <a:srgbClr val="FFFFFF"/>
                          </a:solidFill>
                          <a:effectLst/>
                          <a:latin typeface="Century Gothic" panose="020B0502020202020204" pitchFamily="34" charset="0"/>
                          <a:ea typeface="+mn-ea"/>
                          <a:cs typeface="+mn-cs"/>
                        </a:rPr>
                        <a:t>16%</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Pour être utile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9%</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Pour la recherche de sens au travail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- 5%</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Par solidarité et sens de l'intérêt général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2%</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285398019"/>
                  </a:ext>
                </a:extLst>
              </a:tr>
              <a:tr h="52518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fr-FR" sz="1100" b="1" i="0" u="none" strike="noStrike" kern="1200" cap="none" spc="0" normalizeH="0" baseline="0">
                          <a:ln>
                            <a:noFill/>
                          </a:ln>
                          <a:solidFill>
                            <a:srgbClr val="000000">
                              <a:lumMod val="95000"/>
                              <a:lumOff val="5000"/>
                            </a:srgbClr>
                          </a:solidFill>
                          <a:effectLst/>
                          <a:uLnTx/>
                          <a:uFillTx/>
                          <a:latin typeface="Century Gothic" panose="020B0502020202020204" pitchFamily="34" charset="0"/>
                          <a:ea typeface="+mn-ea"/>
                          <a:cs typeface="+mn-cs"/>
                        </a:rPr>
                        <a:t>Par opportunité et continuité avec son parcours</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100" b="1" i="0" u="none" strike="noStrike" kern="1200">
                          <a:solidFill>
                            <a:srgbClr val="FFFFFF"/>
                          </a:solidFill>
                          <a:effectLst/>
                          <a:latin typeface="Century Gothic" panose="020B0502020202020204" pitchFamily="34" charset="0"/>
                          <a:ea typeface="+mn-ea"/>
                          <a:cs typeface="+mn-cs"/>
                        </a:rPr>
                        <a:t>13%</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Par vocation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5%</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En raison de sa fonction actuelle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4%</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Par opportunité professionnelle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3% </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78654952"/>
                  </a:ext>
                </a:extLst>
              </a:tr>
              <a:tr h="525186">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kumimoji="0" lang="fr-FR" sz="1100" b="1" i="0" u="none" strike="noStrike" kern="1200" cap="none" spc="0" normalizeH="0" baseline="0">
                          <a:ln>
                            <a:noFill/>
                          </a:ln>
                          <a:solidFill>
                            <a:srgbClr val="000000">
                              <a:lumMod val="95000"/>
                              <a:lumOff val="5000"/>
                            </a:srgbClr>
                          </a:solidFill>
                          <a:effectLst/>
                          <a:uLnTx/>
                          <a:uFillTx/>
                          <a:latin typeface="Century Gothic" panose="020B0502020202020204" pitchFamily="34" charset="0"/>
                          <a:ea typeface="+mn-ea"/>
                          <a:cs typeface="+mn-cs"/>
                        </a:rPr>
                        <a:t>Par intérêt pour les conditions liés à ce travail</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100" b="1" i="0" u="none" strike="noStrike" kern="1200">
                          <a:solidFill>
                            <a:srgbClr val="FFFFFF"/>
                          </a:solidFill>
                          <a:effectLst/>
                          <a:latin typeface="Century Gothic" panose="020B0502020202020204" pitchFamily="34" charset="0"/>
                          <a:ea typeface="+mn-ea"/>
                          <a:cs typeface="+mn-cs"/>
                        </a:rPr>
                        <a:t>8%</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Pour travailler en équipe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4%</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Pour les avantages liés aux métiers du service public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4%</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3402526"/>
                  </a:ext>
                </a:extLst>
              </a:tr>
              <a:tr h="525186">
                <a:tc>
                  <a:txBody>
                    <a:bodyPr/>
                    <a:lstStyle/>
                    <a:p>
                      <a:pPr marL="0" algn="l" defTabSz="914400" rtl="0" eaLnBrk="1" fontAlgn="b" latinLnBrk="0" hangingPunct="1"/>
                      <a:r>
                        <a:rPr kumimoji="0" lang="fr-FR" sz="1100" b="1" i="0" u="none" strike="noStrike" kern="1200" cap="none" spc="0" normalizeH="0" baseline="0">
                          <a:ln>
                            <a:noFill/>
                          </a:ln>
                          <a:solidFill>
                            <a:srgbClr val="000000">
                              <a:lumMod val="95000"/>
                              <a:lumOff val="5000"/>
                            </a:srgbClr>
                          </a:solidFill>
                          <a:effectLst/>
                          <a:uLnTx/>
                          <a:uFillTx/>
                          <a:latin typeface="Century Gothic" panose="020B0502020202020204" pitchFamily="34" charset="0"/>
                          <a:ea typeface="+mn-ea"/>
                          <a:cs typeface="+mn-cs"/>
                        </a:rPr>
                        <a:t>Parce que c'est valorisant</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fr-FR" sz="1100" b="1" i="0" u="none" strike="noStrike" kern="1200">
                          <a:solidFill>
                            <a:schemeClr val="accent1">
                              <a:lumMod val="60000"/>
                              <a:lumOff val="40000"/>
                            </a:schemeClr>
                          </a:solidFill>
                          <a:effectLst/>
                          <a:latin typeface="Century Gothic" panose="020B0502020202020204" pitchFamily="34" charset="0"/>
                          <a:ea typeface="+mn-ea"/>
                          <a:cs typeface="+mn-cs"/>
                        </a:rPr>
                        <a:t>3%</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Parce que c'est valorisant </a:t>
                      </a: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a:t>
                      </a: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3%</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3371913"/>
                  </a:ext>
                </a:extLst>
              </a:tr>
            </a:tbl>
          </a:graphicData>
        </a:graphic>
      </p:graphicFrame>
      <p:sp>
        <p:nvSpPr>
          <p:cNvPr id="2" name="Espace réservé du texte 1">
            <a:extLst>
              <a:ext uri="{FF2B5EF4-FFF2-40B4-BE49-F238E27FC236}">
                <a16:creationId xmlns:a16="http://schemas.microsoft.com/office/drawing/2014/main" id="{0A5D2DCF-E314-C561-58C1-FB84A18264B1}"/>
              </a:ext>
            </a:extLst>
          </p:cNvPr>
          <p:cNvSpPr>
            <a:spLocks noGrp="1"/>
          </p:cNvSpPr>
          <p:nvPr>
            <p:ph type="body" sz="quarter" idx="13"/>
          </p:nvPr>
        </p:nvSpPr>
        <p:spPr>
          <a:xfrm>
            <a:off x="1298115" y="527910"/>
            <a:ext cx="8887285" cy="484804"/>
          </a:xfrm>
        </p:spPr>
        <p:txBody>
          <a:bodyPr>
            <a:normAutofit/>
          </a:bodyPr>
          <a:lstStyle/>
          <a:p>
            <a:r>
              <a:rPr lang="fr-FR" sz="1600"/>
              <a:t>Pourquoi travaillez-vous dans le secteur médico-social ?</a:t>
            </a:r>
          </a:p>
        </p:txBody>
      </p:sp>
      <p:sp>
        <p:nvSpPr>
          <p:cNvPr id="3" name="Titre 2">
            <a:extLst>
              <a:ext uri="{FF2B5EF4-FFF2-40B4-BE49-F238E27FC236}">
                <a16:creationId xmlns:a16="http://schemas.microsoft.com/office/drawing/2014/main" id="{915DCF39-1BB8-58DE-E83A-B71AB7C0E998}"/>
              </a:ext>
            </a:extLst>
          </p:cNvPr>
          <p:cNvSpPr>
            <a:spLocks noGrp="1"/>
          </p:cNvSpPr>
          <p:nvPr>
            <p:ph type="title"/>
          </p:nvPr>
        </p:nvSpPr>
        <p:spPr/>
        <p:txBody>
          <a:bodyPr/>
          <a:lstStyle/>
          <a:p>
            <a:r>
              <a:rPr lang="fr-FR"/>
              <a:t>QUESTION N°11 – question posée aux professionnels du secteur médico-social</a:t>
            </a:r>
          </a:p>
        </p:txBody>
      </p:sp>
      <p:sp>
        <p:nvSpPr>
          <p:cNvPr id="4" name="ZoneTexte 3">
            <a:extLst>
              <a:ext uri="{FF2B5EF4-FFF2-40B4-BE49-F238E27FC236}">
                <a16:creationId xmlns:a16="http://schemas.microsoft.com/office/drawing/2014/main" id="{284EA7FF-B324-19E9-7B9E-77855329ACBF}"/>
              </a:ext>
            </a:extLst>
          </p:cNvPr>
          <p:cNvSpPr txBox="1"/>
          <p:nvPr/>
        </p:nvSpPr>
        <p:spPr>
          <a:xfrm>
            <a:off x="2658140" y="2694716"/>
            <a:ext cx="184731" cy="276999"/>
          </a:xfrm>
          <a:prstGeom prst="rect">
            <a:avLst/>
          </a:prstGeom>
          <a:noFill/>
        </p:spPr>
        <p:txBody>
          <a:bodyPr wrap="square" rtlCol="0">
            <a:spAutoFit/>
          </a:bodyPr>
          <a:lstStyle/>
          <a:p>
            <a:pPr algn="l"/>
            <a:endParaRPr lang="fr-FR" sz="1200" b="1">
              <a:latin typeface="Century Gothic" panose="020B0502020202020204" pitchFamily="34" charset="0"/>
            </a:endParaRPr>
          </a:p>
        </p:txBody>
      </p:sp>
      <p:sp>
        <p:nvSpPr>
          <p:cNvPr id="7" name="Rectangle 6">
            <a:extLst>
              <a:ext uri="{FF2B5EF4-FFF2-40B4-BE49-F238E27FC236}">
                <a16:creationId xmlns:a16="http://schemas.microsoft.com/office/drawing/2014/main" id="{632E78D5-4941-E46C-BFCB-DDC4DCC791BD}"/>
              </a:ext>
            </a:extLst>
          </p:cNvPr>
          <p:cNvSpPr/>
          <p:nvPr/>
        </p:nvSpPr>
        <p:spPr>
          <a:xfrm>
            <a:off x="706345" y="5554935"/>
            <a:ext cx="10779309" cy="111415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atin typeface="Century Gothic" panose="020B0502020202020204" pitchFamily="34" charset="0"/>
            </a:endParaRPr>
          </a:p>
        </p:txBody>
      </p:sp>
      <p:sp>
        <p:nvSpPr>
          <p:cNvPr id="8" name="ZoneTexte 7">
            <a:extLst>
              <a:ext uri="{FF2B5EF4-FFF2-40B4-BE49-F238E27FC236}">
                <a16:creationId xmlns:a16="http://schemas.microsoft.com/office/drawing/2014/main" id="{791F689E-38C7-061F-F8D4-04EF9D39FAFA}"/>
              </a:ext>
            </a:extLst>
          </p:cNvPr>
          <p:cNvSpPr txBox="1"/>
          <p:nvPr/>
        </p:nvSpPr>
        <p:spPr>
          <a:xfrm>
            <a:off x="774199" y="5701717"/>
            <a:ext cx="10589535" cy="646331"/>
          </a:xfrm>
          <a:prstGeom prst="rect">
            <a:avLst/>
          </a:prstGeom>
          <a:noFill/>
        </p:spPr>
        <p:txBody>
          <a:bodyPr wrap="square" rtlCol="0">
            <a:spAutoFit/>
          </a:bodyPr>
          <a:lstStyle/>
          <a:p>
            <a:r>
              <a:rPr lang="fr-FR" sz="1200" b="1">
                <a:latin typeface="Century Gothic" panose="020B0502020202020204" pitchFamily="34" charset="0"/>
              </a:rPr>
              <a:t>Messages principaux : </a:t>
            </a:r>
            <a:endParaRPr lang="fr-FR" sz="1200">
              <a:latin typeface="Century Gothic" panose="020B0502020202020204" pitchFamily="34" charset="0"/>
            </a:endParaRPr>
          </a:p>
          <a:p>
            <a:pPr marL="171450" indent="-171450">
              <a:buFont typeface="Arial" panose="020B0604020202020204" pitchFamily="34" charset="0"/>
              <a:buChar char="•"/>
            </a:pPr>
            <a:r>
              <a:rPr lang="fr-FR" sz="1200">
                <a:latin typeface="Century Gothic" panose="020B0502020202020204" pitchFamily="34" charset="0"/>
              </a:rPr>
              <a:t>Les professionnels du secteur médico-social ont choisi de travailler dans ce secteur pour de multiples raisons : par empathie pour les autres, par intérêt pour le métier et ses conditions et pour d’autres motivations liées au parcours de vie. </a:t>
            </a:r>
          </a:p>
        </p:txBody>
      </p:sp>
      <p:sp>
        <p:nvSpPr>
          <p:cNvPr id="9" name="Rectangle : coins arrondis 8">
            <a:extLst>
              <a:ext uri="{FF2B5EF4-FFF2-40B4-BE49-F238E27FC236}">
                <a16:creationId xmlns:a16="http://schemas.microsoft.com/office/drawing/2014/main" id="{836D9EA9-2D27-56B0-45C4-69676906A8F4}"/>
              </a:ext>
            </a:extLst>
          </p:cNvPr>
          <p:cNvSpPr/>
          <p:nvPr/>
        </p:nvSpPr>
        <p:spPr>
          <a:xfrm>
            <a:off x="10395822" y="168526"/>
            <a:ext cx="1631140" cy="28391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rgbClr val="0B00B2"/>
                </a:solidFill>
                <a:latin typeface="Century Gothic" panose="020B0502020202020204" pitchFamily="34" charset="0"/>
              </a:rPr>
              <a:t>Question ouverte</a:t>
            </a:r>
          </a:p>
        </p:txBody>
      </p:sp>
      <p:sp>
        <p:nvSpPr>
          <p:cNvPr id="6" name="Rectangle : coins arrondis 5">
            <a:extLst>
              <a:ext uri="{FF2B5EF4-FFF2-40B4-BE49-F238E27FC236}">
                <a16:creationId xmlns:a16="http://schemas.microsoft.com/office/drawing/2014/main" id="{2D2BF782-1532-15AE-5B29-8EB32560F530}"/>
              </a:ext>
            </a:extLst>
          </p:cNvPr>
          <p:cNvSpPr/>
          <p:nvPr/>
        </p:nvSpPr>
        <p:spPr>
          <a:xfrm>
            <a:off x="10395822" y="512547"/>
            <a:ext cx="1631140" cy="29609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437 </a:t>
            </a:r>
            <a:r>
              <a:rPr lang="fr-FR" sz="1200">
                <a:solidFill>
                  <a:schemeClr val="tx1"/>
                </a:solidFill>
                <a:latin typeface="Century Gothic" panose="020B0502020202020204" pitchFamily="34" charset="0"/>
              </a:rPr>
              <a:t>participants</a:t>
            </a:r>
          </a:p>
        </p:txBody>
      </p:sp>
      <p:sp>
        <p:nvSpPr>
          <p:cNvPr id="11" name="Rectangle : coins arrondis 10">
            <a:extLst>
              <a:ext uri="{FF2B5EF4-FFF2-40B4-BE49-F238E27FC236}">
                <a16:creationId xmlns:a16="http://schemas.microsoft.com/office/drawing/2014/main" id="{5F96EDAC-BB38-7847-B498-F0DBB9B70D5E}"/>
              </a:ext>
            </a:extLst>
          </p:cNvPr>
          <p:cNvSpPr/>
          <p:nvPr/>
        </p:nvSpPr>
        <p:spPr>
          <a:xfrm>
            <a:off x="10395822" y="872230"/>
            <a:ext cx="1631140" cy="291964"/>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1016 </a:t>
            </a:r>
            <a:r>
              <a:rPr lang="fr-FR" sz="1200">
                <a:solidFill>
                  <a:schemeClr val="tx1"/>
                </a:solidFill>
                <a:latin typeface="Century Gothic" panose="020B0502020202020204" pitchFamily="34" charset="0"/>
              </a:rPr>
              <a:t>contributions</a:t>
            </a:r>
          </a:p>
        </p:txBody>
      </p:sp>
      <p:sp>
        <p:nvSpPr>
          <p:cNvPr id="10" name="Rectangle 9">
            <a:extLst>
              <a:ext uri="{FF2B5EF4-FFF2-40B4-BE49-F238E27FC236}">
                <a16:creationId xmlns:a16="http://schemas.microsoft.com/office/drawing/2014/main" id="{101C45A8-7384-4AE1-C226-8B90D3341A2B}"/>
              </a:ext>
            </a:extLst>
          </p:cNvPr>
          <p:cNvSpPr/>
          <p:nvPr/>
        </p:nvSpPr>
        <p:spPr>
          <a:xfrm>
            <a:off x="104312" y="188020"/>
            <a:ext cx="1077132" cy="846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3" name="Image 12">
            <a:extLst>
              <a:ext uri="{FF2B5EF4-FFF2-40B4-BE49-F238E27FC236}">
                <a16:creationId xmlns:a16="http://schemas.microsoft.com/office/drawing/2014/main" id="{AA781AE0-9E0F-4646-7B61-28D10FF6CC18}"/>
              </a:ext>
            </a:extLst>
          </p:cNvPr>
          <p:cNvPicPr>
            <a:picLocks noChangeAspect="1"/>
          </p:cNvPicPr>
          <p:nvPr/>
        </p:nvPicPr>
        <p:blipFill rotWithShape="1">
          <a:blip r:embed="rId2"/>
          <a:srcRect l="9492" t="7593" r="7464" b="7593"/>
          <a:stretch/>
        </p:blipFill>
        <p:spPr>
          <a:xfrm>
            <a:off x="351983" y="305315"/>
            <a:ext cx="581790" cy="581376"/>
          </a:xfrm>
          <a:prstGeom prst="ellipse">
            <a:avLst/>
          </a:prstGeom>
          <a:ln>
            <a:solidFill>
              <a:schemeClr val="accent1"/>
            </a:solidFill>
          </a:ln>
        </p:spPr>
      </p:pic>
      <p:sp>
        <p:nvSpPr>
          <p:cNvPr id="12" name="Espace réservé du numéro de diapositive 8">
            <a:extLst>
              <a:ext uri="{FF2B5EF4-FFF2-40B4-BE49-F238E27FC236}">
                <a16:creationId xmlns:a16="http://schemas.microsoft.com/office/drawing/2014/main" id="{AE9C02F8-EFB4-CB35-E7A8-40297CBBE08A}"/>
              </a:ext>
            </a:extLst>
          </p:cNvPr>
          <p:cNvSpPr txBox="1">
            <a:spLocks/>
          </p:cNvSpPr>
          <p:nvPr/>
        </p:nvSpPr>
        <p:spPr>
          <a:xfrm>
            <a:off x="10182995" y="6385715"/>
            <a:ext cx="1800000" cy="480000"/>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16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r">
              <a:defRPr/>
            </a:pPr>
            <a:fld id="{86CB4B4D-7CA3-9044-876B-883B54F8677D}" type="slidenum">
              <a:rPr lang="fr-FR" sz="1100" b="1" smtClean="0">
                <a:solidFill>
                  <a:srgbClr val="011CA3"/>
                </a:solidFill>
              </a:rPr>
              <a:pPr algn="r">
                <a:defRPr/>
              </a:pPr>
              <a:t>23</a:t>
            </a:fld>
            <a:endParaRPr lang="fr-FR" sz="1100" b="1">
              <a:solidFill>
                <a:srgbClr val="011CA3"/>
              </a:solidFill>
            </a:endParaRPr>
          </a:p>
        </p:txBody>
      </p:sp>
    </p:spTree>
    <p:extLst>
      <p:ext uri="{BB962C8B-B14F-4D97-AF65-F5344CB8AC3E}">
        <p14:creationId xmlns:p14="http://schemas.microsoft.com/office/powerpoint/2010/main" val="161113904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777A627D-EEEB-4155-F504-4CB559C1B4F1}"/>
              </a:ext>
            </a:extLst>
          </p:cNvPr>
          <p:cNvSpPr txBox="1"/>
          <p:nvPr/>
        </p:nvSpPr>
        <p:spPr>
          <a:xfrm>
            <a:off x="1183651" y="3328918"/>
            <a:ext cx="9824698" cy="1446550"/>
          </a:xfrm>
          <a:prstGeom prst="rect">
            <a:avLst/>
          </a:prstGeom>
          <a:noFill/>
        </p:spPr>
        <p:txBody>
          <a:bodyPr wrap="square">
            <a:spAutoFit/>
          </a:bodyPr>
          <a:lstStyle/>
          <a:p>
            <a:pPr algn="just"/>
            <a:r>
              <a:rPr lang="fr-FR" sz="1100">
                <a:latin typeface="Century Gothic" panose="020B0502020202020204" pitchFamily="34" charset="0"/>
              </a:rPr>
              <a:t>« A un moment où le débat des retraites est relancé, il me semblerait pertinent que certaines professions (Infirmiers, aides-soignants, autres soignants) puissent bénéficier d'un départ anticipé mais également "participent activement" au maintien des personnes âgées à domicile à raison par exemple de deux demi-journées par semaine (conversation, courses, lecture, marché, aide préparation repas, etc.) excluant tout soin infirmier. Cette participation donnerait lieu à une majoration de la retraite de, par exemple 20% pour 2 demi-journées. Cette majoration cesserait quand la participation s'achève. Un tel système serait intéressant pour pallier un déficit de soignants et mettrait du liant entre génération et accentuerait l'utilité sociale des "jeunes" retraités. Ce processus pourrait être étendu à des professions comme les professeurs pour un soutien scolaire de jeunes dans des situations sociales complexes. » </a:t>
            </a:r>
          </a:p>
          <a:p>
            <a:pPr algn="just"/>
            <a:r>
              <a:rPr lang="fr-FR" sz="1100" b="1">
                <a:latin typeface="Century Gothic" panose="020B0502020202020204" pitchFamily="34" charset="0"/>
              </a:rPr>
              <a:t>Autre actif, 50 à 62 ans</a:t>
            </a:r>
          </a:p>
        </p:txBody>
      </p:sp>
      <p:sp>
        <p:nvSpPr>
          <p:cNvPr id="5" name="Titre 4">
            <a:extLst>
              <a:ext uri="{FF2B5EF4-FFF2-40B4-BE49-F238E27FC236}">
                <a16:creationId xmlns:a16="http://schemas.microsoft.com/office/drawing/2014/main" id="{53DF6725-DAF8-302C-60C2-0A826F4B2672}"/>
              </a:ext>
            </a:extLst>
          </p:cNvPr>
          <p:cNvSpPr>
            <a:spLocks noGrp="1"/>
          </p:cNvSpPr>
          <p:nvPr>
            <p:ph type="title"/>
          </p:nvPr>
        </p:nvSpPr>
        <p:spPr>
          <a:xfrm>
            <a:off x="1298116" y="395828"/>
            <a:ext cx="10515600" cy="244574"/>
          </a:xfrm>
        </p:spPr>
        <p:txBody>
          <a:bodyPr/>
          <a:lstStyle/>
          <a:p>
            <a:r>
              <a:rPr lang="fr-FR" sz="1400" b="1">
                <a:solidFill>
                  <a:schemeClr val="accent1"/>
                </a:solidFill>
                <a:latin typeface="Century Gothic" panose="020B0502020202020204" pitchFamily="34" charset="0"/>
              </a:rPr>
              <a:t>QUELQUES IDÉES RARES SUR LA THÉMATIQUE</a:t>
            </a:r>
          </a:p>
        </p:txBody>
      </p:sp>
      <p:pic>
        <p:nvPicPr>
          <p:cNvPr id="24" name="Graphique 23" descr="Guillemet fermé avec un remplissage uni">
            <a:extLst>
              <a:ext uri="{FF2B5EF4-FFF2-40B4-BE49-F238E27FC236}">
                <a16:creationId xmlns:a16="http://schemas.microsoft.com/office/drawing/2014/main" id="{A4FF8603-C72A-1465-92B0-5686C3DD755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016465" y="6211245"/>
            <a:ext cx="457200" cy="457200"/>
          </a:xfrm>
          <a:prstGeom prst="rect">
            <a:avLst/>
          </a:prstGeom>
        </p:spPr>
      </p:pic>
      <p:sp>
        <p:nvSpPr>
          <p:cNvPr id="27" name="ZoneTexte 26">
            <a:extLst>
              <a:ext uri="{FF2B5EF4-FFF2-40B4-BE49-F238E27FC236}">
                <a16:creationId xmlns:a16="http://schemas.microsoft.com/office/drawing/2014/main" id="{85781F0A-3B37-B1C5-CDA2-A29C6761A8F8}"/>
              </a:ext>
            </a:extLst>
          </p:cNvPr>
          <p:cNvSpPr txBox="1"/>
          <p:nvPr/>
        </p:nvSpPr>
        <p:spPr>
          <a:xfrm>
            <a:off x="1183651" y="1107522"/>
            <a:ext cx="9824698" cy="1107996"/>
          </a:xfrm>
          <a:prstGeom prst="rect">
            <a:avLst/>
          </a:prstGeom>
          <a:noFill/>
        </p:spPr>
        <p:txBody>
          <a:bodyPr wrap="square" rtlCol="0">
            <a:spAutoFit/>
          </a:bodyPr>
          <a:lstStyle/>
          <a:p>
            <a:pPr algn="just"/>
            <a:r>
              <a:rPr lang="fr-FR" sz="1100">
                <a:latin typeface="Century Gothic" panose="020B0502020202020204" pitchFamily="34" charset="0"/>
              </a:rPr>
              <a:t>« Une meilleure représentation systémique, et pas que publicitaire/cinématographique, mais aussi au sein de la société qui aujourd'hui est focalisée sur la contribution de chacun par son travail, en tant qu'actif. Ainsi dès lors que l'on perd son étiquette d'"actif", on se retrouve face à un sentiment de vide et d'inutilité renvoyé par la société. La contribution n'est pas synonyme de travailleur ! Contribuer à une meilleure société consiste à s'engager dans une vision commune, en utilisant les moyens disponibles, par le biais de son temps, de son argent ou de ses biens, peu importe son âge.</a:t>
            </a:r>
            <a:r>
              <a:rPr lang="fr-FR" sz="1100" i="1">
                <a:latin typeface="Century Gothic" panose="020B0502020202020204" pitchFamily="34" charset="0"/>
              </a:rPr>
              <a:t> »</a:t>
            </a:r>
          </a:p>
          <a:p>
            <a:r>
              <a:rPr lang="fr-FR" sz="1100">
                <a:latin typeface="Century Gothic" panose="020B0502020202020204" pitchFamily="34" charset="0"/>
              </a:rPr>
              <a:t> </a:t>
            </a:r>
            <a:r>
              <a:rPr lang="fr-FR" sz="1100" b="1">
                <a:latin typeface="Century Gothic" panose="020B0502020202020204" pitchFamily="34" charset="0"/>
              </a:rPr>
              <a:t>Professionnel du secteur médico-social (médecin, EHPAD..), 25 à 35 ans</a:t>
            </a:r>
          </a:p>
        </p:txBody>
      </p:sp>
      <p:pic>
        <p:nvPicPr>
          <p:cNvPr id="31" name="Graphique 30" descr="Guillemet ouvert avec un remplissage uni">
            <a:extLst>
              <a:ext uri="{FF2B5EF4-FFF2-40B4-BE49-F238E27FC236}">
                <a16:creationId xmlns:a16="http://schemas.microsoft.com/office/drawing/2014/main" id="{2F308F3F-1EC3-054F-1681-AF874BE4FC1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26451" y="1076776"/>
            <a:ext cx="457200" cy="457200"/>
          </a:xfrm>
          <a:prstGeom prst="rect">
            <a:avLst/>
          </a:prstGeom>
        </p:spPr>
      </p:pic>
      <p:sp>
        <p:nvSpPr>
          <p:cNvPr id="33" name="ZoneTexte 32">
            <a:extLst>
              <a:ext uri="{FF2B5EF4-FFF2-40B4-BE49-F238E27FC236}">
                <a16:creationId xmlns:a16="http://schemas.microsoft.com/office/drawing/2014/main" id="{6511D8FB-665B-9647-37A1-8B7E8AD7621E}"/>
              </a:ext>
            </a:extLst>
          </p:cNvPr>
          <p:cNvSpPr txBox="1"/>
          <p:nvPr/>
        </p:nvSpPr>
        <p:spPr>
          <a:xfrm>
            <a:off x="1183651" y="2225364"/>
            <a:ext cx="9824698" cy="1107996"/>
          </a:xfrm>
          <a:prstGeom prst="rect">
            <a:avLst/>
          </a:prstGeom>
          <a:noFill/>
        </p:spPr>
        <p:txBody>
          <a:bodyPr wrap="square" rtlCol="0">
            <a:spAutoFit/>
          </a:bodyPr>
          <a:lstStyle/>
          <a:p>
            <a:pPr algn="just"/>
            <a:r>
              <a:rPr lang="fr-FR" sz="1100">
                <a:latin typeface="Century Gothic" panose="020B0502020202020204" pitchFamily="34" charset="0"/>
              </a:rPr>
              <a:t>« J‘imagine bien travailler à 80% ou moins dans mon entreprise et que l’Etat (par les nombreuses taxes et imposition) puisse compenser la perte de salaire à 100% en m’obligeant naturellement à aider une personne âgée. Faire les courses, le ménage, simplement passer du temps avec elle en justifiant les frais prélevés sur la retraite de la personne aidée. Pour éviter les abus il faudrait instaurer un dialogue avec un psychologue spécialisé qui puisse communiquer avec la personne âgée et savoir si on s’occupe bien d‘elle. Il faudra naturellement permettre à la famille de simplifier les démarches lorsque la personne n’a plus tout ses moyens. Etc... bref il faut évoluer avec son temps ! » </a:t>
            </a:r>
          </a:p>
          <a:p>
            <a:pPr algn="just"/>
            <a:r>
              <a:rPr lang="fr-FR" sz="1100" b="1">
                <a:latin typeface="Century Gothic" panose="020B0502020202020204" pitchFamily="34" charset="0"/>
              </a:rPr>
              <a:t>Autre actif, 25 à 35 ans</a:t>
            </a:r>
          </a:p>
        </p:txBody>
      </p:sp>
      <p:sp>
        <p:nvSpPr>
          <p:cNvPr id="36" name="ZoneTexte 35">
            <a:extLst>
              <a:ext uri="{FF2B5EF4-FFF2-40B4-BE49-F238E27FC236}">
                <a16:creationId xmlns:a16="http://schemas.microsoft.com/office/drawing/2014/main" id="{25DEB9CE-FB1C-3DC4-642B-FDE4E6404743}"/>
              </a:ext>
            </a:extLst>
          </p:cNvPr>
          <p:cNvSpPr txBox="1"/>
          <p:nvPr/>
        </p:nvSpPr>
        <p:spPr>
          <a:xfrm>
            <a:off x="1183651" y="4756737"/>
            <a:ext cx="9824698" cy="938719"/>
          </a:xfrm>
          <a:prstGeom prst="rect">
            <a:avLst/>
          </a:prstGeom>
          <a:noFill/>
        </p:spPr>
        <p:txBody>
          <a:bodyPr wrap="square" rtlCol="0">
            <a:spAutoFit/>
          </a:bodyPr>
          <a:lstStyle/>
          <a:p>
            <a:pPr algn="just"/>
            <a:r>
              <a:rPr lang="fr-FR" sz="1100">
                <a:latin typeface="Century Gothic" panose="020B0502020202020204" pitchFamily="34" charset="0"/>
              </a:rPr>
              <a:t>« Organiser des rencontres avec les jeunes (à l'école, au collège, au lycée) pour parler de leurs expériences : leurs conditions de vie pendant leur jeunesse sans le confort actuel, leurs jeux d'enfants sans télé et écrans, la guerre, leurs peines, leurs joies, leurs espoirs de jeunes adultes, leurs réussites, leurs échecs, leurs regrets et leurs joies. Tout ce qui peut provoquer chez les plus jeunes une empathie, une émotion, un sourire... Réhumaniser les personnes âgées qui sont une mine d'expériences et de bons conseils... » </a:t>
            </a:r>
          </a:p>
          <a:p>
            <a:pPr algn="just"/>
            <a:r>
              <a:rPr lang="fr-FR" sz="1100" b="1">
                <a:latin typeface="Century Gothic" panose="020B0502020202020204" pitchFamily="34" charset="0"/>
              </a:rPr>
              <a:t>Aidant non professionnel d’une personne âgée en perte d’autonomie (enfant/conjoint / membre de la famille), 63 à 75 ans</a:t>
            </a:r>
            <a:endParaRPr lang="fr-FR" sz="1100" b="1" i="1">
              <a:latin typeface="Century Gothic" panose="020B0502020202020204" pitchFamily="34" charset="0"/>
            </a:endParaRPr>
          </a:p>
        </p:txBody>
      </p:sp>
      <p:sp>
        <p:nvSpPr>
          <p:cNvPr id="11" name="ZoneTexte 10">
            <a:extLst>
              <a:ext uri="{FF2B5EF4-FFF2-40B4-BE49-F238E27FC236}">
                <a16:creationId xmlns:a16="http://schemas.microsoft.com/office/drawing/2014/main" id="{D20506D3-94CA-524F-BE2C-A1E860A3AFF6}"/>
              </a:ext>
            </a:extLst>
          </p:cNvPr>
          <p:cNvSpPr txBox="1"/>
          <p:nvPr/>
        </p:nvSpPr>
        <p:spPr>
          <a:xfrm>
            <a:off x="1298116" y="673285"/>
            <a:ext cx="9824697" cy="313932"/>
          </a:xfrm>
          <a:prstGeom prst="rect">
            <a:avLst/>
          </a:prstGeom>
          <a:noFill/>
        </p:spPr>
        <p:txBody>
          <a:bodyPr wrap="square">
            <a:spAutoFit/>
          </a:bodyPr>
          <a:lstStyle/>
          <a:p>
            <a:pPr>
              <a:lnSpc>
                <a:spcPct val="90000"/>
              </a:lnSpc>
              <a:spcBef>
                <a:spcPts val="1000"/>
              </a:spcBef>
            </a:pPr>
            <a:r>
              <a:rPr lang="fr-FR" sz="1600" b="1">
                <a:solidFill>
                  <a:schemeClr val="accent4"/>
                </a:solidFill>
                <a:latin typeface="Century Gothic" panose="020B0502020202020204" pitchFamily="34" charset="0"/>
              </a:rPr>
              <a:t>Les idées rares sont des contributions élaborées et originales issues de la consultation</a:t>
            </a:r>
          </a:p>
        </p:txBody>
      </p:sp>
      <p:sp>
        <p:nvSpPr>
          <p:cNvPr id="2" name="ZoneTexte 1">
            <a:extLst>
              <a:ext uri="{FF2B5EF4-FFF2-40B4-BE49-F238E27FC236}">
                <a16:creationId xmlns:a16="http://schemas.microsoft.com/office/drawing/2014/main" id="{218A29BB-2CA3-9590-1C7C-034DE65D0283}"/>
              </a:ext>
            </a:extLst>
          </p:cNvPr>
          <p:cNvSpPr txBox="1"/>
          <p:nvPr/>
        </p:nvSpPr>
        <p:spPr>
          <a:xfrm>
            <a:off x="1175535" y="5729726"/>
            <a:ext cx="9824698" cy="938719"/>
          </a:xfrm>
          <a:prstGeom prst="rect">
            <a:avLst/>
          </a:prstGeom>
          <a:noFill/>
        </p:spPr>
        <p:txBody>
          <a:bodyPr wrap="square" rtlCol="0">
            <a:spAutoFit/>
          </a:bodyPr>
          <a:lstStyle/>
          <a:p>
            <a:pPr algn="just"/>
            <a:r>
              <a:rPr lang="fr-FR" sz="1100">
                <a:latin typeface="Century Gothic" panose="020B0502020202020204" pitchFamily="34" charset="0"/>
              </a:rPr>
              <a:t>« Créer des plateformes locales de service à domicile reprenant tous les aspects indispensables à la vie quotidienne : assistance aux divers stades de la dépendance, professionnels de l'équipement  et de l'entretien du domicile, solutions de mobilités sur mesure (trajets courts, accès aux gares et aéroports, trajets longs), professionnels de l'équipement pour l'assistance à domicile (internet, téléphonie, télésurveillance,...), professionnelles pour aide administrative à domicile. » </a:t>
            </a:r>
          </a:p>
          <a:p>
            <a:pPr algn="just"/>
            <a:r>
              <a:rPr lang="fr-FR" sz="1100" b="1">
                <a:latin typeface="Century Gothic" panose="020B0502020202020204" pitchFamily="34" charset="0"/>
              </a:rPr>
              <a:t>Retraité, 63 à 75 ans</a:t>
            </a:r>
            <a:endParaRPr lang="fr-FR" sz="1100" b="1" i="1">
              <a:latin typeface="Century Gothic" panose="020B0502020202020204" pitchFamily="34" charset="0"/>
            </a:endParaRPr>
          </a:p>
        </p:txBody>
      </p:sp>
      <p:sp>
        <p:nvSpPr>
          <p:cNvPr id="3" name="Rectangle 2">
            <a:extLst>
              <a:ext uri="{FF2B5EF4-FFF2-40B4-BE49-F238E27FC236}">
                <a16:creationId xmlns:a16="http://schemas.microsoft.com/office/drawing/2014/main" id="{FB6611C4-1434-A0D8-A27B-727FFB2DBE2E}"/>
              </a:ext>
            </a:extLst>
          </p:cNvPr>
          <p:cNvSpPr/>
          <p:nvPr/>
        </p:nvSpPr>
        <p:spPr>
          <a:xfrm>
            <a:off x="104312" y="188020"/>
            <a:ext cx="1077132" cy="846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4" name="Image 3">
            <a:extLst>
              <a:ext uri="{FF2B5EF4-FFF2-40B4-BE49-F238E27FC236}">
                <a16:creationId xmlns:a16="http://schemas.microsoft.com/office/drawing/2014/main" id="{CFFC6AC3-5007-FBB0-1865-61B4107D8AB3}"/>
              </a:ext>
            </a:extLst>
          </p:cNvPr>
          <p:cNvPicPr>
            <a:picLocks noChangeAspect="1"/>
          </p:cNvPicPr>
          <p:nvPr/>
        </p:nvPicPr>
        <p:blipFill rotWithShape="1">
          <a:blip r:embed="rId6"/>
          <a:srcRect l="9492" t="7593" r="7464" b="7593"/>
          <a:stretch/>
        </p:blipFill>
        <p:spPr>
          <a:xfrm>
            <a:off x="351983" y="305315"/>
            <a:ext cx="581790" cy="581376"/>
          </a:xfrm>
          <a:prstGeom prst="ellipse">
            <a:avLst/>
          </a:prstGeom>
          <a:ln>
            <a:solidFill>
              <a:schemeClr val="accent1"/>
            </a:solidFill>
          </a:ln>
        </p:spPr>
      </p:pic>
      <p:sp>
        <p:nvSpPr>
          <p:cNvPr id="6" name="Espace réservé du numéro de diapositive 8">
            <a:extLst>
              <a:ext uri="{FF2B5EF4-FFF2-40B4-BE49-F238E27FC236}">
                <a16:creationId xmlns:a16="http://schemas.microsoft.com/office/drawing/2014/main" id="{064B4C5A-73AD-068D-5BBD-69372D330B1F}"/>
              </a:ext>
            </a:extLst>
          </p:cNvPr>
          <p:cNvSpPr txBox="1">
            <a:spLocks/>
          </p:cNvSpPr>
          <p:nvPr/>
        </p:nvSpPr>
        <p:spPr>
          <a:xfrm>
            <a:off x="10182995" y="6385715"/>
            <a:ext cx="1800000" cy="480000"/>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16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r">
              <a:defRPr/>
            </a:pPr>
            <a:fld id="{86CB4B4D-7CA3-9044-876B-883B54F8677D}" type="slidenum">
              <a:rPr lang="fr-FR" sz="1100" b="1" smtClean="0">
                <a:solidFill>
                  <a:srgbClr val="011CA3"/>
                </a:solidFill>
              </a:rPr>
              <a:pPr algn="r">
                <a:defRPr/>
              </a:pPr>
              <a:t>24</a:t>
            </a:fld>
            <a:endParaRPr lang="fr-FR" sz="1100" b="1">
              <a:solidFill>
                <a:srgbClr val="011CA3"/>
              </a:solidFill>
            </a:endParaRPr>
          </a:p>
        </p:txBody>
      </p:sp>
    </p:spTree>
    <p:extLst>
      <p:ext uri="{BB962C8B-B14F-4D97-AF65-F5344CB8AC3E}">
        <p14:creationId xmlns:p14="http://schemas.microsoft.com/office/powerpoint/2010/main" val="3781093240"/>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20DCFCD-BFCD-CD41-FCAE-AA06775930D4}"/>
              </a:ext>
            </a:extLst>
          </p:cNvPr>
          <p:cNvSpPr>
            <a:spLocks noGrp="1"/>
          </p:cNvSpPr>
          <p:nvPr>
            <p:ph type="body" sz="quarter" idx="10"/>
          </p:nvPr>
        </p:nvSpPr>
        <p:spPr/>
        <p:txBody>
          <a:bodyPr/>
          <a:lstStyle/>
          <a:p>
            <a:r>
              <a:rPr lang="fr-FR"/>
              <a:t>LOGEMENT</a:t>
            </a:r>
          </a:p>
        </p:txBody>
      </p:sp>
      <p:pic>
        <p:nvPicPr>
          <p:cNvPr id="4" name="Image 3" descr="Une image contenant carte&#10;&#10;Description générée automatiquement">
            <a:extLst>
              <a:ext uri="{FF2B5EF4-FFF2-40B4-BE49-F238E27FC236}">
                <a16:creationId xmlns:a16="http://schemas.microsoft.com/office/drawing/2014/main" id="{2EDB2410-FFA1-9B64-E2A7-D94FFD601547}"/>
              </a:ext>
            </a:extLst>
          </p:cNvPr>
          <p:cNvPicPr>
            <a:picLocks/>
          </p:cNvPicPr>
          <p:nvPr/>
        </p:nvPicPr>
        <p:blipFill rotWithShape="1">
          <a:blip r:embed="rId2"/>
          <a:srcRect l="5592" t="6479" b="2486"/>
          <a:stretch/>
        </p:blipFill>
        <p:spPr>
          <a:xfrm>
            <a:off x="2632006" y="2997102"/>
            <a:ext cx="1155811" cy="1155811"/>
          </a:xfrm>
          <a:prstGeom prst="ellipse">
            <a:avLst/>
          </a:prstGeom>
          <a:ln>
            <a:solidFill>
              <a:schemeClr val="bg1">
                <a:lumMod val="75000"/>
              </a:schemeClr>
            </a:solidFill>
          </a:ln>
        </p:spPr>
      </p:pic>
    </p:spTree>
    <p:extLst>
      <p:ext uri="{BB962C8B-B14F-4D97-AF65-F5344CB8AC3E}">
        <p14:creationId xmlns:p14="http://schemas.microsoft.com/office/powerpoint/2010/main" val="1042710749"/>
      </p:ext>
    </p:extLst>
  </p:cSld>
  <p:clrMapOvr>
    <a:masterClrMapping/>
  </p:clrMapOvr>
  <p:transition spd="med"/>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 name="Rectangle : coins arrondis 19">
            <a:extLst>
              <a:ext uri="{FF2B5EF4-FFF2-40B4-BE49-F238E27FC236}">
                <a16:creationId xmlns:a16="http://schemas.microsoft.com/office/drawing/2014/main" id="{86F51618-0B8D-6C48-970F-4C4549ED67BA}"/>
              </a:ext>
            </a:extLst>
          </p:cNvPr>
          <p:cNvSpPr/>
          <p:nvPr/>
        </p:nvSpPr>
        <p:spPr>
          <a:xfrm>
            <a:off x="472933" y="2527792"/>
            <a:ext cx="2209410" cy="46213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18" name="Rectangle : coins arrondis 17">
            <a:extLst>
              <a:ext uri="{FF2B5EF4-FFF2-40B4-BE49-F238E27FC236}">
                <a16:creationId xmlns:a16="http://schemas.microsoft.com/office/drawing/2014/main" id="{E7F2F51D-38F8-AF4C-BBFF-82AA26F72F09}"/>
              </a:ext>
            </a:extLst>
          </p:cNvPr>
          <p:cNvSpPr/>
          <p:nvPr/>
        </p:nvSpPr>
        <p:spPr>
          <a:xfrm>
            <a:off x="6338478" y="2527792"/>
            <a:ext cx="2119791" cy="46213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15" name="Rectangle : coins arrondis 14">
            <a:extLst>
              <a:ext uri="{FF2B5EF4-FFF2-40B4-BE49-F238E27FC236}">
                <a16:creationId xmlns:a16="http://schemas.microsoft.com/office/drawing/2014/main" id="{8A72424B-681F-6642-9BFF-CDD131E15C60}"/>
              </a:ext>
            </a:extLst>
          </p:cNvPr>
          <p:cNvSpPr/>
          <p:nvPr/>
        </p:nvSpPr>
        <p:spPr>
          <a:xfrm>
            <a:off x="383316" y="2823122"/>
            <a:ext cx="5725384" cy="3430404"/>
          </a:xfrm>
          <a:prstGeom prst="roundRect">
            <a:avLst>
              <a:gd name="adj" fmla="val 368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16" name="Rectangle : coins arrondis 15">
            <a:extLst>
              <a:ext uri="{FF2B5EF4-FFF2-40B4-BE49-F238E27FC236}">
                <a16:creationId xmlns:a16="http://schemas.microsoft.com/office/drawing/2014/main" id="{23773811-7320-7141-908A-A22168954701}"/>
              </a:ext>
            </a:extLst>
          </p:cNvPr>
          <p:cNvSpPr/>
          <p:nvPr/>
        </p:nvSpPr>
        <p:spPr>
          <a:xfrm>
            <a:off x="6224178" y="2823122"/>
            <a:ext cx="5725384" cy="3430404"/>
          </a:xfrm>
          <a:prstGeom prst="roundRect">
            <a:avLst>
              <a:gd name="adj" fmla="val 368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2" name="Espace réservé du texte 1">
            <a:extLst>
              <a:ext uri="{FF2B5EF4-FFF2-40B4-BE49-F238E27FC236}">
                <a16:creationId xmlns:a16="http://schemas.microsoft.com/office/drawing/2014/main" id="{BD662CB6-E1F7-32C9-68DB-527D593089A5}"/>
              </a:ext>
            </a:extLst>
          </p:cNvPr>
          <p:cNvSpPr>
            <a:spLocks noGrp="1"/>
          </p:cNvSpPr>
          <p:nvPr>
            <p:ph type="body" sz="quarter" idx="13"/>
          </p:nvPr>
        </p:nvSpPr>
        <p:spPr/>
        <p:txBody>
          <a:bodyPr/>
          <a:lstStyle/>
          <a:p>
            <a:r>
              <a:rPr lang="fr-FR"/>
              <a:t>LOGEMENT</a:t>
            </a:r>
          </a:p>
        </p:txBody>
      </p:sp>
      <p:sp>
        <p:nvSpPr>
          <p:cNvPr id="3" name="Titre 2">
            <a:extLst>
              <a:ext uri="{FF2B5EF4-FFF2-40B4-BE49-F238E27FC236}">
                <a16:creationId xmlns:a16="http://schemas.microsoft.com/office/drawing/2014/main" id="{418AD29E-2D46-E6BD-A202-B44C57AF94BB}"/>
              </a:ext>
            </a:extLst>
          </p:cNvPr>
          <p:cNvSpPr>
            <a:spLocks noGrp="1"/>
          </p:cNvSpPr>
          <p:nvPr>
            <p:ph type="title"/>
          </p:nvPr>
        </p:nvSpPr>
        <p:spPr/>
        <p:txBody>
          <a:bodyPr/>
          <a:lstStyle/>
          <a:p>
            <a:r>
              <a:rPr lang="fr-FR"/>
              <a:t>INFORMATIONS SUR LES PARTICIPANTS</a:t>
            </a:r>
          </a:p>
        </p:txBody>
      </p:sp>
      <p:sp>
        <p:nvSpPr>
          <p:cNvPr id="5" name="ZoneTexte 4">
            <a:extLst>
              <a:ext uri="{FF2B5EF4-FFF2-40B4-BE49-F238E27FC236}">
                <a16:creationId xmlns:a16="http://schemas.microsoft.com/office/drawing/2014/main" id="{2759E197-A689-BA12-7C69-4A9403DD80DC}"/>
              </a:ext>
            </a:extLst>
          </p:cNvPr>
          <p:cNvSpPr txBox="1"/>
          <p:nvPr/>
        </p:nvSpPr>
        <p:spPr>
          <a:xfrm>
            <a:off x="434116" y="2538291"/>
            <a:ext cx="2299027"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B00B2"/>
                </a:solidFill>
                <a:effectLst/>
                <a:uLnTx/>
                <a:uFillTx/>
                <a:latin typeface="Century Gothic" panose="020B0502020202020204" pitchFamily="34" charset="0"/>
                <a:ea typeface="+mn-ea"/>
                <a:cs typeface="+mn-cs"/>
              </a:rPr>
              <a:t>QUEL EST VOTRE STATUT ?</a:t>
            </a:r>
          </a:p>
        </p:txBody>
      </p:sp>
      <p:sp>
        <p:nvSpPr>
          <p:cNvPr id="7" name="ZoneTexte 6">
            <a:extLst>
              <a:ext uri="{FF2B5EF4-FFF2-40B4-BE49-F238E27FC236}">
                <a16:creationId xmlns:a16="http://schemas.microsoft.com/office/drawing/2014/main" id="{C8515AA6-BF7E-2EF4-7547-D5DA429A418D}"/>
              </a:ext>
            </a:extLst>
          </p:cNvPr>
          <p:cNvSpPr txBox="1"/>
          <p:nvPr/>
        </p:nvSpPr>
        <p:spPr>
          <a:xfrm>
            <a:off x="6324600" y="2525590"/>
            <a:ext cx="210826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B00B2"/>
                </a:solidFill>
                <a:effectLst/>
                <a:uLnTx/>
                <a:uFillTx/>
                <a:latin typeface="Century Gothic" panose="020B0502020202020204" pitchFamily="34" charset="0"/>
                <a:ea typeface="+mn-ea"/>
                <a:cs typeface="+mn-cs"/>
              </a:rPr>
              <a:t>QUEL EST VOTRE ÂGE ?</a:t>
            </a:r>
          </a:p>
        </p:txBody>
      </p:sp>
      <p:graphicFrame>
        <p:nvGraphicFramePr>
          <p:cNvPr id="24" name="Graphique 23">
            <a:extLst>
              <a:ext uri="{FF2B5EF4-FFF2-40B4-BE49-F238E27FC236}">
                <a16:creationId xmlns:a16="http://schemas.microsoft.com/office/drawing/2014/main" id="{CFF3D4D2-5F38-1B42-A263-967B0A5F04DB}"/>
              </a:ext>
            </a:extLst>
          </p:cNvPr>
          <p:cNvGraphicFramePr>
            <a:graphicFrameLocks/>
          </p:cNvGraphicFramePr>
          <p:nvPr>
            <p:extLst>
              <p:ext uri="{D42A27DB-BD31-4B8C-83A1-F6EECF244321}">
                <p14:modId xmlns:p14="http://schemas.microsoft.com/office/powerpoint/2010/main" val="2697581422"/>
              </p:ext>
            </p:extLst>
          </p:nvPr>
        </p:nvGraphicFramePr>
        <p:xfrm>
          <a:off x="6230548" y="2989923"/>
          <a:ext cx="5673838" cy="3263603"/>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6" name="Graphique 5">
            <a:extLst>
              <a:ext uri="{FF2B5EF4-FFF2-40B4-BE49-F238E27FC236}">
                <a16:creationId xmlns:a16="http://schemas.microsoft.com/office/drawing/2014/main" id="{619B83C0-ECCC-92D4-27CD-3E1D7BAE8C97}"/>
              </a:ext>
            </a:extLst>
          </p:cNvPr>
          <p:cNvGraphicFramePr>
            <a:graphicFrameLocks/>
          </p:cNvGraphicFramePr>
          <p:nvPr>
            <p:extLst>
              <p:ext uri="{D42A27DB-BD31-4B8C-83A1-F6EECF244321}">
                <p14:modId xmlns:p14="http://schemas.microsoft.com/office/powerpoint/2010/main" val="157795582"/>
              </p:ext>
            </p:extLst>
          </p:nvPr>
        </p:nvGraphicFramePr>
        <p:xfrm>
          <a:off x="379550" y="2917995"/>
          <a:ext cx="5716450" cy="3263603"/>
        </p:xfrm>
        <a:graphic>
          <a:graphicData uri="http://schemas.openxmlformats.org/drawingml/2006/chart">
            <c:chart xmlns:c="http://schemas.openxmlformats.org/drawingml/2006/chart" xmlns:r="http://schemas.openxmlformats.org/officeDocument/2006/relationships" r:id="rId3"/>
          </a:graphicData>
        </a:graphic>
      </p:graphicFrame>
      <p:sp>
        <p:nvSpPr>
          <p:cNvPr id="12" name="Rectangle : coins arrondis 11">
            <a:extLst>
              <a:ext uri="{FF2B5EF4-FFF2-40B4-BE49-F238E27FC236}">
                <a16:creationId xmlns:a16="http://schemas.microsoft.com/office/drawing/2014/main" id="{CDA5A629-9FA4-50B7-5D83-2D6BDEC0F8B9}"/>
              </a:ext>
            </a:extLst>
          </p:cNvPr>
          <p:cNvSpPr/>
          <p:nvPr/>
        </p:nvSpPr>
        <p:spPr>
          <a:xfrm>
            <a:off x="422247" y="1344707"/>
            <a:ext cx="4981026" cy="907976"/>
          </a:xfrm>
          <a:prstGeom prst="roundRect">
            <a:avLst>
              <a:gd name="adj" fmla="val 368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atin typeface="Century Gothic" panose="020B0502020202020204" pitchFamily="34" charset="0"/>
            </a:endParaRPr>
          </a:p>
        </p:txBody>
      </p:sp>
      <p:sp>
        <p:nvSpPr>
          <p:cNvPr id="13" name="ZoneTexte 12">
            <a:extLst>
              <a:ext uri="{FF2B5EF4-FFF2-40B4-BE49-F238E27FC236}">
                <a16:creationId xmlns:a16="http://schemas.microsoft.com/office/drawing/2014/main" id="{9B798E07-9A09-842C-0F71-D0A00B9E3EBB}"/>
              </a:ext>
            </a:extLst>
          </p:cNvPr>
          <p:cNvSpPr txBox="1"/>
          <p:nvPr/>
        </p:nvSpPr>
        <p:spPr>
          <a:xfrm>
            <a:off x="888253" y="1618828"/>
            <a:ext cx="153920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600" b="1" i="0" u="none" strike="noStrike" kern="1200" cap="none" spc="0" normalizeH="0" baseline="0" noProof="0" dirty="0">
                <a:ln>
                  <a:noFill/>
                </a:ln>
                <a:solidFill>
                  <a:srgbClr val="0B00B2"/>
                </a:solidFill>
                <a:effectLst/>
                <a:uLnTx/>
                <a:uFillTx/>
                <a:latin typeface="Century Gothic" panose="020B0502020202020204" pitchFamily="34" charset="0"/>
                <a:ea typeface="+mn-ea"/>
                <a:cs typeface="+mn-cs"/>
              </a:rPr>
              <a:t>2’764 </a:t>
            </a:r>
            <a:r>
              <a:rPr kumimoji="0" lang="fr-FR" sz="1100" b="1" i="0" u="none" strike="noStrike" kern="1200" cap="none" spc="0" normalizeH="0" baseline="0" noProof="0" dirty="0">
                <a:ln>
                  <a:noFill/>
                </a:ln>
                <a:solidFill>
                  <a:srgbClr val="0B00B2"/>
                </a:solidFill>
                <a:effectLst/>
                <a:uLnTx/>
                <a:uFillTx/>
                <a:latin typeface="Century Gothic" panose="020B0502020202020204" pitchFamily="34" charset="0"/>
                <a:ea typeface="+mn-ea"/>
                <a:cs typeface="+mn-cs"/>
              </a:rPr>
              <a:t>répondants</a:t>
            </a:r>
          </a:p>
        </p:txBody>
      </p:sp>
      <p:sp>
        <p:nvSpPr>
          <p:cNvPr id="14" name="ZoneTexte 13">
            <a:extLst>
              <a:ext uri="{FF2B5EF4-FFF2-40B4-BE49-F238E27FC236}">
                <a16:creationId xmlns:a16="http://schemas.microsoft.com/office/drawing/2014/main" id="{21F0FAE9-D3AA-45A1-C845-3D19743DF0CC}"/>
              </a:ext>
            </a:extLst>
          </p:cNvPr>
          <p:cNvSpPr txBox="1"/>
          <p:nvPr/>
        </p:nvSpPr>
        <p:spPr>
          <a:xfrm>
            <a:off x="2891919" y="1618828"/>
            <a:ext cx="1763624" cy="338554"/>
          </a:xfrm>
          <a:prstGeom prst="rect">
            <a:avLst/>
          </a:prstGeom>
          <a:noFill/>
        </p:spPr>
        <p:txBody>
          <a:bodyPr wrap="none" rtlCol="0">
            <a:spAutoFit/>
          </a:bodyPr>
          <a:lstStyle/>
          <a:p>
            <a:pPr algn="l"/>
            <a:r>
              <a:rPr lang="fr-FR" sz="1600">
                <a:solidFill>
                  <a:schemeClr val="accent1"/>
                </a:solidFill>
                <a:latin typeface="Century Gothic" panose="020B0502020202020204" pitchFamily="34" charset="0"/>
              </a:rPr>
              <a:t>65’876 </a:t>
            </a:r>
            <a:r>
              <a:rPr lang="fr-FR" sz="1100">
                <a:solidFill>
                  <a:schemeClr val="accent1"/>
                </a:solidFill>
                <a:latin typeface="Century Gothic" panose="020B0502020202020204" pitchFamily="34" charset="0"/>
              </a:rPr>
              <a:t>contributions</a:t>
            </a:r>
          </a:p>
        </p:txBody>
      </p:sp>
      <p:sp>
        <p:nvSpPr>
          <p:cNvPr id="4" name="Espace réservé du numéro de diapositive 8">
            <a:extLst>
              <a:ext uri="{FF2B5EF4-FFF2-40B4-BE49-F238E27FC236}">
                <a16:creationId xmlns:a16="http://schemas.microsoft.com/office/drawing/2014/main" id="{B0415014-314B-8AB7-95F7-2678764AB9C6}"/>
              </a:ext>
            </a:extLst>
          </p:cNvPr>
          <p:cNvSpPr txBox="1">
            <a:spLocks/>
          </p:cNvSpPr>
          <p:nvPr/>
        </p:nvSpPr>
        <p:spPr>
          <a:xfrm>
            <a:off x="10182995" y="6385715"/>
            <a:ext cx="1800000" cy="480000"/>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16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r">
              <a:defRPr/>
            </a:pPr>
            <a:fld id="{86CB4B4D-7CA3-9044-876B-883B54F8677D}" type="slidenum">
              <a:rPr lang="fr-FR" sz="1100" b="1" smtClean="0">
                <a:solidFill>
                  <a:srgbClr val="011CA3"/>
                </a:solidFill>
              </a:rPr>
              <a:pPr algn="r">
                <a:defRPr/>
              </a:pPr>
              <a:t>26</a:t>
            </a:fld>
            <a:endParaRPr lang="fr-FR" sz="1100" b="1">
              <a:solidFill>
                <a:srgbClr val="011CA3"/>
              </a:solidFill>
            </a:endParaRPr>
          </a:p>
        </p:txBody>
      </p:sp>
    </p:spTree>
    <p:extLst>
      <p:ext uri="{BB962C8B-B14F-4D97-AF65-F5344CB8AC3E}">
        <p14:creationId xmlns:p14="http://schemas.microsoft.com/office/powerpoint/2010/main" val="34477077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 coins arrondis 22">
            <a:extLst>
              <a:ext uri="{FF2B5EF4-FFF2-40B4-BE49-F238E27FC236}">
                <a16:creationId xmlns:a16="http://schemas.microsoft.com/office/drawing/2014/main" id="{2A747C66-F84B-E941-B8E3-3B446DCB8482}"/>
              </a:ext>
            </a:extLst>
          </p:cNvPr>
          <p:cNvSpPr/>
          <p:nvPr/>
        </p:nvSpPr>
        <p:spPr>
          <a:xfrm>
            <a:off x="6555916" y="4067499"/>
            <a:ext cx="5253815" cy="2271718"/>
          </a:xfrm>
          <a:prstGeom prst="roundRect">
            <a:avLst>
              <a:gd name="adj" fmla="val 368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22" name="Rectangle : coins arrondis 21">
            <a:extLst>
              <a:ext uri="{FF2B5EF4-FFF2-40B4-BE49-F238E27FC236}">
                <a16:creationId xmlns:a16="http://schemas.microsoft.com/office/drawing/2014/main" id="{C25621F3-7268-7B43-81A3-84C2255D6682}"/>
              </a:ext>
            </a:extLst>
          </p:cNvPr>
          <p:cNvSpPr/>
          <p:nvPr/>
        </p:nvSpPr>
        <p:spPr>
          <a:xfrm>
            <a:off x="6555916" y="1545280"/>
            <a:ext cx="5253815" cy="2271718"/>
          </a:xfrm>
          <a:prstGeom prst="roundRect">
            <a:avLst>
              <a:gd name="adj" fmla="val 368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18" name="Rectangle : coins arrondis 17">
            <a:extLst>
              <a:ext uri="{FF2B5EF4-FFF2-40B4-BE49-F238E27FC236}">
                <a16:creationId xmlns:a16="http://schemas.microsoft.com/office/drawing/2014/main" id="{49FD3E63-C485-535E-8AA6-0AB9BD73F246}"/>
              </a:ext>
            </a:extLst>
          </p:cNvPr>
          <p:cNvSpPr/>
          <p:nvPr/>
        </p:nvSpPr>
        <p:spPr>
          <a:xfrm>
            <a:off x="498438" y="2038185"/>
            <a:ext cx="3906494" cy="46213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2" name="Espace réservé du texte 1">
            <a:extLst>
              <a:ext uri="{FF2B5EF4-FFF2-40B4-BE49-F238E27FC236}">
                <a16:creationId xmlns:a16="http://schemas.microsoft.com/office/drawing/2014/main" id="{BD662CB6-E1F7-32C9-68DB-527D593089A5}"/>
              </a:ext>
            </a:extLst>
          </p:cNvPr>
          <p:cNvSpPr>
            <a:spLocks noGrp="1"/>
          </p:cNvSpPr>
          <p:nvPr>
            <p:ph type="body" sz="quarter" idx="13"/>
          </p:nvPr>
        </p:nvSpPr>
        <p:spPr/>
        <p:txBody>
          <a:bodyPr/>
          <a:lstStyle/>
          <a:p>
            <a:r>
              <a:rPr lang="fr-FR"/>
              <a:t>LOGEMENT</a:t>
            </a:r>
          </a:p>
        </p:txBody>
      </p:sp>
      <p:sp>
        <p:nvSpPr>
          <p:cNvPr id="3" name="Titre 2">
            <a:extLst>
              <a:ext uri="{FF2B5EF4-FFF2-40B4-BE49-F238E27FC236}">
                <a16:creationId xmlns:a16="http://schemas.microsoft.com/office/drawing/2014/main" id="{418AD29E-2D46-E6BD-A202-B44C57AF94BB}"/>
              </a:ext>
            </a:extLst>
          </p:cNvPr>
          <p:cNvSpPr>
            <a:spLocks noGrp="1"/>
          </p:cNvSpPr>
          <p:nvPr>
            <p:ph type="title"/>
          </p:nvPr>
        </p:nvSpPr>
        <p:spPr/>
        <p:txBody>
          <a:bodyPr/>
          <a:lstStyle/>
          <a:p>
            <a:r>
              <a:rPr lang="fr-FR"/>
              <a:t>CHIFFRES DE PARTICIPATION</a:t>
            </a:r>
          </a:p>
        </p:txBody>
      </p:sp>
      <p:sp>
        <p:nvSpPr>
          <p:cNvPr id="8" name="ZoneTexte 7">
            <a:extLst>
              <a:ext uri="{FF2B5EF4-FFF2-40B4-BE49-F238E27FC236}">
                <a16:creationId xmlns:a16="http://schemas.microsoft.com/office/drawing/2014/main" id="{3A80ADEA-2122-7872-9FF6-204148A87FF4}"/>
              </a:ext>
            </a:extLst>
          </p:cNvPr>
          <p:cNvSpPr txBox="1"/>
          <p:nvPr/>
        </p:nvSpPr>
        <p:spPr>
          <a:xfrm>
            <a:off x="6668268" y="4167549"/>
            <a:ext cx="2888761" cy="95410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B00B2"/>
                </a:solidFill>
                <a:effectLst/>
                <a:uLnTx/>
                <a:uFillTx/>
                <a:latin typeface="Century Gothic" panose="020B0502020202020204" pitchFamily="34" charset="0"/>
                <a:ea typeface="+mn-ea"/>
                <a:cs typeface="+mn-cs"/>
              </a:rPr>
              <a:t>SOUHAITEZ-VOUS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B00B2"/>
                </a:solidFill>
                <a:effectLst/>
                <a:uLnTx/>
                <a:uFillTx/>
                <a:latin typeface="Century Gothic" panose="020B0502020202020204" pitchFamily="34" charset="0"/>
                <a:ea typeface="+mn-ea"/>
                <a:cs typeface="+mn-cs"/>
              </a:rPr>
              <a:t>RÉPONDRE À LA SUITE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B00B2"/>
                </a:solidFill>
                <a:effectLst/>
                <a:uLnTx/>
                <a:uFillTx/>
                <a:latin typeface="Century Gothic" panose="020B0502020202020204" pitchFamily="34" charset="0"/>
                <a:ea typeface="+mn-ea"/>
                <a:cs typeface="+mn-cs"/>
              </a:rPr>
              <a:t>DE CE QUESTIONNAIRE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B00B2"/>
                </a:solidFill>
                <a:effectLst/>
                <a:uLnTx/>
                <a:uFillTx/>
                <a:latin typeface="Century Gothic" panose="020B0502020202020204" pitchFamily="34" charset="0"/>
                <a:ea typeface="+mn-ea"/>
                <a:cs typeface="+mn-cs"/>
              </a:rPr>
              <a:t>EN TANT QUE…</a:t>
            </a:r>
          </a:p>
        </p:txBody>
      </p:sp>
      <p:sp>
        <p:nvSpPr>
          <p:cNvPr id="9" name="ZoneTexte 8">
            <a:extLst>
              <a:ext uri="{FF2B5EF4-FFF2-40B4-BE49-F238E27FC236}">
                <a16:creationId xmlns:a16="http://schemas.microsoft.com/office/drawing/2014/main" id="{E49DE957-5DA2-CA13-D9AD-B4C66EC011C9}"/>
              </a:ext>
            </a:extLst>
          </p:cNvPr>
          <p:cNvSpPr txBox="1"/>
          <p:nvPr/>
        </p:nvSpPr>
        <p:spPr>
          <a:xfrm>
            <a:off x="8071945" y="5628082"/>
            <a:ext cx="18473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2" name="ZoneTexte 11">
            <a:extLst>
              <a:ext uri="{FF2B5EF4-FFF2-40B4-BE49-F238E27FC236}">
                <a16:creationId xmlns:a16="http://schemas.microsoft.com/office/drawing/2014/main" id="{6E3361D2-355B-D622-CD7E-3F4B36D160C0}"/>
              </a:ext>
            </a:extLst>
          </p:cNvPr>
          <p:cNvSpPr txBox="1"/>
          <p:nvPr/>
        </p:nvSpPr>
        <p:spPr>
          <a:xfrm>
            <a:off x="6672105" y="1667248"/>
            <a:ext cx="3127836" cy="7386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B00B2"/>
                </a:solidFill>
                <a:effectLst/>
                <a:uLnTx/>
                <a:uFillTx/>
                <a:latin typeface="Century Gothic" panose="020B0502020202020204" pitchFamily="34" charset="0"/>
                <a:ea typeface="+mn-ea"/>
                <a:cs typeface="+mn-cs"/>
              </a:rPr>
              <a:t>TRAVAILLEZ-VOUS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B00B2"/>
                </a:solidFill>
                <a:effectLst/>
                <a:uLnTx/>
                <a:uFillTx/>
                <a:latin typeface="Century Gothic" panose="020B0502020202020204" pitchFamily="34" charset="0"/>
                <a:ea typeface="+mn-ea"/>
                <a:cs typeface="+mn-cs"/>
              </a:rPr>
              <a:t>DANS LE SECTEUR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B00B2"/>
                </a:solidFill>
                <a:effectLst/>
                <a:uLnTx/>
                <a:uFillTx/>
                <a:latin typeface="Century Gothic" panose="020B0502020202020204" pitchFamily="34" charset="0"/>
                <a:ea typeface="+mn-ea"/>
                <a:cs typeface="+mn-cs"/>
              </a:rPr>
              <a:t>DU LOGEMENT ?</a:t>
            </a:r>
          </a:p>
        </p:txBody>
      </p:sp>
      <p:graphicFrame>
        <p:nvGraphicFramePr>
          <p:cNvPr id="14" name="Graphique 13">
            <a:extLst>
              <a:ext uri="{FF2B5EF4-FFF2-40B4-BE49-F238E27FC236}">
                <a16:creationId xmlns:a16="http://schemas.microsoft.com/office/drawing/2014/main" id="{8F87A37A-4C06-2A9E-4758-BF1E68E5FEA9}"/>
              </a:ext>
            </a:extLst>
          </p:cNvPr>
          <p:cNvGraphicFramePr>
            <a:graphicFrameLocks/>
          </p:cNvGraphicFramePr>
          <p:nvPr>
            <p:extLst>
              <p:ext uri="{D42A27DB-BD31-4B8C-83A1-F6EECF244321}">
                <p14:modId xmlns:p14="http://schemas.microsoft.com/office/powerpoint/2010/main" val="2383147791"/>
              </p:ext>
            </p:extLst>
          </p:nvPr>
        </p:nvGraphicFramePr>
        <p:xfrm>
          <a:off x="8805194" y="1550276"/>
          <a:ext cx="2687484" cy="227171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5" name="Graphique 14">
            <a:extLst>
              <a:ext uri="{FF2B5EF4-FFF2-40B4-BE49-F238E27FC236}">
                <a16:creationId xmlns:a16="http://schemas.microsoft.com/office/drawing/2014/main" id="{8B84E314-9056-4F89-0DEF-B67745383B18}"/>
              </a:ext>
            </a:extLst>
          </p:cNvPr>
          <p:cNvGraphicFramePr>
            <a:graphicFrameLocks/>
          </p:cNvGraphicFramePr>
          <p:nvPr>
            <p:extLst>
              <p:ext uri="{D42A27DB-BD31-4B8C-83A1-F6EECF244321}">
                <p14:modId xmlns:p14="http://schemas.microsoft.com/office/powerpoint/2010/main" val="3907941114"/>
              </p:ext>
            </p:extLst>
          </p:nvPr>
        </p:nvGraphicFramePr>
        <p:xfrm>
          <a:off x="8817269" y="4067499"/>
          <a:ext cx="2852697" cy="2271718"/>
        </p:xfrm>
        <a:graphic>
          <a:graphicData uri="http://schemas.openxmlformats.org/drawingml/2006/chart">
            <c:chart xmlns:c="http://schemas.openxmlformats.org/drawingml/2006/chart" xmlns:r="http://schemas.openxmlformats.org/officeDocument/2006/relationships" r:id="rId3"/>
          </a:graphicData>
        </a:graphic>
      </p:graphicFrame>
      <p:sp>
        <p:nvSpPr>
          <p:cNvPr id="16" name="ZoneTexte 15">
            <a:extLst>
              <a:ext uri="{FF2B5EF4-FFF2-40B4-BE49-F238E27FC236}">
                <a16:creationId xmlns:a16="http://schemas.microsoft.com/office/drawing/2014/main" id="{4B89BA93-FE78-9F84-2547-2CC8FAB4FCB4}"/>
              </a:ext>
            </a:extLst>
          </p:cNvPr>
          <p:cNvSpPr txBox="1"/>
          <p:nvPr/>
        </p:nvSpPr>
        <p:spPr>
          <a:xfrm>
            <a:off x="10296790" y="4834018"/>
            <a:ext cx="838691" cy="430887"/>
          </a:xfrm>
          <a:prstGeom prst="rect">
            <a:avLst/>
          </a:prstGeom>
          <a:noFill/>
        </p:spPr>
        <p:txBody>
          <a:bodyPr wrap="square" rtlCol="0">
            <a:spAutoFit/>
          </a:bodyPr>
          <a:lstStyle>
            <a:defPPr>
              <a:defRPr lang="fr-FR"/>
            </a:defPPr>
            <a:lvl1pPr>
              <a:defRPr sz="1100" b="1">
                <a:solidFill>
                  <a:schemeClr val="accent1"/>
                </a:solidFill>
                <a:latin typeface="Century Gothic" panose="020B0502020202020204" pitchFamily="34" charset="0"/>
              </a:defRPr>
            </a:lvl1p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0B00B2"/>
                </a:solidFill>
                <a:effectLst/>
                <a:uLnTx/>
                <a:uFillTx/>
                <a:latin typeface="Century Gothic" panose="020B0502020202020204" pitchFamily="34" charset="0"/>
                <a:ea typeface="+mn-ea"/>
                <a:cs typeface="+mn-cs"/>
              </a:rPr>
              <a:t>Locataire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0B00B2"/>
                </a:solidFill>
                <a:effectLst/>
                <a:uLnTx/>
                <a:uFillTx/>
                <a:latin typeface="Century Gothic" panose="020B0502020202020204" pitchFamily="34" charset="0"/>
                <a:ea typeface="+mn-ea"/>
                <a:cs typeface="+mn-cs"/>
              </a:rPr>
              <a:t>851 - 38%</a:t>
            </a:r>
          </a:p>
        </p:txBody>
      </p:sp>
      <p:sp>
        <p:nvSpPr>
          <p:cNvPr id="17" name="ZoneTexte 16">
            <a:extLst>
              <a:ext uri="{FF2B5EF4-FFF2-40B4-BE49-F238E27FC236}">
                <a16:creationId xmlns:a16="http://schemas.microsoft.com/office/drawing/2014/main" id="{17664CB9-4378-5953-39FF-E3121048C950}"/>
              </a:ext>
            </a:extLst>
          </p:cNvPr>
          <p:cNvSpPr txBox="1"/>
          <p:nvPr/>
        </p:nvSpPr>
        <p:spPr>
          <a:xfrm>
            <a:off x="9334667" y="5238129"/>
            <a:ext cx="962123" cy="430887"/>
          </a:xfrm>
          <a:prstGeom prst="rect">
            <a:avLst/>
          </a:prstGeom>
          <a:noFill/>
        </p:spPr>
        <p:txBody>
          <a:bodyPr wrap="none" rtlCol="0">
            <a:spAutoFit/>
          </a:bodyPr>
          <a:lstStyle>
            <a:defPPr>
              <a:defRPr lang="fr-FR"/>
            </a:defPPr>
            <a:lvl1pPr algn="ctr">
              <a:defRPr sz="1100" b="1">
                <a:solidFill>
                  <a:schemeClr val="bg1"/>
                </a:solidFill>
                <a:latin typeface="Century Gothic" panose="020B0502020202020204" pitchFamily="34" charset="0"/>
              </a:defRPr>
            </a:lvl1p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Propriétaire</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1’374 - 62%</a:t>
            </a:r>
          </a:p>
        </p:txBody>
      </p:sp>
      <p:sp>
        <p:nvSpPr>
          <p:cNvPr id="20" name="ZoneTexte 19">
            <a:extLst>
              <a:ext uri="{FF2B5EF4-FFF2-40B4-BE49-F238E27FC236}">
                <a16:creationId xmlns:a16="http://schemas.microsoft.com/office/drawing/2014/main" id="{DDBD0445-1FDB-D782-D61F-0ED0411E547B}"/>
              </a:ext>
            </a:extLst>
          </p:cNvPr>
          <p:cNvSpPr txBox="1"/>
          <p:nvPr/>
        </p:nvSpPr>
        <p:spPr>
          <a:xfrm>
            <a:off x="9650399" y="2863465"/>
            <a:ext cx="968535" cy="430887"/>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NON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rPr>
              <a:t>2’170 – 86%</a:t>
            </a:r>
          </a:p>
        </p:txBody>
      </p:sp>
      <p:sp>
        <p:nvSpPr>
          <p:cNvPr id="21" name="ZoneTexte 20">
            <a:extLst>
              <a:ext uri="{FF2B5EF4-FFF2-40B4-BE49-F238E27FC236}">
                <a16:creationId xmlns:a16="http://schemas.microsoft.com/office/drawing/2014/main" id="{D8E13A3F-6396-D3DA-B9D8-6173DED894C2}"/>
              </a:ext>
            </a:extLst>
          </p:cNvPr>
          <p:cNvSpPr txBox="1"/>
          <p:nvPr/>
        </p:nvSpPr>
        <p:spPr>
          <a:xfrm>
            <a:off x="10134668" y="1750009"/>
            <a:ext cx="557715" cy="600164"/>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0B00B2"/>
                </a:solidFill>
                <a:effectLst/>
                <a:uLnTx/>
                <a:uFillTx/>
                <a:latin typeface="Century Gothic" panose="020B0502020202020204" pitchFamily="34" charset="0"/>
                <a:ea typeface="+mn-ea"/>
                <a:cs typeface="+mn-cs"/>
              </a:rPr>
              <a:t>OUI</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0B00B2"/>
                </a:solidFill>
                <a:effectLst/>
                <a:uLnTx/>
                <a:uFillTx/>
                <a:latin typeface="Century Gothic" panose="020B0502020202020204" pitchFamily="34" charset="0"/>
                <a:ea typeface="+mn-ea"/>
                <a:cs typeface="+mn-cs"/>
              </a:rPr>
              <a:t>363 - 14%</a:t>
            </a:r>
          </a:p>
        </p:txBody>
      </p:sp>
      <p:sp>
        <p:nvSpPr>
          <p:cNvPr id="6" name="Rectangle : coins arrondis 5">
            <a:extLst>
              <a:ext uri="{FF2B5EF4-FFF2-40B4-BE49-F238E27FC236}">
                <a16:creationId xmlns:a16="http://schemas.microsoft.com/office/drawing/2014/main" id="{CF004C67-AF84-285E-BCBA-7142572985D1}"/>
              </a:ext>
            </a:extLst>
          </p:cNvPr>
          <p:cNvSpPr/>
          <p:nvPr/>
        </p:nvSpPr>
        <p:spPr>
          <a:xfrm>
            <a:off x="333501" y="2323802"/>
            <a:ext cx="5725384" cy="3430404"/>
          </a:xfrm>
          <a:prstGeom prst="roundRect">
            <a:avLst>
              <a:gd name="adj" fmla="val 368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19" name="ZoneTexte 18">
            <a:extLst>
              <a:ext uri="{FF2B5EF4-FFF2-40B4-BE49-F238E27FC236}">
                <a16:creationId xmlns:a16="http://schemas.microsoft.com/office/drawing/2014/main" id="{026E83BD-B9C3-EC0C-E3BF-E8C62381BFA1}"/>
              </a:ext>
            </a:extLst>
          </p:cNvPr>
          <p:cNvSpPr txBox="1"/>
          <p:nvPr/>
        </p:nvSpPr>
        <p:spPr>
          <a:xfrm>
            <a:off x="459621" y="2016025"/>
            <a:ext cx="3945311"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B00B2"/>
                </a:solidFill>
                <a:effectLst/>
                <a:uLnTx/>
                <a:uFillTx/>
                <a:latin typeface="Century Gothic" panose="020B0502020202020204" pitchFamily="34" charset="0"/>
                <a:ea typeface="+mn-ea"/>
                <a:cs typeface="+mn-cs"/>
              </a:rPr>
              <a:t>QUELLE EST LA TAILLE DE VOTRE COMMUNE ?</a:t>
            </a:r>
          </a:p>
        </p:txBody>
      </p:sp>
      <p:graphicFrame>
        <p:nvGraphicFramePr>
          <p:cNvPr id="5" name="Graphique 4">
            <a:extLst>
              <a:ext uri="{FF2B5EF4-FFF2-40B4-BE49-F238E27FC236}">
                <a16:creationId xmlns:a16="http://schemas.microsoft.com/office/drawing/2014/main" id="{6DAC0F60-CDAB-C61A-AC14-0E7E5DE59AA4}"/>
              </a:ext>
            </a:extLst>
          </p:cNvPr>
          <p:cNvGraphicFramePr>
            <a:graphicFrameLocks/>
          </p:cNvGraphicFramePr>
          <p:nvPr>
            <p:extLst>
              <p:ext uri="{D42A27DB-BD31-4B8C-83A1-F6EECF244321}">
                <p14:modId xmlns:p14="http://schemas.microsoft.com/office/powerpoint/2010/main" val="3094099316"/>
              </p:ext>
            </p:extLst>
          </p:nvPr>
        </p:nvGraphicFramePr>
        <p:xfrm>
          <a:off x="455717" y="2378456"/>
          <a:ext cx="5539605" cy="3290560"/>
        </p:xfrm>
        <a:graphic>
          <a:graphicData uri="http://schemas.openxmlformats.org/drawingml/2006/chart">
            <c:chart xmlns:c="http://schemas.openxmlformats.org/drawingml/2006/chart" xmlns:r="http://schemas.openxmlformats.org/officeDocument/2006/relationships" r:id="rId4"/>
          </a:graphicData>
        </a:graphic>
      </p:graphicFrame>
      <p:sp>
        <p:nvSpPr>
          <p:cNvPr id="4" name="Espace réservé du numéro de diapositive 8">
            <a:extLst>
              <a:ext uri="{FF2B5EF4-FFF2-40B4-BE49-F238E27FC236}">
                <a16:creationId xmlns:a16="http://schemas.microsoft.com/office/drawing/2014/main" id="{D7253179-4B8B-0C2B-85B3-A4ACE74CB69D}"/>
              </a:ext>
            </a:extLst>
          </p:cNvPr>
          <p:cNvSpPr txBox="1">
            <a:spLocks/>
          </p:cNvSpPr>
          <p:nvPr/>
        </p:nvSpPr>
        <p:spPr>
          <a:xfrm>
            <a:off x="10182995" y="6385715"/>
            <a:ext cx="1800000" cy="480000"/>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16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r">
              <a:defRPr/>
            </a:pPr>
            <a:fld id="{86CB4B4D-7CA3-9044-876B-883B54F8677D}" type="slidenum">
              <a:rPr lang="fr-FR" sz="1100" b="1" smtClean="0">
                <a:solidFill>
                  <a:srgbClr val="011CA3"/>
                </a:solidFill>
              </a:rPr>
              <a:pPr algn="r">
                <a:defRPr/>
              </a:pPr>
              <a:t>27</a:t>
            </a:fld>
            <a:endParaRPr lang="fr-FR" sz="1100" b="1">
              <a:solidFill>
                <a:srgbClr val="011CA3"/>
              </a:solidFill>
            </a:endParaRPr>
          </a:p>
        </p:txBody>
      </p:sp>
    </p:spTree>
    <p:extLst>
      <p:ext uri="{BB962C8B-B14F-4D97-AF65-F5344CB8AC3E}">
        <p14:creationId xmlns:p14="http://schemas.microsoft.com/office/powerpoint/2010/main" val="2289349993"/>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A31396D-E2AE-1AD1-C64C-4605EBF64A2D}"/>
              </a:ext>
            </a:extLst>
          </p:cNvPr>
          <p:cNvSpPr txBox="1"/>
          <p:nvPr/>
        </p:nvSpPr>
        <p:spPr>
          <a:xfrm>
            <a:off x="1298116" y="516172"/>
            <a:ext cx="10353557" cy="615553"/>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a:ln>
                <a:noFill/>
              </a:ln>
              <a:solidFill>
                <a:srgbClr val="0B00B2"/>
              </a:solidFill>
              <a:effectLst/>
              <a:uLnTx/>
              <a:uFillTx/>
              <a:latin typeface="Century Gothic" panose="020B0502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Un tiers des participants est un cadre ou de professions supérieures, ils ont entre 25 et 62 ans (73%), et habitent dans une commune de taille moyenne (entre 2 000 et 100 000 habitants).</a:t>
            </a:r>
            <a:endParaRPr kumimoji="0" lang="fr-FR" sz="1100" b="1" i="0" u="none" strike="noStrike" kern="1200" cap="none" spc="0" normalizeH="0" baseline="0" noProof="0">
              <a:ln>
                <a:noFill/>
              </a:ln>
              <a:solidFill>
                <a:srgbClr val="0B00B2"/>
              </a:solidFill>
              <a:effectLst/>
              <a:uLnTx/>
              <a:uFillTx/>
              <a:latin typeface="Century Gothic" panose="020B0502020202020204" pitchFamily="34" charset="0"/>
              <a:ea typeface="+mn-ea"/>
              <a:cs typeface="+mn-cs"/>
            </a:endParaRPr>
          </a:p>
        </p:txBody>
      </p:sp>
      <p:sp>
        <p:nvSpPr>
          <p:cNvPr id="7" name="Titre 3">
            <a:extLst>
              <a:ext uri="{FF2B5EF4-FFF2-40B4-BE49-F238E27FC236}">
                <a16:creationId xmlns:a16="http://schemas.microsoft.com/office/drawing/2014/main" id="{3D599437-C685-808F-C4A2-15C2A68799F5}"/>
              </a:ext>
            </a:extLst>
          </p:cNvPr>
          <p:cNvSpPr>
            <a:spLocks noGrp="1"/>
          </p:cNvSpPr>
          <p:nvPr>
            <p:ph type="title"/>
          </p:nvPr>
        </p:nvSpPr>
        <p:spPr>
          <a:xfrm>
            <a:off x="1298116" y="198351"/>
            <a:ext cx="10515600" cy="612774"/>
          </a:xfrm>
        </p:spPr>
        <p:txBody>
          <a:bodyPr/>
          <a:lstStyle/>
          <a:p>
            <a:r>
              <a:rPr lang="fr-FR" sz="2800"/>
              <a:t>ENSEIGNEMENTS</a:t>
            </a:r>
            <a:endParaRPr lang="fr-FR" sz="2800" strike="sngStrike">
              <a:solidFill>
                <a:srgbClr val="FF0000"/>
              </a:solidFill>
            </a:endParaRPr>
          </a:p>
        </p:txBody>
      </p:sp>
      <p:sp>
        <p:nvSpPr>
          <p:cNvPr id="2" name="ZoneTexte 1">
            <a:extLst>
              <a:ext uri="{FF2B5EF4-FFF2-40B4-BE49-F238E27FC236}">
                <a16:creationId xmlns:a16="http://schemas.microsoft.com/office/drawing/2014/main" id="{4AE5FD02-9D81-6762-EDB4-C9BB02A163BE}"/>
              </a:ext>
            </a:extLst>
          </p:cNvPr>
          <p:cNvSpPr txBox="1"/>
          <p:nvPr/>
        </p:nvSpPr>
        <p:spPr>
          <a:xfrm>
            <a:off x="272269" y="918077"/>
            <a:ext cx="11647461" cy="5978560"/>
          </a:xfrm>
          <a:prstGeom prst="rect">
            <a:avLst/>
          </a:prstGeom>
          <a:noFill/>
        </p:spPr>
        <p:txBody>
          <a:bodyPr wrap="square" lIns="91440" tIns="45720" rIns="91440" bIns="45720" rtlCol="0" anchor="t">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a:ln>
                <a:noFill/>
              </a:ln>
              <a:solidFill>
                <a:srgbClr val="0B00B2"/>
              </a:solidFill>
              <a:effectLst/>
              <a:uLnTx/>
              <a:uFillTx/>
              <a:latin typeface="Century Gothic" panose="020B0502020202020204" pitchFamily="34" charset="0"/>
              <a:ea typeface="+mn-ea"/>
              <a:cs typeface="+mn-cs"/>
            </a:endParaRPr>
          </a:p>
          <a:p>
            <a:pPr algn="just">
              <a:defRPr/>
            </a:pPr>
            <a:r>
              <a:rPr kumimoji="0" lang="fr-FR" sz="1200" b="1" i="0" u="none" strike="noStrike" kern="1200" cap="none" spc="0" normalizeH="0" baseline="0" noProof="0">
                <a:ln>
                  <a:noFill/>
                </a:ln>
                <a:solidFill>
                  <a:srgbClr val="0B00B2"/>
                </a:solidFill>
                <a:effectLst/>
                <a:uLnTx/>
                <a:uFillTx/>
                <a:latin typeface="Century Gothic"/>
              </a:rPr>
              <a:t>1. Aux yeux des répondants, le critère de sobriété énergétique est la première caractéristique décrivant le logement idéal, </a:t>
            </a:r>
            <a:r>
              <a:rPr kumimoji="0" lang="fr-FR" sz="1050" b="0" i="0" u="none" strike="noStrike" kern="1200" cap="none" spc="0" normalizeH="0" baseline="0" noProof="0">
                <a:ln>
                  <a:noFill/>
                </a:ln>
                <a:solidFill>
                  <a:srgbClr val="000000"/>
                </a:solidFill>
                <a:effectLst/>
                <a:uLnTx/>
                <a:uFillTx/>
                <a:latin typeface="Century Gothic"/>
                <a:ea typeface="Times New Roman" panose="02020603050405020304" pitchFamily="18" charset="0"/>
                <a:cs typeface="Arial"/>
              </a:rPr>
              <a:t>suivi de sa localisation et de l’accès à des espaces extérieurs.</a:t>
            </a:r>
            <a:r>
              <a:rPr lang="fr-FR" sz="1050">
                <a:solidFill>
                  <a:srgbClr val="000000"/>
                </a:solidFill>
                <a:latin typeface="Century Gothic"/>
                <a:ea typeface="Times New Roman" panose="02020603050405020304" pitchFamily="18" charset="0"/>
                <a:cs typeface="Arial"/>
              </a:rPr>
              <a:t> </a:t>
            </a:r>
            <a:endParaRPr kumimoji="0" lang="fr-FR" sz="1100" b="0" i="0" u="none" strike="noStrike" kern="1200" cap="none" spc="0" normalizeH="0" baseline="0" noProof="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B00B2"/>
                </a:solidFill>
                <a:effectLst/>
                <a:uLnTx/>
                <a:uFillTx/>
                <a:latin typeface="Century Gothic"/>
              </a:rPr>
              <a:t>2. L’isolation des logements est l’une des principales préoccupations des participants</a:t>
            </a:r>
            <a:endParaRPr lang="fr-FR" sz="1200" b="1" i="0" u="none" strike="noStrike" kern="1200" cap="none" spc="0" normalizeH="0" baseline="0" noProof="0">
              <a:ln>
                <a:noFill/>
              </a:ln>
              <a:solidFill>
                <a:srgbClr val="0B00B2"/>
              </a:solidFill>
              <a:effectLst/>
              <a:uLnTx/>
              <a:uFillTx/>
              <a:latin typeface="Century Gothic"/>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a:ln>
                  <a:noFill/>
                </a:ln>
                <a:solidFill>
                  <a:srgbClr val="000000"/>
                </a:solidFill>
                <a:effectLst/>
                <a:uLnTx/>
                <a:uFillTx/>
                <a:latin typeface="Century Gothic"/>
                <a:ea typeface="Times New Roman" panose="02020603050405020304" pitchFamily="18" charset="0"/>
                <a:cs typeface="Arial"/>
              </a:rPr>
              <a:t>La consultation fait ressortir un fort besoin d’adapter les logements aux nouvelles normes d’isolation (surtout thermique et, dans une moindre mesure, phonique). 42% des participants propriétaires estiment ne pas avoir un logement bénéficiant de bonnes performances énergétiques (question non posée aux locataires).</a:t>
            </a:r>
            <a:endParaRPr kumimoji="0" lang="fr-FR" sz="1100" b="0" i="0" u="none" strike="noStrike" kern="1200" cap="none" spc="0" normalizeH="0" baseline="0" noProof="0">
              <a:ln>
                <a:noFill/>
              </a:ln>
              <a:solidFill>
                <a:srgbClr val="000000"/>
              </a:solidFill>
              <a:effectLst/>
              <a:uLnTx/>
              <a:uFillTx/>
              <a:latin typeface="Century Gothic"/>
              <a:ea typeface="Calibri" panose="020F0502020204030204" pitchFamily="34" charset="0"/>
              <a:cs typeface="Arial"/>
            </a:endParaRPr>
          </a:p>
          <a:p>
            <a:pPr marL="171450" indent="-171450" algn="just">
              <a:buFont typeface="Arial" panose="020B0604020202020204" pitchFamily="34" charset="0"/>
              <a:buChar char="•"/>
              <a:defRPr/>
            </a:pPr>
            <a:r>
              <a:rPr kumimoji="0" lang="fr-FR" sz="1050" b="0" i="0" u="none" strike="noStrike" kern="1200" cap="none" spc="0" normalizeH="0" baseline="0" noProof="0">
                <a:ln>
                  <a:noFill/>
                </a:ln>
                <a:solidFill>
                  <a:srgbClr val="000000"/>
                </a:solidFill>
                <a:effectLst/>
                <a:uLnTx/>
                <a:uFillTx/>
                <a:latin typeface="Century Gothic"/>
                <a:ea typeface="Times New Roman" panose="02020603050405020304" pitchFamily="18" charset="0"/>
                <a:cs typeface="Arial"/>
              </a:rPr>
              <a:t>Plus de la moitié des participants </a:t>
            </a:r>
            <a:r>
              <a:rPr kumimoji="0" lang="fr-FR" sz="1050" b="0" i="0" u="none" strike="noStrike" kern="1200" cap="none" spc="0" normalizeH="0" baseline="0" noProof="0">
                <a:ln>
                  <a:noFill/>
                </a:ln>
                <a:solidFill>
                  <a:srgbClr val="000000"/>
                </a:solidFill>
                <a:effectLst/>
                <a:uLnTx/>
                <a:uFillTx/>
                <a:latin typeface="Century Gothic"/>
                <a:cs typeface="Arial"/>
              </a:rPr>
              <a:t>propriétaires (56%) considèrent </a:t>
            </a:r>
            <a:r>
              <a:rPr kumimoji="0" lang="fr-FR" sz="1050" b="0" i="0" u="none" strike="noStrike" kern="1200" cap="none" spc="0" normalizeH="0" baseline="0" noProof="0">
                <a:ln>
                  <a:noFill/>
                </a:ln>
                <a:solidFill>
                  <a:srgbClr val="000000"/>
                </a:solidFill>
                <a:effectLst/>
                <a:uLnTx/>
                <a:uFillTx/>
                <a:latin typeface="Century Gothic"/>
                <a:ea typeface="Times New Roman" panose="02020603050405020304" pitchFamily="18" charset="0"/>
                <a:cs typeface="Arial"/>
              </a:rPr>
              <a:t>ne pas être suffisamment accompagnés pour exécuter les travaux nécessaires.</a:t>
            </a:r>
            <a:r>
              <a:rPr lang="fr-FR" sz="1050">
                <a:solidFill>
                  <a:srgbClr val="000000"/>
                </a:solidFill>
                <a:latin typeface="Century Gothic"/>
                <a:ea typeface="Times New Roman" panose="02020603050405020304" pitchFamily="18" charset="0"/>
                <a:cs typeface="Arial"/>
              </a:rPr>
              <a:t> </a:t>
            </a:r>
            <a:endParaRPr kumimoji="0" lang="fr-FR" sz="1100" b="0" i="0" u="none" strike="noStrike" kern="1200" cap="none" spc="0" normalizeH="0" baseline="0" noProof="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457200" marR="0" lvl="0" indent="0" algn="just"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B00B2"/>
                </a:solidFill>
                <a:effectLst/>
                <a:uLnTx/>
                <a:uFillTx/>
                <a:latin typeface="Century Gothic"/>
              </a:rPr>
              <a:t>3. Les principaux problèmes relevés par les participants face au logement sont, en ordre décroissant, le prix, la qualité du bien, et le nombre de logements disponibles sur le marché</a:t>
            </a:r>
            <a:endParaRPr lang="fr-FR" sz="1200" b="1" i="0" u="none" strike="noStrike" kern="1200" cap="none" spc="0" normalizeH="0" baseline="0" noProof="0">
              <a:ln>
                <a:noFill/>
              </a:ln>
              <a:solidFill>
                <a:srgbClr val="0B00B2"/>
              </a:solidFill>
              <a:effectLst/>
              <a:uLnTx/>
              <a:uFillTx/>
              <a:latin typeface="Century Gothic"/>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a:ln>
                  <a:noFill/>
                </a:ln>
                <a:solidFill>
                  <a:srgbClr val="000000"/>
                </a:solidFill>
                <a:effectLst/>
                <a:uLnTx/>
                <a:uFillTx/>
                <a:latin typeface="Century Gothic"/>
                <a:ea typeface="Times New Roman" panose="02020603050405020304" pitchFamily="18" charset="0"/>
                <a:cs typeface="Arial"/>
              </a:rPr>
              <a:t>Le prix de l’immobilier (locatif comme propriétaire) est, sans surprise, identifié comme le principal problème par les participants.</a:t>
            </a:r>
            <a:endParaRPr kumimoji="0" lang="fr-FR" sz="1100" b="0" i="0" u="none" strike="noStrike" kern="1200" cap="none" spc="0" normalizeH="0" baseline="0" noProof="0">
              <a:ln>
                <a:noFill/>
              </a:ln>
              <a:solidFill>
                <a:srgbClr val="000000"/>
              </a:solidFill>
              <a:effectLst/>
              <a:uLnTx/>
              <a:uFillTx/>
              <a:latin typeface="Century Gothic"/>
              <a:ea typeface="Calibri" panose="020F0502020204030204" pitchFamily="34" charset="0"/>
              <a:cs typeface="Arial"/>
            </a:endParaRPr>
          </a:p>
          <a:p>
            <a:pPr marL="171450" indent="-171450" algn="just">
              <a:buFont typeface="Arial" panose="020B0604020202020204" pitchFamily="34" charset="0"/>
              <a:buChar char="•"/>
              <a:defRPr/>
            </a:pPr>
            <a:r>
              <a:rPr kumimoji="0" lang="fr-FR" sz="1050" b="0" i="0" u="none" strike="noStrike" kern="1200" cap="none" spc="0" normalizeH="0" baseline="0" noProof="0">
                <a:ln>
                  <a:noFill/>
                </a:ln>
                <a:solidFill>
                  <a:srgbClr val="000000"/>
                </a:solidFill>
                <a:effectLst/>
                <a:uLnTx/>
                <a:uFillTx/>
                <a:latin typeface="Century Gothic"/>
                <a:ea typeface="Times New Roman" panose="02020603050405020304" pitchFamily="18" charset="0"/>
                <a:cs typeface="Arial"/>
              </a:rPr>
              <a:t>Au-delà du constat sur le coût de l’immobilier, le premier facteur mis en avant par les répondants est la spéculation immobilière, suivie du coût de l’accès au crédit.</a:t>
            </a:r>
            <a:r>
              <a:rPr lang="fr-FR" sz="1050">
                <a:solidFill>
                  <a:srgbClr val="000000"/>
                </a:solidFill>
                <a:latin typeface="Century Gothic"/>
                <a:ea typeface="Times New Roman" panose="02020603050405020304" pitchFamily="18" charset="0"/>
                <a:cs typeface="Arial"/>
              </a:rPr>
              <a:t> </a:t>
            </a:r>
            <a:endParaRPr kumimoji="0" lang="fr-FR" sz="1100" b="0" i="0" u="none" strike="noStrike" kern="1200" cap="none" spc="0" normalizeH="0" baseline="0" noProof="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a:ln>
                  <a:noFill/>
                </a:ln>
                <a:solidFill>
                  <a:srgbClr val="000000"/>
                </a:solidFill>
                <a:effectLst/>
                <a:uLnTx/>
                <a:uFillTx/>
                <a:latin typeface="Century Gothic"/>
                <a:ea typeface="Times New Roman" panose="02020603050405020304" pitchFamily="18" charset="0"/>
                <a:cs typeface="Arial"/>
              </a:rPr>
              <a:t>Plus de 75% des répondants déclarent devoir moduler leurs dépenses régulièrement pour faire face à la part immobilière de leurs dépenses contraintes. </a:t>
            </a:r>
            <a:endParaRPr kumimoji="0" lang="fr-FR" sz="1100" b="0" i="0" u="none" strike="noStrike" kern="1200" cap="none" spc="0" normalizeH="0" baseline="0" noProof="0">
              <a:ln>
                <a:noFill/>
              </a:ln>
              <a:solidFill>
                <a:srgbClr val="000000"/>
              </a:solidFill>
              <a:effectLst/>
              <a:uLnTx/>
              <a:uFillTx/>
              <a:latin typeface="Century Gothic"/>
              <a:ea typeface="Calibri" panose="020F0502020204030204" pitchFamily="34" charset="0"/>
              <a:cs typeface="Arial"/>
            </a:endParaRPr>
          </a:p>
          <a:p>
            <a:pPr marL="171450" indent="-171450" algn="just">
              <a:buFont typeface="Arial" panose="020B0604020202020204" pitchFamily="34" charset="0"/>
              <a:buChar char="•"/>
              <a:defRPr/>
            </a:pPr>
            <a:r>
              <a:rPr kumimoji="0" lang="fr-FR" sz="1050" b="0" i="0" u="none" strike="noStrike" kern="1200" cap="none" spc="0" normalizeH="0" baseline="0" noProof="0">
                <a:ln>
                  <a:noFill/>
                </a:ln>
                <a:solidFill>
                  <a:srgbClr val="000000"/>
                </a:solidFill>
                <a:effectLst/>
                <a:uLnTx/>
                <a:uFillTx/>
                <a:latin typeface="Century Gothic"/>
                <a:ea typeface="Times New Roman" panose="02020603050405020304" pitchFamily="18" charset="0"/>
                <a:cs typeface="Arial"/>
              </a:rPr>
              <a:t>La différence de vision entre les propriétaires et les locataires sur le thème de l’encadrement des loyers n’est pas déterminante : si 90% des locataires y sont favorables, </a:t>
            </a:r>
            <a:r>
              <a:rPr kumimoji="0" lang="fr-FR" sz="1050" b="0" i="0" u="none" strike="noStrike" kern="1200" cap="none" spc="0" normalizeH="0" baseline="0" noProof="0">
                <a:ln>
                  <a:noFill/>
                </a:ln>
                <a:solidFill>
                  <a:srgbClr val="000000"/>
                </a:solidFill>
                <a:effectLst/>
                <a:uLnTx/>
                <a:uFillTx/>
                <a:latin typeface="Century Gothic"/>
                <a:cs typeface="Arial"/>
              </a:rPr>
              <a:t>c’est aussi le cas de près des deux tiers (64%) des propriétaires (et ce </a:t>
            </a:r>
            <a:r>
              <a:rPr lang="fr-FR" sz="1050">
                <a:solidFill>
                  <a:srgbClr val="000000"/>
                </a:solidFill>
                <a:latin typeface="Century Gothic"/>
                <a:cs typeface="Arial"/>
              </a:rPr>
              <a:t>quel que</a:t>
            </a:r>
            <a:r>
              <a:rPr kumimoji="0" lang="fr-FR" sz="1050" b="0" i="0" u="none" strike="noStrike" kern="1200" cap="none" spc="0" normalizeH="0" baseline="0" noProof="0">
                <a:ln>
                  <a:noFill/>
                </a:ln>
                <a:solidFill>
                  <a:srgbClr val="000000"/>
                </a:solidFill>
                <a:effectLst/>
                <a:uLnTx/>
                <a:uFillTx/>
                <a:latin typeface="Century Gothic"/>
                <a:cs typeface="Arial"/>
              </a:rPr>
              <a:t> soit la taille de la commune).</a:t>
            </a:r>
            <a:endParaRPr lang="fr-FR" sz="1050" b="0" i="0" u="none" strike="noStrike" kern="1200" cap="none" spc="0" normalizeH="0" baseline="0" noProof="0">
              <a:ln>
                <a:noFill/>
              </a:ln>
              <a:solidFill>
                <a:srgbClr val="000000"/>
              </a:solidFill>
              <a:effectLst/>
              <a:uLnTx/>
              <a:uFillTx/>
              <a:latin typeface="Century Gothic"/>
              <a:cs typeface="Arial"/>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a:ln>
                  <a:noFill/>
                </a:ln>
                <a:solidFill>
                  <a:srgbClr val="000000"/>
                </a:solidFill>
                <a:effectLst/>
                <a:uLnTx/>
                <a:uFillTx/>
                <a:latin typeface="Century Gothic"/>
                <a:ea typeface="Times New Roman" panose="02020603050405020304" pitchFamily="18" charset="0"/>
                <a:cs typeface="Arial"/>
              </a:rPr>
              <a:t>Les répondants jugent que l’offre de logements est par ailleurs de mauvaise qualité (passoire thermique, insalubrité, vétusté, etc.).</a:t>
            </a:r>
            <a:endParaRPr kumimoji="0" lang="fr-FR" sz="1100" b="0" i="0" u="none" strike="noStrike" kern="1200" cap="none" spc="0" normalizeH="0" baseline="0" noProof="0">
              <a:ln>
                <a:noFill/>
              </a:ln>
              <a:solidFill>
                <a:srgbClr val="000000"/>
              </a:solidFill>
              <a:effectLst/>
              <a:uLnTx/>
              <a:uFillTx/>
              <a:latin typeface="Century Gothic"/>
              <a:ea typeface="Calibri" panose="020F0502020204030204" pitchFamily="34" charset="0"/>
              <a:cs typeface="Arial"/>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a:ln>
                  <a:noFill/>
                </a:ln>
                <a:solidFill>
                  <a:srgbClr val="000000"/>
                </a:solidFill>
                <a:effectLst/>
                <a:uLnTx/>
                <a:uFillTx/>
                <a:latin typeface="Century Gothic"/>
                <a:ea typeface="Times New Roman" panose="02020603050405020304" pitchFamily="18" charset="0"/>
                <a:cs typeface="Arial"/>
              </a:rPr>
              <a:t>Enfin l’offre de logements disponibles est jugée insuffisante :  taille du parc, nombres de logements vacants, mauvaise distribution spatiale et territoriale. Cependant, plus d’un participant sur 5 (22%) considère qu’il n’est pas nécessaire de construire de nouveaux logements, et qu’il est préférable de « rénover les anciens logements ».</a:t>
            </a:r>
            <a:endParaRPr kumimoji="0" lang="fr-FR" sz="1100" b="0" i="0" u="none" strike="noStrike" kern="1200" cap="none" spc="0" normalizeH="0" baseline="0" noProof="0">
              <a:ln>
                <a:noFill/>
              </a:ln>
              <a:solidFill>
                <a:srgbClr val="000000"/>
              </a:solidFill>
              <a:effectLst/>
              <a:uLnTx/>
              <a:uFillTx/>
              <a:latin typeface="Century Gothic"/>
              <a:ea typeface="Calibri" panose="020F0502020204030204" pitchFamily="34" charset="0"/>
              <a:cs typeface="Arial"/>
            </a:endParaRPr>
          </a:p>
          <a:p>
            <a:pPr marL="0" marR="0" lvl="0" indent="0" algn="just"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a:ln>
                <a:noFill/>
              </a:ln>
              <a:solidFill>
                <a:srgbClr val="0B00B2"/>
              </a:solidFill>
              <a:effectLst/>
              <a:uLnTx/>
              <a:uFillTx/>
              <a:latin typeface="Century Gothic" panose="020B0502020202020204" pitchFamily="34" charset="0"/>
              <a:ea typeface="+mn-ea"/>
              <a:cs typeface="+mn-cs"/>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B00B2"/>
                </a:solidFill>
                <a:effectLst/>
                <a:uLnTx/>
                <a:uFillTx/>
                <a:latin typeface="Century Gothic"/>
              </a:rPr>
              <a:t>4. La solidarité avec les mal-logés ou les sans logement fait consensus entre les participants</a:t>
            </a:r>
            <a:endParaRPr lang="fr-FR" sz="1200" b="1" i="0" u="none" strike="noStrike" kern="1200" cap="none" spc="0" normalizeH="0" baseline="0" noProof="0">
              <a:ln>
                <a:noFill/>
              </a:ln>
              <a:solidFill>
                <a:srgbClr val="0B00B2"/>
              </a:solidFill>
              <a:effectLst/>
              <a:uLnTx/>
              <a:uFillTx/>
              <a:latin typeface="Century Gothic"/>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a:ln>
                  <a:noFill/>
                </a:ln>
                <a:solidFill>
                  <a:srgbClr val="000000"/>
                </a:solidFill>
                <a:effectLst/>
                <a:uLnTx/>
                <a:uFillTx/>
                <a:latin typeface="Century Gothic"/>
                <a:ea typeface="Times New Roman" panose="02020603050405020304" pitchFamily="18" charset="0"/>
                <a:cs typeface="Arial"/>
              </a:rPr>
              <a:t>Deux-tiers des </a:t>
            </a:r>
            <a:r>
              <a:rPr kumimoji="0" lang="fr-FR" sz="1050" b="0" i="0" u="none" strike="noStrike" kern="1200" cap="none" spc="0" normalizeH="0" baseline="0" noProof="0">
                <a:ln>
                  <a:noFill/>
                </a:ln>
                <a:solidFill>
                  <a:srgbClr val="000000"/>
                </a:solidFill>
                <a:effectLst/>
                <a:uLnTx/>
                <a:uFillTx/>
                <a:latin typeface="Century Gothic"/>
                <a:cs typeface="Arial"/>
              </a:rPr>
              <a:t>participants (67%)considèrent </a:t>
            </a:r>
            <a:r>
              <a:rPr kumimoji="0" lang="fr-FR" sz="1050" b="0" i="0" u="none" strike="noStrike" kern="1200" cap="none" spc="0" normalizeH="0" baseline="0" noProof="0">
                <a:ln>
                  <a:noFill/>
                </a:ln>
                <a:solidFill>
                  <a:srgbClr val="000000"/>
                </a:solidFill>
                <a:effectLst/>
                <a:uLnTx/>
                <a:uFillTx/>
                <a:latin typeface="Century Gothic"/>
                <a:ea typeface="Times New Roman" panose="02020603050405020304" pitchFamily="18" charset="0"/>
                <a:cs typeface="Arial"/>
              </a:rPr>
              <a:t>que les sans-abris doivent être prioritaires dans l’accès au logement social (priorité absolue, ou priorité partagée avec les autres </a:t>
            </a:r>
            <a:r>
              <a:rPr kumimoji="0" lang="fr-FR" sz="1050" b="0" i="0" u="none" strike="noStrike" kern="1200" cap="none" spc="0" normalizeH="0" baseline="0" noProof="0">
                <a:ln>
                  <a:noFill/>
                </a:ln>
                <a:solidFill>
                  <a:srgbClr val="000000"/>
                </a:solidFill>
                <a:effectLst/>
                <a:uLnTx/>
                <a:uFillTx/>
                <a:latin typeface="Century Gothic"/>
                <a:cs typeface="Arial"/>
              </a:rPr>
              <a:t>personnes en situation de grande </a:t>
            </a:r>
            <a:r>
              <a:rPr kumimoji="0" lang="fr-FR" sz="1050" b="0" i="0" u="none" strike="noStrike" kern="1200" cap="none" spc="0" normalizeH="0" baseline="0" noProof="0">
                <a:ln>
                  <a:noFill/>
                </a:ln>
                <a:solidFill>
                  <a:srgbClr val="000000"/>
                </a:solidFill>
                <a:effectLst/>
                <a:uLnTx/>
                <a:uFillTx/>
                <a:latin typeface="Century Gothic"/>
                <a:ea typeface="Times New Roman" panose="02020603050405020304" pitchFamily="18" charset="0"/>
                <a:cs typeface="Arial"/>
              </a:rPr>
              <a:t>précarité).</a:t>
            </a:r>
            <a:endParaRPr kumimoji="0" lang="fr-FR" sz="1100" b="0" i="0" u="none" strike="noStrike" kern="1200" cap="none" spc="0" normalizeH="0" baseline="0" noProof="0">
              <a:ln>
                <a:noFill/>
              </a:ln>
              <a:solidFill>
                <a:srgbClr val="000000"/>
              </a:solidFill>
              <a:effectLst/>
              <a:uLnTx/>
              <a:uFillTx/>
              <a:latin typeface="Century Gothic"/>
              <a:ea typeface="Calibri" panose="020F0502020204030204" pitchFamily="34" charset="0"/>
              <a:cs typeface="Arial"/>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a:ln>
                  <a:noFill/>
                </a:ln>
                <a:solidFill>
                  <a:srgbClr val="000000"/>
                </a:solidFill>
                <a:effectLst/>
                <a:uLnTx/>
                <a:uFillTx/>
                <a:latin typeface="Century Gothic"/>
                <a:ea typeface="Times New Roman" panose="02020603050405020304" pitchFamily="18" charset="0"/>
                <a:cs typeface="Arial"/>
              </a:rPr>
              <a:t>La </a:t>
            </a:r>
            <a:r>
              <a:rPr kumimoji="0" lang="fr-FR" sz="1050" b="0" i="0" u="none" strike="noStrike" kern="1200" cap="none" spc="0" normalizeH="0" baseline="0" noProof="0">
                <a:ln>
                  <a:noFill/>
                </a:ln>
                <a:solidFill>
                  <a:srgbClr val="000000"/>
                </a:solidFill>
                <a:effectLst/>
                <a:uLnTx/>
                <a:uFillTx/>
                <a:latin typeface="Century Gothic"/>
                <a:cs typeface="Arial"/>
              </a:rPr>
              <a:t>première revendication </a:t>
            </a:r>
            <a:r>
              <a:rPr kumimoji="0" lang="fr-FR" sz="1050" b="0" i="0" u="none" strike="noStrike" kern="1200" cap="none" spc="0" normalizeH="0" baseline="0" noProof="0">
                <a:ln>
                  <a:noFill/>
                </a:ln>
                <a:solidFill>
                  <a:srgbClr val="000000"/>
                </a:solidFill>
                <a:effectLst/>
                <a:uLnTx/>
                <a:uFillTx/>
                <a:latin typeface="Century Gothic"/>
                <a:ea typeface="Times New Roman" panose="02020603050405020304" pitchFamily="18" charset="0"/>
                <a:cs typeface="Arial"/>
              </a:rPr>
              <a:t>des répondants quant à l’attribution des logements sociaux consiste à repenser et à clarifier les critères de sélection (en fonction des revenus, de la nationalité, de la situation familiale ou professionnelle, etc.). Le besoin de renforcer les contrôles et le suivi des situations est également mis en avant afin d’assurer, au fil du temps, une gestion du parc au plus près des réalités.</a:t>
            </a:r>
            <a:endParaRPr kumimoji="0" lang="fr-FR" sz="1100" b="0" i="0" u="none" strike="noStrike" kern="1200" cap="none" spc="0" normalizeH="0" baseline="0" noProof="0">
              <a:ln>
                <a:noFill/>
              </a:ln>
              <a:solidFill>
                <a:srgbClr val="000000"/>
              </a:solidFill>
              <a:effectLst/>
              <a:uLnTx/>
              <a:uFillTx/>
              <a:latin typeface="Century Gothic"/>
              <a:ea typeface="Calibri" panose="020F0502020204030204" pitchFamily="34" charset="0"/>
              <a:cs typeface="Arial"/>
            </a:endParaRPr>
          </a:p>
          <a:p>
            <a:pPr marL="171450" indent="-171450" algn="just">
              <a:buFont typeface="Arial" panose="020B0604020202020204" pitchFamily="34" charset="0"/>
              <a:buChar char="•"/>
              <a:defRPr/>
            </a:pPr>
            <a:r>
              <a:rPr kumimoji="0" lang="fr-FR" sz="1050" b="0" i="0" u="none" strike="noStrike" kern="1200" cap="none" spc="0" normalizeH="0" baseline="0" noProof="0">
                <a:ln>
                  <a:noFill/>
                </a:ln>
                <a:solidFill>
                  <a:srgbClr val="000000"/>
                </a:solidFill>
                <a:effectLst/>
                <a:uLnTx/>
                <a:uFillTx/>
                <a:latin typeface="Century Gothic"/>
                <a:ea typeface="Times New Roman" panose="02020603050405020304" pitchFamily="18" charset="0"/>
                <a:cs typeface="Arial"/>
              </a:rPr>
              <a:t>De façon plus marginale mais transverse aux questions, les participants évoquent une mauvaise répartition des logements (zones en forte concentration versus zones en pénurie, résidences secondaires inoccupées, logements vacants, etc.).</a:t>
            </a:r>
            <a:r>
              <a:rPr lang="fr-FR" sz="1050">
                <a:solidFill>
                  <a:srgbClr val="000000"/>
                </a:solidFill>
                <a:latin typeface="Century Gothic"/>
                <a:ea typeface="Times New Roman" panose="02020603050405020304" pitchFamily="18" charset="0"/>
                <a:cs typeface="Arial"/>
              </a:rPr>
              <a:t> </a:t>
            </a:r>
            <a:endParaRPr kumimoji="0" lang="fr-FR" sz="1100" b="0" i="0" u="none" strike="noStrike" kern="1200" cap="none" spc="0" normalizeH="0" baseline="0" noProof="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457200" marR="0" lvl="0" indent="0" algn="just" defTabSz="914400" rtl="0" eaLnBrk="1" fontAlgn="auto" latinLnBrk="0" hangingPunct="1">
              <a:lnSpc>
                <a:spcPct val="100000"/>
              </a:lnSpc>
              <a:spcBef>
                <a:spcPts val="0"/>
              </a:spcBef>
              <a:spcAft>
                <a:spcPts val="0"/>
              </a:spcAft>
              <a:buClrTx/>
              <a:buSzTx/>
              <a:buFontTx/>
              <a:buNone/>
              <a:tabLst/>
              <a:defRPr/>
            </a:pPr>
            <a:endParaRPr kumimoji="0" lang="fr-FR" sz="1100" b="0" i="0" u="none" strike="noStrike" kern="1200" cap="none" spc="0" normalizeH="0" baseline="0" noProof="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B00B2"/>
                </a:solidFill>
                <a:effectLst/>
                <a:uLnTx/>
                <a:uFillTx/>
                <a:latin typeface="Century Gothic"/>
              </a:rPr>
              <a:t>5. Le BTP est perçu par les participants comme un secteur à redynamiser</a:t>
            </a:r>
            <a:endParaRPr lang="fr-FR" sz="1200" b="1" i="0" u="none" strike="noStrike" kern="1200" cap="none" spc="0" normalizeH="0" baseline="0" noProof="0">
              <a:ln>
                <a:noFill/>
              </a:ln>
              <a:solidFill>
                <a:srgbClr val="0B00B2"/>
              </a:solidFill>
              <a:effectLst/>
              <a:uLnTx/>
              <a:uFillTx/>
              <a:latin typeface="Century Gothic"/>
            </a:endParaRPr>
          </a:p>
          <a:p>
            <a:pPr marL="171450" marR="0" lvl="0" indent="-171450" algn="just"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050" b="0" i="0" u="none" strike="noStrike" kern="1200" cap="none" spc="0" normalizeH="0" baseline="0" noProof="0">
                <a:ln>
                  <a:noFill/>
                </a:ln>
                <a:solidFill>
                  <a:srgbClr val="000000"/>
                </a:solidFill>
                <a:effectLst/>
                <a:uLnTx/>
                <a:uFillTx/>
                <a:latin typeface="Century Gothic"/>
                <a:ea typeface="Times New Roman" panose="02020603050405020304" pitchFamily="18" charset="0"/>
                <a:cs typeface="Arial"/>
              </a:rPr>
              <a:t>Les réponses sur le secteur du BTP traduisent l’image d’une activité encore traditionnelle, manuelle, à forte pénibilité. Les participants se représentent les métiers du secteur comme des métiers d’opérateurs/techniques et moins comme des métiers d’ingénieurs/cadres.</a:t>
            </a:r>
            <a:endParaRPr kumimoji="0" lang="fr-FR" sz="1100" b="0" i="0" u="none" strike="noStrike" kern="1200" cap="none" spc="0" normalizeH="0" baseline="0" noProof="0">
              <a:ln>
                <a:noFill/>
              </a:ln>
              <a:solidFill>
                <a:srgbClr val="000000"/>
              </a:solidFill>
              <a:effectLst/>
              <a:uLnTx/>
              <a:uFillTx/>
              <a:latin typeface="Century Gothic"/>
              <a:ea typeface="Calibri" panose="020F0502020204030204" pitchFamily="34" charset="0"/>
              <a:cs typeface="Arial"/>
            </a:endParaRPr>
          </a:p>
          <a:p>
            <a:pPr marL="171450" indent="-171450" algn="just">
              <a:buFont typeface="Arial" panose="020B0604020202020204" pitchFamily="34" charset="0"/>
              <a:buChar char="•"/>
              <a:defRPr/>
            </a:pPr>
            <a:r>
              <a:rPr kumimoji="0" lang="fr-FR" sz="1050" b="0" i="0" u="none" strike="noStrike" kern="1200" cap="none" spc="0" normalizeH="0" baseline="0" noProof="0">
                <a:ln>
                  <a:noFill/>
                </a:ln>
                <a:solidFill>
                  <a:srgbClr val="000000"/>
                </a:solidFill>
                <a:effectLst/>
                <a:uLnTx/>
                <a:uFillTx/>
                <a:latin typeface="Century Gothic"/>
                <a:ea typeface="Times New Roman" panose="02020603050405020304" pitchFamily="18" charset="0"/>
                <a:cs typeface="Arial"/>
              </a:rPr>
              <a:t>Les dimensions relatives aux nouveaux matériaux, aux nouvelles technologies ou aux nouveaux savoir-faire sont peu cités spontanément par les participants. Afin de remédier aux tensions dans le BTP, la première doléance concerne, sans surprise, la nécessité d’une revalorisation salariale dans le secteur.</a:t>
            </a:r>
            <a:r>
              <a:rPr lang="fr-FR" sz="1050">
                <a:solidFill>
                  <a:srgbClr val="000000"/>
                </a:solidFill>
                <a:latin typeface="Century Gothic"/>
                <a:ea typeface="Times New Roman" panose="02020603050405020304" pitchFamily="18" charset="0"/>
                <a:cs typeface="Arial"/>
              </a:rPr>
              <a:t> </a:t>
            </a:r>
            <a:endParaRPr kumimoji="0" lang="fr-FR" sz="1100" b="0" i="0" u="none" strike="noStrike" kern="1200" cap="none" spc="0" normalizeH="0" baseline="0" noProof="0">
              <a:ln>
                <a:noFill/>
              </a:ln>
              <a:solidFill>
                <a:srgbClr val="000000"/>
              </a:solidFill>
              <a:effectLst/>
              <a:uLnTx/>
              <a:uFillTx/>
              <a:latin typeface="Century Gothic" panose="020B0502020202020204" pitchFamily="34" charset="0"/>
              <a:ea typeface="Calibri" panose="020F0502020204030204" pitchFamily="34" charset="0"/>
              <a:cs typeface="Times New Roman" panose="02020603050405020304" pitchFamily="18" charset="0"/>
            </a:endParaRPr>
          </a:p>
        </p:txBody>
      </p:sp>
      <p:sp>
        <p:nvSpPr>
          <p:cNvPr id="3" name="Espace réservé du numéro de diapositive 8">
            <a:extLst>
              <a:ext uri="{FF2B5EF4-FFF2-40B4-BE49-F238E27FC236}">
                <a16:creationId xmlns:a16="http://schemas.microsoft.com/office/drawing/2014/main" id="{53E346C0-0AA4-13D5-5064-730D4D0F2676}"/>
              </a:ext>
            </a:extLst>
          </p:cNvPr>
          <p:cNvSpPr txBox="1">
            <a:spLocks/>
          </p:cNvSpPr>
          <p:nvPr/>
        </p:nvSpPr>
        <p:spPr>
          <a:xfrm>
            <a:off x="10182995" y="6385715"/>
            <a:ext cx="1800000" cy="480000"/>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16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r">
              <a:defRPr/>
            </a:pPr>
            <a:fld id="{86CB4B4D-7CA3-9044-876B-883B54F8677D}" type="slidenum">
              <a:rPr lang="fr-FR" sz="1100" b="1" smtClean="0">
                <a:solidFill>
                  <a:srgbClr val="011CA3"/>
                </a:solidFill>
              </a:rPr>
              <a:pPr algn="r">
                <a:defRPr/>
              </a:pPr>
              <a:t>28</a:t>
            </a:fld>
            <a:endParaRPr lang="fr-FR" sz="1100" b="1">
              <a:solidFill>
                <a:srgbClr val="011CA3"/>
              </a:solidFill>
            </a:endParaRPr>
          </a:p>
        </p:txBody>
      </p:sp>
    </p:spTree>
    <p:extLst>
      <p:ext uri="{BB962C8B-B14F-4D97-AF65-F5344CB8AC3E}">
        <p14:creationId xmlns:p14="http://schemas.microsoft.com/office/powerpoint/2010/main" val="377303388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Image 5">
            <a:extLst>
              <a:ext uri="{FF2B5EF4-FFF2-40B4-BE49-F238E27FC236}">
                <a16:creationId xmlns:a16="http://schemas.microsoft.com/office/drawing/2014/main" id="{B3BC4C9F-731C-B226-F110-3C8895EB2BFD}"/>
              </a:ext>
            </a:extLst>
          </p:cNvPr>
          <p:cNvPicPr>
            <a:picLocks noChangeAspect="1"/>
          </p:cNvPicPr>
          <p:nvPr/>
        </p:nvPicPr>
        <p:blipFill>
          <a:blip r:embed="rId3"/>
          <a:stretch>
            <a:fillRect/>
          </a:stretch>
        </p:blipFill>
        <p:spPr>
          <a:xfrm>
            <a:off x="1225416" y="843462"/>
            <a:ext cx="9809140" cy="5375031"/>
          </a:xfrm>
          <a:prstGeom prst="rect">
            <a:avLst/>
          </a:prstGeom>
        </p:spPr>
      </p:pic>
      <p:sp>
        <p:nvSpPr>
          <p:cNvPr id="3" name="Titre 2">
            <a:extLst>
              <a:ext uri="{FF2B5EF4-FFF2-40B4-BE49-F238E27FC236}">
                <a16:creationId xmlns:a16="http://schemas.microsoft.com/office/drawing/2014/main" id="{915DCF39-1BB8-58DE-E83A-B71AB7C0E998}"/>
              </a:ext>
            </a:extLst>
          </p:cNvPr>
          <p:cNvSpPr>
            <a:spLocks noGrp="1"/>
          </p:cNvSpPr>
          <p:nvPr>
            <p:ph type="title"/>
          </p:nvPr>
        </p:nvSpPr>
        <p:spPr/>
        <p:txBody>
          <a:bodyPr/>
          <a:lstStyle/>
          <a:p>
            <a:r>
              <a:rPr lang="fr-FR"/>
              <a:t>QUESTION N°2 – </a:t>
            </a:r>
            <a:r>
              <a:rPr lang="fr-FR">
                <a:solidFill>
                  <a:srgbClr val="FF0000"/>
                </a:solidFill>
              </a:rPr>
              <a:t>Nuage de mots</a:t>
            </a:r>
          </a:p>
        </p:txBody>
      </p:sp>
      <p:sp>
        <p:nvSpPr>
          <p:cNvPr id="19" name="Rectangle : coins arrondis 18">
            <a:extLst>
              <a:ext uri="{FF2B5EF4-FFF2-40B4-BE49-F238E27FC236}">
                <a16:creationId xmlns:a16="http://schemas.microsoft.com/office/drawing/2014/main" id="{7B1D6352-533A-3290-88C3-6FA53273CC16}"/>
              </a:ext>
            </a:extLst>
          </p:cNvPr>
          <p:cNvSpPr/>
          <p:nvPr/>
        </p:nvSpPr>
        <p:spPr>
          <a:xfrm>
            <a:off x="10453695" y="785083"/>
            <a:ext cx="1631140" cy="26161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5922</a:t>
            </a:r>
            <a:r>
              <a:rPr kumimoji="0" lang="fr-FR" sz="1200" b="0" i="0" u="none" strike="noStrike" kern="1200" cap="none" spc="0" normalizeH="0" baseline="0" noProof="0">
                <a:ln>
                  <a:noFill/>
                </a:ln>
                <a:solidFill>
                  <a:srgbClr val="E52E31"/>
                </a:solidFill>
                <a:effectLst/>
                <a:uLnTx/>
                <a:uFillTx/>
                <a:latin typeface="Century Gothic" panose="020B0502020202020204" pitchFamily="34" charset="0"/>
                <a:ea typeface="+mn-ea"/>
                <a:cs typeface="+mn-cs"/>
              </a:rPr>
              <a:t> </a:t>
            </a:r>
            <a:r>
              <a:rPr kumimoji="0" lang="fr-FR" sz="1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contributions</a:t>
            </a:r>
          </a:p>
        </p:txBody>
      </p:sp>
      <p:sp>
        <p:nvSpPr>
          <p:cNvPr id="7" name="ZoneTexte 6">
            <a:extLst>
              <a:ext uri="{FF2B5EF4-FFF2-40B4-BE49-F238E27FC236}">
                <a16:creationId xmlns:a16="http://schemas.microsoft.com/office/drawing/2014/main" id="{A7C3739A-875D-A06E-3890-9F351C9C9DE5}"/>
              </a:ext>
            </a:extLst>
          </p:cNvPr>
          <p:cNvSpPr txBox="1"/>
          <p:nvPr/>
        </p:nvSpPr>
        <p:spPr>
          <a:xfrm>
            <a:off x="3276959" y="6182567"/>
            <a:ext cx="5638082" cy="4001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Ce nuage de mots est constitué des 200 mots les plus cités en réponse à cette question.</a:t>
            </a: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000" b="0" i="1"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Plus la taille d’un mot est importante, plus il a été cité dans le corpus de contributions.</a:t>
            </a:r>
          </a:p>
        </p:txBody>
      </p:sp>
      <p:sp>
        <p:nvSpPr>
          <p:cNvPr id="13" name="Espace réservé du texte 1">
            <a:extLst>
              <a:ext uri="{FF2B5EF4-FFF2-40B4-BE49-F238E27FC236}">
                <a16:creationId xmlns:a16="http://schemas.microsoft.com/office/drawing/2014/main" id="{692F2FCB-60D2-2CFF-9F03-A2D2FA1F395F}"/>
              </a:ext>
            </a:extLst>
          </p:cNvPr>
          <p:cNvSpPr>
            <a:spLocks noGrp="1"/>
          </p:cNvSpPr>
          <p:nvPr>
            <p:ph type="body" sz="quarter" idx="13"/>
          </p:nvPr>
        </p:nvSpPr>
        <p:spPr>
          <a:xfrm>
            <a:off x="1298116" y="491899"/>
            <a:ext cx="8575276" cy="556826"/>
          </a:xfrm>
        </p:spPr>
        <p:txBody>
          <a:bodyPr/>
          <a:lstStyle/>
          <a:p>
            <a:r>
              <a:rPr lang="fr-FR" sz="1600"/>
              <a:t>Quel serait le logement idéal de demain, si vous deviez le décrire ?</a:t>
            </a:r>
          </a:p>
        </p:txBody>
      </p:sp>
      <p:sp>
        <p:nvSpPr>
          <p:cNvPr id="8" name="Rectangle : coins arrondis 7">
            <a:extLst>
              <a:ext uri="{FF2B5EF4-FFF2-40B4-BE49-F238E27FC236}">
                <a16:creationId xmlns:a16="http://schemas.microsoft.com/office/drawing/2014/main" id="{8C52D3C0-26D5-1140-E5A4-86EC20923419}"/>
              </a:ext>
            </a:extLst>
          </p:cNvPr>
          <p:cNvSpPr/>
          <p:nvPr/>
        </p:nvSpPr>
        <p:spPr>
          <a:xfrm>
            <a:off x="10457549" y="160969"/>
            <a:ext cx="1631140" cy="26161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B00B2"/>
                </a:solidFill>
                <a:effectLst/>
                <a:uLnTx/>
                <a:uFillTx/>
                <a:latin typeface="Century Gothic" panose="020B0502020202020204" pitchFamily="34" charset="0"/>
                <a:ea typeface="+mn-ea"/>
                <a:cs typeface="+mn-cs"/>
              </a:rPr>
              <a:t>Question Ouverte</a:t>
            </a:r>
          </a:p>
        </p:txBody>
      </p:sp>
      <p:sp>
        <p:nvSpPr>
          <p:cNvPr id="2" name="Rectangle : coins arrondis 1">
            <a:extLst>
              <a:ext uri="{FF2B5EF4-FFF2-40B4-BE49-F238E27FC236}">
                <a16:creationId xmlns:a16="http://schemas.microsoft.com/office/drawing/2014/main" id="{D28648FC-24B1-757E-0324-875CFD5A6B24}"/>
              </a:ext>
            </a:extLst>
          </p:cNvPr>
          <p:cNvSpPr/>
          <p:nvPr/>
        </p:nvSpPr>
        <p:spPr>
          <a:xfrm>
            <a:off x="10453695" y="476757"/>
            <a:ext cx="1631140" cy="26161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2385</a:t>
            </a:r>
            <a:r>
              <a:rPr kumimoji="0" lang="fr-FR" sz="1200" b="0" i="0" u="none" strike="noStrike" kern="1200" cap="none" spc="0" normalizeH="0" baseline="0" noProof="0">
                <a:ln>
                  <a:noFill/>
                </a:ln>
                <a:solidFill>
                  <a:srgbClr val="E52E31"/>
                </a:solidFill>
                <a:effectLst/>
                <a:uLnTx/>
                <a:uFillTx/>
                <a:latin typeface="Century Gothic" panose="020B0502020202020204" pitchFamily="34" charset="0"/>
                <a:ea typeface="+mn-ea"/>
                <a:cs typeface="+mn-cs"/>
              </a:rPr>
              <a:t> </a:t>
            </a:r>
            <a:r>
              <a:rPr lang="fr-FR" sz="1200">
                <a:solidFill>
                  <a:srgbClr val="000000"/>
                </a:solidFill>
                <a:latin typeface="Century Gothic" panose="020B0502020202020204" pitchFamily="34" charset="0"/>
              </a:rPr>
              <a:t>participants</a:t>
            </a:r>
            <a:endParaRPr kumimoji="0" lang="fr-FR" sz="1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4" name="Espace réservé du numéro de diapositive 8">
            <a:extLst>
              <a:ext uri="{FF2B5EF4-FFF2-40B4-BE49-F238E27FC236}">
                <a16:creationId xmlns:a16="http://schemas.microsoft.com/office/drawing/2014/main" id="{139CA813-20F5-5775-F770-4988A9F4818C}"/>
              </a:ext>
            </a:extLst>
          </p:cNvPr>
          <p:cNvSpPr txBox="1">
            <a:spLocks/>
          </p:cNvSpPr>
          <p:nvPr/>
        </p:nvSpPr>
        <p:spPr>
          <a:xfrm>
            <a:off x="10182995" y="6385715"/>
            <a:ext cx="1800000" cy="480000"/>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16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r">
              <a:defRPr/>
            </a:pPr>
            <a:fld id="{86CB4B4D-7CA3-9044-876B-883B54F8677D}" type="slidenum">
              <a:rPr lang="fr-FR" sz="1100" b="1" smtClean="0">
                <a:solidFill>
                  <a:srgbClr val="011CA3"/>
                </a:solidFill>
              </a:rPr>
              <a:pPr algn="r">
                <a:defRPr/>
              </a:pPr>
              <a:t>29</a:t>
            </a:fld>
            <a:endParaRPr lang="fr-FR" sz="1100" b="1">
              <a:solidFill>
                <a:srgbClr val="011CA3"/>
              </a:solidFill>
            </a:endParaRPr>
          </a:p>
        </p:txBody>
      </p:sp>
    </p:spTree>
    <p:extLst>
      <p:ext uri="{BB962C8B-B14F-4D97-AF65-F5344CB8AC3E}">
        <p14:creationId xmlns:p14="http://schemas.microsoft.com/office/powerpoint/2010/main" val="361940790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894DD44F-C384-42C6-A77F-87201C99F1D7}"/>
              </a:ext>
            </a:extLst>
          </p:cNvPr>
          <p:cNvSpPr>
            <a:spLocks noGrp="1"/>
          </p:cNvSpPr>
          <p:nvPr>
            <p:ph type="body" sz="quarter" idx="10"/>
          </p:nvPr>
        </p:nvSpPr>
        <p:spPr/>
        <p:txBody>
          <a:bodyPr/>
          <a:lstStyle/>
          <a:p>
            <a:r>
              <a:rPr lang="fr-FR"/>
              <a:t>À PROPOS DE LA CONSULTATION</a:t>
            </a:r>
          </a:p>
        </p:txBody>
      </p:sp>
      <p:sp>
        <p:nvSpPr>
          <p:cNvPr id="3" name="Rectangle 2">
            <a:extLst>
              <a:ext uri="{FF2B5EF4-FFF2-40B4-BE49-F238E27FC236}">
                <a16:creationId xmlns:a16="http://schemas.microsoft.com/office/drawing/2014/main" id="{C29BBDCA-5DED-CCBD-8B7E-857E4BD0FA27}"/>
              </a:ext>
            </a:extLst>
          </p:cNvPr>
          <p:cNvSpPr/>
          <p:nvPr/>
        </p:nvSpPr>
        <p:spPr>
          <a:xfrm>
            <a:off x="3840480" y="2029968"/>
            <a:ext cx="7537133" cy="2899841"/>
          </a:xfrm>
          <a:prstGeom prst="rect">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solidFill>
                <a:schemeClr val="accent1"/>
              </a:solidFill>
            </a:endParaRPr>
          </a:p>
        </p:txBody>
      </p:sp>
    </p:spTree>
    <p:extLst>
      <p:ext uri="{BB962C8B-B14F-4D97-AF65-F5344CB8AC3E}">
        <p14:creationId xmlns:p14="http://schemas.microsoft.com/office/powerpoint/2010/main" val="3323656107"/>
      </p:ext>
    </p:extLst>
  </p:cSld>
  <p:clrMapOvr>
    <a:masterClrMapping/>
  </p:clrMapOvr>
  <p:transition spd="med"/>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A5D2DCF-E314-C561-58C1-FB84A18264B1}"/>
              </a:ext>
            </a:extLst>
          </p:cNvPr>
          <p:cNvSpPr>
            <a:spLocks noGrp="1"/>
          </p:cNvSpPr>
          <p:nvPr>
            <p:ph type="body" sz="quarter" idx="13"/>
          </p:nvPr>
        </p:nvSpPr>
        <p:spPr>
          <a:xfrm>
            <a:off x="1298116" y="491899"/>
            <a:ext cx="8575276" cy="556826"/>
          </a:xfrm>
        </p:spPr>
        <p:txBody>
          <a:bodyPr/>
          <a:lstStyle/>
          <a:p>
            <a:r>
              <a:rPr lang="fr-FR" sz="1600"/>
              <a:t>Quel serait le logement idéal de demain, si vous deviez le décrire ?</a:t>
            </a:r>
          </a:p>
        </p:txBody>
      </p:sp>
      <p:sp>
        <p:nvSpPr>
          <p:cNvPr id="3" name="Titre 2">
            <a:extLst>
              <a:ext uri="{FF2B5EF4-FFF2-40B4-BE49-F238E27FC236}">
                <a16:creationId xmlns:a16="http://schemas.microsoft.com/office/drawing/2014/main" id="{915DCF39-1BB8-58DE-E83A-B71AB7C0E998}"/>
              </a:ext>
            </a:extLst>
          </p:cNvPr>
          <p:cNvSpPr>
            <a:spLocks noGrp="1"/>
          </p:cNvSpPr>
          <p:nvPr>
            <p:ph type="title"/>
          </p:nvPr>
        </p:nvSpPr>
        <p:spPr/>
        <p:txBody>
          <a:bodyPr/>
          <a:lstStyle/>
          <a:p>
            <a:r>
              <a:rPr lang="fr-FR"/>
              <a:t>QUESTION N°2 – </a:t>
            </a:r>
            <a:r>
              <a:rPr lang="fr-FR">
                <a:solidFill>
                  <a:srgbClr val="FF0000"/>
                </a:solidFill>
              </a:rPr>
              <a:t>Détail des réponses</a:t>
            </a:r>
          </a:p>
        </p:txBody>
      </p:sp>
      <p:sp>
        <p:nvSpPr>
          <p:cNvPr id="4" name="ZoneTexte 3">
            <a:extLst>
              <a:ext uri="{FF2B5EF4-FFF2-40B4-BE49-F238E27FC236}">
                <a16:creationId xmlns:a16="http://schemas.microsoft.com/office/drawing/2014/main" id="{284EA7FF-B324-19E9-7B9E-77855329ACBF}"/>
              </a:ext>
            </a:extLst>
          </p:cNvPr>
          <p:cNvSpPr txBox="1"/>
          <p:nvPr/>
        </p:nvSpPr>
        <p:spPr>
          <a:xfrm>
            <a:off x="2658140" y="2658140"/>
            <a:ext cx="18473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graphicFrame>
        <p:nvGraphicFramePr>
          <p:cNvPr id="5" name="Tableau 4">
            <a:extLst>
              <a:ext uri="{FF2B5EF4-FFF2-40B4-BE49-F238E27FC236}">
                <a16:creationId xmlns:a16="http://schemas.microsoft.com/office/drawing/2014/main" id="{A3F028E1-6461-2B49-5E2E-D2B87147949A}"/>
              </a:ext>
            </a:extLst>
          </p:cNvPr>
          <p:cNvGraphicFramePr>
            <a:graphicFrameLocks noGrp="1"/>
          </p:cNvGraphicFramePr>
          <p:nvPr/>
        </p:nvGraphicFramePr>
        <p:xfrm>
          <a:off x="1046689" y="1292962"/>
          <a:ext cx="10149422" cy="4360001"/>
        </p:xfrm>
        <a:graphic>
          <a:graphicData uri="http://schemas.openxmlformats.org/drawingml/2006/table">
            <a:tbl>
              <a:tblPr/>
              <a:tblGrid>
                <a:gridCol w="2777582">
                  <a:extLst>
                    <a:ext uri="{9D8B030D-6E8A-4147-A177-3AD203B41FA5}">
                      <a16:colId xmlns:a16="http://schemas.microsoft.com/office/drawing/2014/main" val="3541563070"/>
                    </a:ext>
                  </a:extLst>
                </a:gridCol>
                <a:gridCol w="888526">
                  <a:extLst>
                    <a:ext uri="{9D8B030D-6E8A-4147-A177-3AD203B41FA5}">
                      <a16:colId xmlns:a16="http://schemas.microsoft.com/office/drawing/2014/main" val="2453338640"/>
                    </a:ext>
                  </a:extLst>
                </a:gridCol>
                <a:gridCol w="6483314">
                  <a:extLst>
                    <a:ext uri="{9D8B030D-6E8A-4147-A177-3AD203B41FA5}">
                      <a16:colId xmlns:a16="http://schemas.microsoft.com/office/drawing/2014/main" val="3506045213"/>
                    </a:ext>
                  </a:extLst>
                </a:gridCol>
              </a:tblGrid>
              <a:tr h="315623">
                <a:tc>
                  <a:txBody>
                    <a:bodyPr/>
                    <a:lstStyle/>
                    <a:p>
                      <a:pPr marL="0" algn="l" defTabSz="1219170" rtl="0" eaLnBrk="1" fontAlgn="b" latinLnBrk="0" hangingPunct="1"/>
                      <a:r>
                        <a:rPr lang="fr-FR" sz="1100" b="1" i="0" u="none" strike="noStrike" kern="1200">
                          <a:solidFill>
                            <a:schemeClr val="tx1">
                              <a:lumMod val="95000"/>
                              <a:lumOff val="5000"/>
                            </a:schemeClr>
                          </a:solidFill>
                          <a:effectLst/>
                          <a:latin typeface="Century Gothic" panose="020B0502020202020204" pitchFamily="34" charset="0"/>
                          <a:ea typeface="+mn-ea"/>
                          <a:cs typeface="+mn-cs"/>
                        </a:rPr>
                        <a:t>THÈMES PRINCIPAUX</a:t>
                      </a:r>
                    </a:p>
                  </a:txBody>
                  <a:tcPr marL="72000" marR="72000" marT="3064"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219170" rtl="0" eaLnBrk="1" fontAlgn="b" latinLnBrk="0" hangingPunct="1"/>
                      <a:r>
                        <a:rPr lang="fr-FR" sz="1100" b="1" i="0" u="none" strike="noStrike" kern="1200">
                          <a:solidFill>
                            <a:schemeClr val="accent1"/>
                          </a:solidFill>
                          <a:effectLst/>
                          <a:latin typeface="Century Gothic" panose="020B0502020202020204" pitchFamily="34" charset="0"/>
                          <a:ea typeface="+mn-ea"/>
                          <a:cs typeface="+mn-cs"/>
                        </a:rPr>
                        <a:t>%</a:t>
                      </a:r>
                    </a:p>
                  </a:txBody>
                  <a:tcPr marL="72000" marR="72000" marT="3064"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fr-FR" sz="1100" b="1" i="0" u="none" strike="noStrike">
                          <a:solidFill>
                            <a:srgbClr val="0D0D0D"/>
                          </a:solidFill>
                          <a:effectLst/>
                          <a:latin typeface="Century Gothic" panose="020B0502020202020204" pitchFamily="34" charset="0"/>
                        </a:rPr>
                        <a:t>Idées partagées</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2402823"/>
                  </a:ext>
                </a:extLst>
              </a:tr>
              <a:tr h="45687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100" b="1" i="0" u="none" strike="noStrike" kern="1200" cap="none" spc="0" normalizeH="0" baseline="0">
                          <a:ln>
                            <a:noFill/>
                          </a:ln>
                          <a:solidFill>
                            <a:srgbClr val="000000">
                              <a:lumMod val="95000"/>
                              <a:lumOff val="5000"/>
                            </a:srgbClr>
                          </a:solidFill>
                          <a:effectLst/>
                          <a:uLnTx/>
                          <a:uFillTx/>
                          <a:latin typeface="Century Gothic" panose="020B0502020202020204" pitchFamily="34" charset="0"/>
                          <a:ea typeface="+mn-ea"/>
                          <a:cs typeface="+mn-cs"/>
                        </a:rPr>
                        <a:t>Il est sobre énergétiquement</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panose="020B0502020202020204" pitchFamily="34" charset="0"/>
                        </a:rPr>
                        <a:t>24%</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l" fontAlgn="b"/>
                      <a:r>
                        <a:rPr lang="fr-FR" sz="1000" b="0" i="0" u="none" strike="noStrike">
                          <a:solidFill>
                            <a:schemeClr val="tx1"/>
                          </a:solidFill>
                          <a:effectLst/>
                          <a:latin typeface="Century Gothic" panose="020B0502020202020204" pitchFamily="34" charset="0"/>
                        </a:rPr>
                        <a:t>Bien isolé - </a:t>
                      </a:r>
                      <a:r>
                        <a:rPr lang="fr-FR" sz="1000" b="0" i="0" u="none" strike="noStrike">
                          <a:solidFill>
                            <a:schemeClr val="accent1"/>
                          </a:solidFill>
                          <a:effectLst/>
                          <a:latin typeface="Century Gothic" panose="020B0502020202020204" pitchFamily="34" charset="0"/>
                        </a:rPr>
                        <a:t>9%</a:t>
                      </a:r>
                    </a:p>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solidFill>
                          <a:effectLst/>
                          <a:latin typeface="Century Gothic" panose="020B0502020202020204" pitchFamily="34" charset="0"/>
                        </a:rPr>
                        <a:t>Autosuffisant en énergie, autonome - </a:t>
                      </a:r>
                      <a:r>
                        <a:rPr lang="fr-FR" sz="1000" b="0" i="0" u="none" strike="noStrike">
                          <a:solidFill>
                            <a:schemeClr val="accent1"/>
                          </a:solidFill>
                          <a:effectLst/>
                          <a:latin typeface="Century Gothic" panose="020B0502020202020204" pitchFamily="34" charset="0"/>
                        </a:rPr>
                        <a:t>5%</a:t>
                      </a:r>
                    </a:p>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solidFill>
                          <a:effectLst/>
                          <a:latin typeface="Century Gothic" panose="020B0502020202020204" pitchFamily="34" charset="0"/>
                        </a:rPr>
                        <a:t>Econome, basse consommation - </a:t>
                      </a:r>
                      <a:r>
                        <a:rPr lang="fr-FR" sz="1000" b="0" i="0" u="none" strike="noStrike">
                          <a:solidFill>
                            <a:schemeClr val="accent1"/>
                          </a:solidFill>
                          <a:effectLst/>
                          <a:latin typeface="Century Gothic" panose="020B0502020202020204" pitchFamily="34" charset="0"/>
                        </a:rPr>
                        <a:t>5%</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4390742"/>
                  </a:ext>
                </a:extLst>
              </a:tr>
              <a:tr h="45687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100" b="1" i="0" u="none" strike="noStrike" kern="1200" cap="none" spc="0" normalizeH="0" baseline="0">
                          <a:ln>
                            <a:noFill/>
                          </a:ln>
                          <a:solidFill>
                            <a:srgbClr val="000000">
                              <a:lumMod val="95000"/>
                              <a:lumOff val="5000"/>
                            </a:srgbClr>
                          </a:solidFill>
                          <a:effectLst/>
                          <a:uLnTx/>
                          <a:uFillTx/>
                          <a:latin typeface="Century Gothic" panose="020B0502020202020204" pitchFamily="34" charset="0"/>
                          <a:ea typeface="+mn-ea"/>
                          <a:cs typeface="+mn-cs"/>
                        </a:rPr>
                        <a:t>Il est bien situé</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100" b="1" i="0" u="none" strike="noStrike" kern="1200">
                          <a:solidFill>
                            <a:srgbClr val="FFFFFF"/>
                          </a:solidFill>
                          <a:effectLst/>
                          <a:latin typeface="Century Gothic" panose="020B0502020202020204" pitchFamily="34" charset="0"/>
                          <a:ea typeface="+mn-ea"/>
                          <a:cs typeface="+mn-cs"/>
                        </a:rPr>
                        <a:t>15%</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Proche des commerces et services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5%</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Bien desservi par les transports en commun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3%</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En ville, ou proche d'un centre ville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2%</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2772178"/>
                  </a:ext>
                </a:extLst>
              </a:tr>
              <a:tr h="456871">
                <a:tc>
                  <a:txBody>
                    <a:bodyPr/>
                    <a:lstStyle/>
                    <a:p>
                      <a:pPr marL="0" algn="l" defTabSz="914400" rtl="0" eaLnBrk="1" fontAlgn="b" latinLnBrk="0" hangingPunct="1"/>
                      <a:r>
                        <a:rPr kumimoji="0" lang="fr-FR" sz="1100" b="1" i="0" u="none" strike="noStrike" kern="1200" cap="none" spc="0" normalizeH="0" baseline="0">
                          <a:ln>
                            <a:noFill/>
                          </a:ln>
                          <a:solidFill>
                            <a:srgbClr val="000000">
                              <a:lumMod val="95000"/>
                              <a:lumOff val="5000"/>
                            </a:srgbClr>
                          </a:solidFill>
                          <a:effectLst/>
                          <a:uLnTx/>
                          <a:uFillTx/>
                          <a:latin typeface="Century Gothic" panose="020B0502020202020204" pitchFamily="34" charset="0"/>
                          <a:ea typeface="+mn-ea"/>
                          <a:cs typeface="+mn-cs"/>
                        </a:rPr>
                        <a:t>Il est confortable et fonctionnel</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panose="020B0502020202020204" pitchFamily="34" charset="0"/>
                        </a:rPr>
                        <a:t>10%</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Confortable, agréable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3%</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Fonctionnel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1%</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Modulable-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1%</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379736630"/>
                  </a:ext>
                </a:extLst>
              </a:tr>
              <a:tr h="45687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100" b="1" i="0" u="none" strike="noStrike" kern="1200" cap="none" spc="0" normalizeH="0" baseline="0">
                          <a:ln>
                            <a:noFill/>
                          </a:ln>
                          <a:solidFill>
                            <a:srgbClr val="000000">
                              <a:lumMod val="95000"/>
                              <a:lumOff val="5000"/>
                            </a:srgbClr>
                          </a:solidFill>
                          <a:effectLst/>
                          <a:uLnTx/>
                          <a:uFillTx/>
                          <a:latin typeface="Century Gothic" panose="020B0502020202020204" pitchFamily="34" charset="0"/>
                          <a:ea typeface="+mn-ea"/>
                          <a:cs typeface="+mn-cs"/>
                        </a:rPr>
                        <a:t>Il possède des espaces extérieurs</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100" b="1" i="0" u="none" strike="noStrike" kern="1200">
                          <a:solidFill>
                            <a:srgbClr val="FFFFFF"/>
                          </a:solidFill>
                          <a:effectLst/>
                          <a:latin typeface="Century Gothic" panose="020B0502020202020204" pitchFamily="34" charset="0"/>
                          <a:ea typeface="+mn-ea"/>
                          <a:cs typeface="+mn-cs"/>
                        </a:rPr>
                        <a:t>9%</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Un jardin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3%</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Espace vert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2%</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Espace extérieur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2%</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1217793"/>
                  </a:ext>
                </a:extLst>
              </a:tr>
              <a:tr h="456871">
                <a:tc>
                  <a:txBody>
                    <a:bodyPr/>
                    <a:lstStyle/>
                    <a:p>
                      <a:pPr algn="l" fontAlgn="b"/>
                      <a:r>
                        <a:rPr kumimoji="0" lang="fr-FR" sz="1100" b="1" i="0" u="none" strike="noStrike" kern="1200" cap="none" spc="0" normalizeH="0" baseline="0">
                          <a:ln>
                            <a:noFill/>
                          </a:ln>
                          <a:solidFill>
                            <a:schemeClr val="tx1"/>
                          </a:solidFill>
                          <a:effectLst/>
                          <a:uLnTx/>
                          <a:uFillTx/>
                          <a:latin typeface="Century Gothic" panose="020B0502020202020204" pitchFamily="34" charset="0"/>
                          <a:ea typeface="+mn-ea"/>
                          <a:cs typeface="+mn-cs"/>
                        </a:rPr>
                        <a:t>Il est « </a:t>
                      </a:r>
                      <a:r>
                        <a:rPr kumimoji="0" lang="fr-FR" sz="1100" b="1" i="0" u="none" strike="noStrike" kern="1200" cap="none" spc="0" normalizeH="0" baseline="0" err="1">
                          <a:ln>
                            <a:noFill/>
                          </a:ln>
                          <a:solidFill>
                            <a:schemeClr val="tx1"/>
                          </a:solidFill>
                          <a:effectLst/>
                          <a:uLnTx/>
                          <a:uFillTx/>
                          <a:latin typeface="Century Gothic" panose="020B0502020202020204" pitchFamily="34" charset="0"/>
                          <a:ea typeface="+mn-ea"/>
                          <a:cs typeface="+mn-cs"/>
                        </a:rPr>
                        <a:t>eco-friendly</a:t>
                      </a:r>
                      <a:r>
                        <a:rPr kumimoji="0" lang="fr-FR" sz="1100" b="1" i="0" u="none" strike="noStrike" kern="1200" cap="none" spc="0" normalizeH="0" baseline="0">
                          <a:ln>
                            <a:noFill/>
                          </a:ln>
                          <a:solidFill>
                            <a:schemeClr val="tx1"/>
                          </a:solidFill>
                          <a:effectLst/>
                          <a:uLnTx/>
                          <a:uFillTx/>
                          <a:latin typeface="Century Gothic" panose="020B0502020202020204" pitchFamily="34" charset="0"/>
                          <a:ea typeface="+mn-ea"/>
                          <a:cs typeface="+mn-cs"/>
                        </a:rPr>
                        <a:t> »</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panose="020B0502020202020204" pitchFamily="34" charset="0"/>
                        </a:rPr>
                        <a:t>9%</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Ecologique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2%</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Des matériaux durables, réparables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2%</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Eco-Responsable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1%</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770801906"/>
                  </a:ext>
                </a:extLst>
              </a:tr>
              <a:tr h="45687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100" b="1" i="0" u="none" strike="noStrike" kern="1200" cap="none" spc="0" normalizeH="0" baseline="0">
                          <a:ln>
                            <a:noFill/>
                          </a:ln>
                          <a:solidFill>
                            <a:srgbClr val="000000">
                              <a:lumMod val="95000"/>
                              <a:lumOff val="5000"/>
                            </a:srgbClr>
                          </a:solidFill>
                          <a:effectLst/>
                          <a:uLnTx/>
                          <a:uFillTx/>
                          <a:latin typeface="Century Gothic" panose="020B0502020202020204" pitchFamily="34" charset="0"/>
                          <a:ea typeface="+mn-ea"/>
                          <a:cs typeface="+mn-cs"/>
                        </a:rPr>
                        <a:t>Il est paisible</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100" b="1" i="0" u="none" strike="noStrike" kern="1200">
                          <a:solidFill>
                            <a:srgbClr val="FFFFFF"/>
                          </a:solidFill>
                          <a:effectLst/>
                          <a:latin typeface="Century Gothic" panose="020B0502020202020204" pitchFamily="34" charset="0"/>
                          <a:ea typeface="+mn-ea"/>
                          <a:cs typeface="+mn-cs"/>
                        </a:rPr>
                        <a:t>7%</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Environnement calme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3%</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Sécurisé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2%</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Sans vis-à-vis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1%</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9106255"/>
                  </a:ext>
                </a:extLst>
              </a:tr>
              <a:tr h="307689">
                <a:tc>
                  <a:txBody>
                    <a:bodyPr/>
                    <a:lstStyle/>
                    <a:p>
                      <a:pPr marL="0" algn="l" defTabSz="914400" rtl="0" eaLnBrk="1" fontAlgn="b" latinLnBrk="0" hangingPunct="1"/>
                      <a:r>
                        <a:rPr kumimoji="0" lang="fr-FR" sz="1100" b="1" i="0" u="none" strike="noStrike" kern="1200" cap="none" spc="0" normalizeH="0" baseline="0">
                          <a:ln>
                            <a:noFill/>
                          </a:ln>
                          <a:solidFill>
                            <a:srgbClr val="000000">
                              <a:lumMod val="95000"/>
                              <a:lumOff val="5000"/>
                            </a:srgbClr>
                          </a:solidFill>
                          <a:effectLst/>
                          <a:uLnTx/>
                          <a:uFillTx/>
                          <a:latin typeface="Century Gothic" panose="020B0502020202020204" pitchFamily="34" charset="0"/>
                          <a:ea typeface="+mn-ea"/>
                          <a:cs typeface="+mn-cs"/>
                        </a:rPr>
                        <a:t>Il est ouvert et lumineux</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panose="020B0502020202020204" pitchFamily="34" charset="0"/>
                        </a:rPr>
                        <a:t>6%</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Lumineux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5%</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3911988"/>
                  </a:ext>
                </a:extLst>
              </a:tr>
              <a:tr h="30768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100" b="1" i="0" u="none" strike="noStrike" kern="1200" cap="none" spc="0" normalizeH="0" baseline="0">
                          <a:ln>
                            <a:noFill/>
                          </a:ln>
                          <a:solidFill>
                            <a:srgbClr val="000000">
                              <a:lumMod val="95000"/>
                              <a:lumOff val="5000"/>
                            </a:srgbClr>
                          </a:solidFill>
                          <a:effectLst/>
                          <a:uLnTx/>
                          <a:uFillTx/>
                          <a:latin typeface="Century Gothic" panose="020B0502020202020204" pitchFamily="34" charset="0"/>
                          <a:ea typeface="+mn-ea"/>
                          <a:cs typeface="+mn-cs"/>
                        </a:rPr>
                        <a:t>Il est accessible financière</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panose="020B0502020202020204" pitchFamily="34" charset="0"/>
                        </a:rPr>
                        <a:t>6%</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Accessible financièrement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6%</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302944889"/>
                  </a:ext>
                </a:extLst>
              </a:tr>
              <a:tr h="307689">
                <a:tc>
                  <a:txBody>
                    <a:bodyPr/>
                    <a:lstStyle/>
                    <a:p>
                      <a:pPr marL="0" algn="l" defTabSz="914400" rtl="0" eaLnBrk="1" fontAlgn="b" latinLnBrk="0" hangingPunct="1"/>
                      <a:r>
                        <a:rPr kumimoji="0" lang="fr-FR" sz="1100" b="1" i="0" u="none" strike="noStrike" kern="1200" cap="none" spc="0" normalizeH="0" baseline="0">
                          <a:ln>
                            <a:noFill/>
                          </a:ln>
                          <a:solidFill>
                            <a:srgbClr val="000000">
                              <a:lumMod val="95000"/>
                              <a:lumOff val="5000"/>
                            </a:srgbClr>
                          </a:solidFill>
                          <a:effectLst/>
                          <a:uLnTx/>
                          <a:uFillTx/>
                          <a:latin typeface="Century Gothic" panose="020B0502020202020204" pitchFamily="34" charset="0"/>
                          <a:ea typeface="+mn-ea"/>
                          <a:cs typeface="+mn-cs"/>
                        </a:rPr>
                        <a:t>Il est grand et spacieux </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panose="020B0502020202020204" pitchFamily="34" charset="0"/>
                        </a:rPr>
                        <a:t>5%</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Spacieux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3%</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Grand (surface, terrain...)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2%</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56843966"/>
                  </a:ext>
                </a:extLst>
              </a:tr>
              <a:tr h="298493">
                <a:tc>
                  <a:txBody>
                    <a:bodyPr/>
                    <a:lstStyle/>
                    <a:p>
                      <a:pPr marL="0" algn="l" defTabSz="914400" rtl="0" eaLnBrk="1" fontAlgn="b" latinLnBrk="0" hangingPunct="1"/>
                      <a:r>
                        <a:rPr kumimoji="0" lang="fr-FR" sz="1100" b="1" i="0" u="none" strike="noStrike" kern="1200" cap="none" spc="0" normalizeH="0" baseline="0">
                          <a:ln>
                            <a:noFill/>
                          </a:ln>
                          <a:solidFill>
                            <a:srgbClr val="000000">
                              <a:lumMod val="95000"/>
                              <a:lumOff val="5000"/>
                            </a:srgbClr>
                          </a:solidFill>
                          <a:effectLst/>
                          <a:uLnTx/>
                          <a:uFillTx/>
                          <a:latin typeface="Century Gothic" panose="020B0502020202020204" pitchFamily="34" charset="0"/>
                          <a:ea typeface="+mn-ea"/>
                          <a:cs typeface="+mn-cs"/>
                        </a:rPr>
                        <a:t>Il s'agit d'une maison</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panose="020B0502020202020204" pitchFamily="34" charset="0"/>
                        </a:rPr>
                        <a:t>3%</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Une maison individuelle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1%</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chemeClr val="tx1"/>
                          </a:solidFill>
                          <a:effectLst/>
                          <a:uLnTx/>
                          <a:uFillTx/>
                          <a:latin typeface="Century Gothic" panose="020B0502020202020204" pitchFamily="34" charset="0"/>
                          <a:ea typeface="+mn-ea"/>
                          <a:cs typeface="+mn-cs"/>
                        </a:rPr>
                        <a:t>Une maison de plein pied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1%</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93087965"/>
                  </a:ext>
                </a:extLst>
              </a:tr>
            </a:tbl>
          </a:graphicData>
        </a:graphic>
      </p:graphicFrame>
      <p:sp>
        <p:nvSpPr>
          <p:cNvPr id="6" name="Rectangle : coins arrondis 5">
            <a:extLst>
              <a:ext uri="{FF2B5EF4-FFF2-40B4-BE49-F238E27FC236}">
                <a16:creationId xmlns:a16="http://schemas.microsoft.com/office/drawing/2014/main" id="{CBF6ADE9-37B3-6FA0-734C-404D3C40D1F8}"/>
              </a:ext>
            </a:extLst>
          </p:cNvPr>
          <p:cNvSpPr/>
          <p:nvPr/>
        </p:nvSpPr>
        <p:spPr>
          <a:xfrm>
            <a:off x="10403690" y="126644"/>
            <a:ext cx="1631140" cy="26161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B00B2"/>
                </a:solidFill>
                <a:effectLst/>
                <a:uLnTx/>
                <a:uFillTx/>
                <a:latin typeface="Century Gothic" panose="020B0502020202020204" pitchFamily="34" charset="0"/>
                <a:ea typeface="+mn-ea"/>
                <a:cs typeface="+mn-cs"/>
              </a:rPr>
              <a:t>Question Ouverte</a:t>
            </a:r>
          </a:p>
        </p:txBody>
      </p:sp>
      <p:sp>
        <p:nvSpPr>
          <p:cNvPr id="7" name="Rectangle 6">
            <a:extLst>
              <a:ext uri="{FF2B5EF4-FFF2-40B4-BE49-F238E27FC236}">
                <a16:creationId xmlns:a16="http://schemas.microsoft.com/office/drawing/2014/main" id="{632E78D5-4941-E46C-BFCB-DDC4DCC791BD}"/>
              </a:ext>
            </a:extLst>
          </p:cNvPr>
          <p:cNvSpPr/>
          <p:nvPr/>
        </p:nvSpPr>
        <p:spPr>
          <a:xfrm>
            <a:off x="1021287" y="5853918"/>
            <a:ext cx="10174823" cy="64633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8" name="ZoneTexte 7">
            <a:extLst>
              <a:ext uri="{FF2B5EF4-FFF2-40B4-BE49-F238E27FC236}">
                <a16:creationId xmlns:a16="http://schemas.microsoft.com/office/drawing/2014/main" id="{791F689E-38C7-061F-F8D4-04EF9D39FAFA}"/>
              </a:ext>
            </a:extLst>
          </p:cNvPr>
          <p:cNvSpPr txBox="1"/>
          <p:nvPr/>
        </p:nvSpPr>
        <p:spPr>
          <a:xfrm>
            <a:off x="1121941" y="5810677"/>
            <a:ext cx="9838668" cy="646331"/>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Messages principaux :</a:t>
            </a:r>
            <a:endParaRPr kumimoji="0" lang="fr-FR" sz="1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Un poids important est accordé </a:t>
            </a:r>
            <a:r>
              <a:rPr kumimoji="0" lang="fr-FR" sz="12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à la sobriété énergétique des logements</a:t>
            </a:r>
            <a:r>
              <a:rPr kumimoji="0" lang="fr-FR" sz="1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 évoquée en 1ère position avec </a:t>
            </a:r>
            <a:r>
              <a:rPr kumimoji="0" lang="fr-FR" sz="12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24% des contributions</a:t>
            </a:r>
            <a:r>
              <a:rPr kumimoji="0" lang="fr-FR" sz="1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fr-FR" sz="1200">
                <a:solidFill>
                  <a:srgbClr val="000000"/>
                </a:solidFill>
                <a:latin typeface="Century Gothic" panose="020B0502020202020204" pitchFamily="34" charset="0"/>
              </a:rPr>
              <a:t>La </a:t>
            </a:r>
            <a:r>
              <a:rPr lang="fr-FR" sz="1200" b="1">
                <a:solidFill>
                  <a:srgbClr val="000000"/>
                </a:solidFill>
                <a:latin typeface="Century Gothic" panose="020B0502020202020204" pitchFamily="34" charset="0"/>
              </a:rPr>
              <a:t>localisation des logements </a:t>
            </a:r>
            <a:r>
              <a:rPr lang="fr-FR" sz="1200">
                <a:solidFill>
                  <a:srgbClr val="000000"/>
                </a:solidFill>
                <a:latin typeface="Century Gothic" panose="020B0502020202020204" pitchFamily="34" charset="0"/>
              </a:rPr>
              <a:t>est un facteur important, évoqué dans </a:t>
            </a:r>
            <a:r>
              <a:rPr lang="fr-FR" sz="1200" b="1">
                <a:solidFill>
                  <a:srgbClr val="000000"/>
                </a:solidFill>
                <a:latin typeface="Century Gothic" panose="020B0502020202020204" pitchFamily="34" charset="0"/>
              </a:rPr>
              <a:t>15% des contributions</a:t>
            </a:r>
            <a:r>
              <a:rPr lang="fr-FR" sz="1200">
                <a:solidFill>
                  <a:srgbClr val="000000"/>
                </a:solidFill>
                <a:latin typeface="Century Gothic" panose="020B0502020202020204" pitchFamily="34" charset="0"/>
              </a:rPr>
              <a:t>.</a:t>
            </a:r>
            <a:endParaRPr kumimoji="0" lang="fr-FR" sz="12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13" name="Rectangle : coins arrondis 12">
            <a:extLst>
              <a:ext uri="{FF2B5EF4-FFF2-40B4-BE49-F238E27FC236}">
                <a16:creationId xmlns:a16="http://schemas.microsoft.com/office/drawing/2014/main" id="{6BEE3EDF-EA38-1C1E-559C-E6C0842F6EC2}"/>
              </a:ext>
            </a:extLst>
          </p:cNvPr>
          <p:cNvSpPr/>
          <p:nvPr/>
        </p:nvSpPr>
        <p:spPr>
          <a:xfrm>
            <a:off x="10403690" y="759718"/>
            <a:ext cx="1631140" cy="26161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5922 </a:t>
            </a:r>
            <a:r>
              <a:rPr lang="fr-FR" sz="1200">
                <a:solidFill>
                  <a:schemeClr val="tx1"/>
                </a:solidFill>
                <a:latin typeface="Century Gothic" panose="020B0502020202020204" pitchFamily="34" charset="0"/>
              </a:rPr>
              <a:t>contributions</a:t>
            </a:r>
          </a:p>
        </p:txBody>
      </p:sp>
      <p:sp>
        <p:nvSpPr>
          <p:cNvPr id="9" name="Rectangle : coins arrondis 8">
            <a:extLst>
              <a:ext uri="{FF2B5EF4-FFF2-40B4-BE49-F238E27FC236}">
                <a16:creationId xmlns:a16="http://schemas.microsoft.com/office/drawing/2014/main" id="{C84FBD0B-EB5E-AC78-7E6A-40B54E515473}"/>
              </a:ext>
            </a:extLst>
          </p:cNvPr>
          <p:cNvSpPr/>
          <p:nvPr/>
        </p:nvSpPr>
        <p:spPr>
          <a:xfrm>
            <a:off x="10403690" y="458462"/>
            <a:ext cx="1631140" cy="26161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2385 </a:t>
            </a:r>
            <a:r>
              <a:rPr lang="fr-FR" sz="1200">
                <a:solidFill>
                  <a:schemeClr val="tx1"/>
                </a:solidFill>
                <a:latin typeface="Century Gothic" panose="020B0502020202020204" pitchFamily="34" charset="0"/>
              </a:rPr>
              <a:t>participants</a:t>
            </a:r>
          </a:p>
        </p:txBody>
      </p:sp>
      <p:sp>
        <p:nvSpPr>
          <p:cNvPr id="15" name="ZoneTexte 14">
            <a:extLst>
              <a:ext uri="{FF2B5EF4-FFF2-40B4-BE49-F238E27FC236}">
                <a16:creationId xmlns:a16="http://schemas.microsoft.com/office/drawing/2014/main" id="{7CF29D97-3950-3C4E-41E8-81EE3B59B397}"/>
              </a:ext>
            </a:extLst>
          </p:cNvPr>
          <p:cNvSpPr txBox="1"/>
          <p:nvPr/>
        </p:nvSpPr>
        <p:spPr>
          <a:xfrm>
            <a:off x="-1" y="6508397"/>
            <a:ext cx="6741764" cy="338554"/>
          </a:xfrm>
          <a:prstGeom prst="rect">
            <a:avLst/>
          </a:prstGeom>
          <a:noFill/>
        </p:spPr>
        <p:txBody>
          <a:bodyPr wrap="square">
            <a:spAutoFit/>
          </a:bodyPr>
          <a:lstStyle/>
          <a:p>
            <a:pPr algn="just"/>
            <a:r>
              <a:rPr lang="fr-FR" sz="800" i="1">
                <a:latin typeface="Century Gothic" panose="020B0502020202020204" pitchFamily="34" charset="0"/>
              </a:rPr>
              <a:t>Les pourcentages sont exprimés en nombre de contributions.</a:t>
            </a:r>
          </a:p>
          <a:p>
            <a:pPr algn="just"/>
            <a:r>
              <a:rPr lang="fr-FR" sz="800" i="1">
                <a:latin typeface="Century Gothic" panose="020B0502020202020204" pitchFamily="34" charset="0"/>
              </a:rPr>
              <a:t>Les idées principales ont été présentées dans ce tableau (Cf. diapositive n°6 pour plus de détails sur la sélection).</a:t>
            </a:r>
          </a:p>
        </p:txBody>
      </p:sp>
      <p:sp>
        <p:nvSpPr>
          <p:cNvPr id="10" name="Espace réservé du numéro de diapositive 8">
            <a:extLst>
              <a:ext uri="{FF2B5EF4-FFF2-40B4-BE49-F238E27FC236}">
                <a16:creationId xmlns:a16="http://schemas.microsoft.com/office/drawing/2014/main" id="{7DAA28B3-3EBF-74A9-62BC-D8E4EE7C5ACC}"/>
              </a:ext>
            </a:extLst>
          </p:cNvPr>
          <p:cNvSpPr txBox="1">
            <a:spLocks/>
          </p:cNvSpPr>
          <p:nvPr/>
        </p:nvSpPr>
        <p:spPr>
          <a:xfrm>
            <a:off x="10182995" y="6385715"/>
            <a:ext cx="1800000" cy="480000"/>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16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r">
              <a:defRPr/>
            </a:pPr>
            <a:fld id="{86CB4B4D-7CA3-9044-876B-883B54F8677D}" type="slidenum">
              <a:rPr lang="fr-FR" sz="1100" b="1" smtClean="0">
                <a:solidFill>
                  <a:srgbClr val="011CA3"/>
                </a:solidFill>
              </a:rPr>
              <a:pPr algn="r">
                <a:defRPr/>
              </a:pPr>
              <a:t>30</a:t>
            </a:fld>
            <a:endParaRPr lang="fr-FR" sz="1100" b="1">
              <a:solidFill>
                <a:srgbClr val="011CA3"/>
              </a:solidFill>
            </a:endParaRPr>
          </a:p>
        </p:txBody>
      </p:sp>
    </p:spTree>
    <p:extLst>
      <p:ext uri="{BB962C8B-B14F-4D97-AF65-F5344CB8AC3E}">
        <p14:creationId xmlns:p14="http://schemas.microsoft.com/office/powerpoint/2010/main" val="1159974476"/>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A3F028E1-6461-2B49-5E2E-D2B87147949A}"/>
              </a:ext>
            </a:extLst>
          </p:cNvPr>
          <p:cNvGraphicFramePr>
            <a:graphicFrameLocks noGrp="1"/>
          </p:cNvGraphicFramePr>
          <p:nvPr/>
        </p:nvGraphicFramePr>
        <p:xfrm>
          <a:off x="740478" y="1739167"/>
          <a:ext cx="10784196" cy="2829912"/>
        </p:xfrm>
        <a:graphic>
          <a:graphicData uri="http://schemas.openxmlformats.org/drawingml/2006/table">
            <a:tbl>
              <a:tblPr/>
              <a:tblGrid>
                <a:gridCol w="2951300">
                  <a:extLst>
                    <a:ext uri="{9D8B030D-6E8A-4147-A177-3AD203B41FA5}">
                      <a16:colId xmlns:a16="http://schemas.microsoft.com/office/drawing/2014/main" val="3541563070"/>
                    </a:ext>
                  </a:extLst>
                </a:gridCol>
                <a:gridCol w="944097">
                  <a:extLst>
                    <a:ext uri="{9D8B030D-6E8A-4147-A177-3AD203B41FA5}">
                      <a16:colId xmlns:a16="http://schemas.microsoft.com/office/drawing/2014/main" val="2453338640"/>
                    </a:ext>
                  </a:extLst>
                </a:gridCol>
                <a:gridCol w="6888799">
                  <a:extLst>
                    <a:ext uri="{9D8B030D-6E8A-4147-A177-3AD203B41FA5}">
                      <a16:colId xmlns:a16="http://schemas.microsoft.com/office/drawing/2014/main" val="3506045213"/>
                    </a:ext>
                  </a:extLst>
                </a:gridCol>
              </a:tblGrid>
              <a:tr h="364584">
                <a:tc>
                  <a:txBody>
                    <a:bodyPr/>
                    <a:lstStyle/>
                    <a:p>
                      <a:pPr marL="0" algn="l" defTabSz="1219170" rtl="0" eaLnBrk="1" fontAlgn="b" latinLnBrk="0" hangingPunct="1"/>
                      <a:r>
                        <a:rPr lang="fr-FR" sz="1100" b="1" i="0" u="none" strike="noStrike" kern="1200">
                          <a:solidFill>
                            <a:schemeClr val="tx1">
                              <a:lumMod val="95000"/>
                              <a:lumOff val="5000"/>
                            </a:schemeClr>
                          </a:solidFill>
                          <a:effectLst/>
                          <a:latin typeface="Century Gothic" panose="020B0502020202020204" pitchFamily="34" charset="0"/>
                          <a:ea typeface="+mn-ea"/>
                          <a:cs typeface="+mn-cs"/>
                        </a:rPr>
                        <a:t>THÈMES PRINCIPAUX</a:t>
                      </a:r>
                    </a:p>
                  </a:txBody>
                  <a:tcPr marL="72000" marR="72000" marT="3064"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219170" rtl="0" eaLnBrk="1" fontAlgn="b" latinLnBrk="0" hangingPunct="1"/>
                      <a:r>
                        <a:rPr lang="fr-FR" sz="1100" b="1" i="0" u="none" strike="noStrike" kern="1200">
                          <a:solidFill>
                            <a:schemeClr val="accent1"/>
                          </a:solidFill>
                          <a:effectLst/>
                          <a:latin typeface="Century Gothic" panose="020B0502020202020204" pitchFamily="34" charset="0"/>
                          <a:ea typeface="+mn-ea"/>
                          <a:cs typeface="+mn-cs"/>
                        </a:rPr>
                        <a:t>%</a:t>
                      </a:r>
                    </a:p>
                  </a:txBody>
                  <a:tcPr marL="72000" marR="72000" marT="3064"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fr-FR" sz="1100" b="1" i="0" u="none" strike="noStrike">
                          <a:solidFill>
                            <a:srgbClr val="0D0D0D"/>
                          </a:solidFill>
                          <a:effectLst/>
                          <a:latin typeface="Century Gothic" panose="020B0502020202020204" pitchFamily="34" charset="0"/>
                        </a:rPr>
                        <a:t>Idées partagées</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2402823"/>
                  </a:ext>
                </a:extLst>
              </a:tr>
              <a:tr h="525186">
                <a:tc>
                  <a:txBody>
                    <a:bodyPr/>
                    <a:lstStyle/>
                    <a:p>
                      <a:pPr marL="0" algn="l" defTabSz="914400" rtl="0" eaLnBrk="1" fontAlgn="b" latinLnBrk="0" hangingPunct="1"/>
                      <a:r>
                        <a:rPr kumimoji="0" lang="fr-FR" sz="1100" b="1" i="0" u="none" strike="noStrike" kern="1200" cap="none" spc="0" normalizeH="0" baseline="0">
                          <a:ln>
                            <a:noFill/>
                          </a:ln>
                          <a:solidFill>
                            <a:srgbClr val="000000">
                              <a:lumMod val="95000"/>
                              <a:lumOff val="5000"/>
                            </a:srgbClr>
                          </a:solidFill>
                          <a:effectLst/>
                          <a:uLnTx/>
                          <a:uFillTx/>
                          <a:latin typeface="Century Gothic" panose="020B0502020202020204" pitchFamily="34" charset="0"/>
                          <a:ea typeface="+mn-ea"/>
                          <a:cs typeface="+mn-cs"/>
                        </a:rPr>
                        <a:t>Une offre trop chère</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panose="020B0502020202020204" pitchFamily="34" charset="0"/>
                        </a:rPr>
                        <a:t>51%</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l" fontAlgn="b"/>
                      <a:r>
                        <a:rPr lang="fr-FR" sz="1000" b="0" i="0" u="none" strike="noStrike">
                          <a:solidFill>
                            <a:schemeClr val="tx1">
                              <a:lumMod val="95000"/>
                              <a:lumOff val="5000"/>
                            </a:schemeClr>
                          </a:solidFill>
                          <a:effectLst/>
                          <a:latin typeface="Century Gothic" panose="020B0502020202020204" pitchFamily="34" charset="0"/>
                        </a:rPr>
                        <a:t>Le prix - </a:t>
                      </a:r>
                      <a:r>
                        <a:rPr lang="fr-FR" sz="1000" b="0" i="0" u="none" strike="noStrike">
                          <a:solidFill>
                            <a:schemeClr val="accent1"/>
                          </a:solidFill>
                          <a:effectLst/>
                          <a:latin typeface="Century Gothic" panose="020B0502020202020204" pitchFamily="34" charset="0"/>
                        </a:rPr>
                        <a:t>41%</a:t>
                      </a:r>
                    </a:p>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lumMod val="95000"/>
                              <a:lumOff val="5000"/>
                            </a:schemeClr>
                          </a:solidFill>
                          <a:effectLst/>
                          <a:latin typeface="Century Gothic" panose="020B0502020202020204" pitchFamily="34" charset="0"/>
                        </a:rPr>
                        <a:t>La difficulté </a:t>
                      </a:r>
                      <a:r>
                        <a:rPr lang="fr-FR" sz="1000" b="0" i="0" u="none" strike="noStrike">
                          <a:solidFill>
                            <a:schemeClr val="tx1"/>
                          </a:solidFill>
                          <a:effectLst/>
                          <a:latin typeface="Century Gothic" panose="020B0502020202020204" pitchFamily="34" charset="0"/>
                        </a:rPr>
                        <a:t>d'emprunte</a:t>
                      </a:r>
                      <a:r>
                        <a:rPr lang="fr-FR" sz="1000" b="0" i="0" u="none" strike="noStrike" baseline="0">
                          <a:solidFill>
                            <a:schemeClr val="tx1"/>
                          </a:solidFill>
                          <a:effectLst/>
                          <a:latin typeface="Century Gothic" panose="020B0502020202020204" pitchFamily="34" charset="0"/>
                        </a:rPr>
                        <a:t>r </a:t>
                      </a:r>
                      <a:r>
                        <a:rPr lang="fr-FR" sz="1000" b="0" i="0" u="none" strike="noStrike">
                          <a:solidFill>
                            <a:schemeClr val="tx1"/>
                          </a:solidFill>
                          <a:effectLst/>
                          <a:latin typeface="Century Gothic" panose="020B0502020202020204" pitchFamily="34" charset="0"/>
                        </a:rPr>
                        <a:t>et les </a:t>
                      </a:r>
                      <a:r>
                        <a:rPr lang="fr-FR" sz="1000" b="0" i="0" u="none" strike="noStrike">
                          <a:solidFill>
                            <a:schemeClr val="tx1">
                              <a:lumMod val="95000"/>
                              <a:lumOff val="5000"/>
                            </a:schemeClr>
                          </a:solidFill>
                          <a:effectLst/>
                          <a:latin typeface="Century Gothic" panose="020B0502020202020204" pitchFamily="34" charset="0"/>
                        </a:rPr>
                        <a:t>intérêts - </a:t>
                      </a:r>
                      <a:r>
                        <a:rPr lang="fr-FR" sz="1000" b="0" i="0" u="none" strike="noStrike">
                          <a:solidFill>
                            <a:schemeClr val="accent1"/>
                          </a:solidFill>
                          <a:effectLst/>
                          <a:latin typeface="Century Gothic" panose="020B0502020202020204" pitchFamily="34" charset="0"/>
                        </a:rPr>
                        <a:t>3%</a:t>
                      </a:r>
                    </a:p>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lumMod val="95000"/>
                              <a:lumOff val="5000"/>
                            </a:schemeClr>
                          </a:solidFill>
                          <a:effectLst/>
                          <a:latin typeface="Century Gothic" panose="020B0502020202020204" pitchFamily="34" charset="0"/>
                        </a:rPr>
                        <a:t>La spéculation - </a:t>
                      </a:r>
                      <a:r>
                        <a:rPr lang="fr-FR" sz="1000" b="0" i="0" u="none" strike="noStrike">
                          <a:solidFill>
                            <a:schemeClr val="accent1"/>
                          </a:solidFill>
                          <a:effectLst/>
                          <a:latin typeface="Century Gothic" panose="020B0502020202020204" pitchFamily="34" charset="0"/>
                        </a:rPr>
                        <a:t>2%</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4390742"/>
                  </a:ext>
                </a:extLst>
              </a:tr>
              <a:tr h="525186">
                <a:tc>
                  <a:txBody>
                    <a:bodyPr/>
                    <a:lstStyle/>
                    <a:p>
                      <a:pPr marL="0" algn="l" defTabSz="914400" rtl="0" eaLnBrk="1" fontAlgn="b" latinLnBrk="0" hangingPunct="1"/>
                      <a:r>
                        <a:rPr kumimoji="0" lang="fr-FR" sz="1100" b="1" i="0" u="none" strike="noStrike" kern="1200" cap="none" spc="0" normalizeH="0" baseline="0">
                          <a:ln>
                            <a:noFill/>
                          </a:ln>
                          <a:solidFill>
                            <a:srgbClr val="000000">
                              <a:lumMod val="95000"/>
                              <a:lumOff val="5000"/>
                            </a:srgbClr>
                          </a:solidFill>
                          <a:effectLst/>
                          <a:uLnTx/>
                          <a:uFillTx/>
                          <a:latin typeface="Century Gothic" panose="020B0502020202020204" pitchFamily="34" charset="0"/>
                          <a:ea typeface="+mn-ea"/>
                          <a:cs typeface="+mn-cs"/>
                        </a:rPr>
                        <a:t>Une offre de mauvaise qualité</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100" b="1" i="0" u="none" strike="noStrike" kern="1200">
                          <a:solidFill>
                            <a:srgbClr val="FFFFFF"/>
                          </a:solidFill>
                          <a:effectLst/>
                          <a:latin typeface="Century Gothic" panose="020B0502020202020204" pitchFamily="34" charset="0"/>
                          <a:ea typeface="+mn-ea"/>
                          <a:cs typeface="+mn-cs"/>
                        </a:rPr>
                        <a:t>14%</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Une mauvaise isolation thermique et phonique des logements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5%</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Insalubrité et vétusté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5%</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La qualité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3%</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2772178"/>
                  </a:ext>
                </a:extLst>
              </a:tr>
              <a:tr h="525186">
                <a:tc>
                  <a:txBody>
                    <a:bodyPr/>
                    <a:lstStyle/>
                    <a:p>
                      <a:pPr marL="0" algn="l" defTabSz="914400" rtl="0" eaLnBrk="1" fontAlgn="b" latinLnBrk="0" hangingPunct="1"/>
                      <a:r>
                        <a:rPr kumimoji="0" lang="fr-FR" sz="1100" b="1" i="0" u="none" strike="noStrike" kern="1200" cap="none" spc="0" normalizeH="0" baseline="0">
                          <a:ln>
                            <a:noFill/>
                          </a:ln>
                          <a:solidFill>
                            <a:srgbClr val="000000">
                              <a:lumMod val="95000"/>
                              <a:lumOff val="5000"/>
                            </a:srgbClr>
                          </a:solidFill>
                          <a:effectLst/>
                          <a:uLnTx/>
                          <a:uFillTx/>
                          <a:latin typeface="Century Gothic" panose="020B0502020202020204" pitchFamily="34" charset="0"/>
                          <a:ea typeface="+mn-ea"/>
                          <a:cs typeface="+mn-cs"/>
                        </a:rPr>
                        <a:t>Une offre insuffisante</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100" b="1" i="0" u="none" strike="noStrike" kern="1200">
                          <a:solidFill>
                            <a:srgbClr val="FFFFFF"/>
                          </a:solidFill>
                          <a:effectLst/>
                          <a:latin typeface="Century Gothic" panose="020B0502020202020204" pitchFamily="34" charset="0"/>
                          <a:ea typeface="+mn-ea"/>
                          <a:cs typeface="+mn-cs"/>
                        </a:rPr>
                        <a:t>13%</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Le nombre de logements disponibles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10%</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Manque de logements sociaux</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 - 1%</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Un manque de choix</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 - 1%</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1217793"/>
                  </a:ext>
                </a:extLst>
              </a:tr>
              <a:tr h="525186">
                <a:tc>
                  <a:txBody>
                    <a:bodyPr/>
                    <a:lstStyle/>
                    <a:p>
                      <a:pPr marL="0" algn="l" defTabSz="914400" rtl="0" eaLnBrk="1" fontAlgn="b" latinLnBrk="0" hangingPunct="1"/>
                      <a:r>
                        <a:rPr kumimoji="0" lang="fr-FR" sz="1100" b="1" i="0" u="none" strike="noStrike" kern="1200" cap="none" spc="0" normalizeH="0" baseline="0">
                          <a:ln>
                            <a:noFill/>
                          </a:ln>
                          <a:solidFill>
                            <a:srgbClr val="000000">
                              <a:lumMod val="95000"/>
                              <a:lumOff val="5000"/>
                            </a:srgbClr>
                          </a:solidFill>
                          <a:effectLst/>
                          <a:uLnTx/>
                          <a:uFillTx/>
                          <a:latin typeface="Century Gothic" panose="020B0502020202020204" pitchFamily="34" charset="0"/>
                          <a:ea typeface="+mn-ea"/>
                          <a:cs typeface="+mn-cs"/>
                        </a:rPr>
                        <a:t>Une mauvaise localisation et une offre de transport insuffisante</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fr-FR" sz="1100" b="1" i="0" u="none" strike="noStrike" kern="1200">
                          <a:solidFill>
                            <a:srgbClr val="FFFFFF"/>
                          </a:solidFill>
                          <a:effectLst/>
                          <a:latin typeface="Century Gothic" panose="020B0502020202020204" pitchFamily="34" charset="0"/>
                          <a:ea typeface="+mn-ea"/>
                          <a:cs typeface="+mn-cs"/>
                        </a:rPr>
                        <a:t>8%</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Manque de transports en commun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3%</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Eloignement des centres villes ou du travail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3%</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Mauvaise distribution territoriale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2%</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3371913"/>
                  </a:ext>
                </a:extLst>
              </a:tr>
              <a:tr h="364584">
                <a:tc>
                  <a:txBody>
                    <a:bodyPr/>
                    <a:lstStyle/>
                    <a:p>
                      <a:pPr marL="0" algn="l" defTabSz="914400" rtl="0" eaLnBrk="1" fontAlgn="b" latinLnBrk="0" hangingPunct="1"/>
                      <a:r>
                        <a:rPr kumimoji="0" lang="fr-FR" sz="1100" b="1" i="0" u="none" strike="noStrike" kern="1200" cap="none" spc="0" normalizeH="0" baseline="0">
                          <a:ln>
                            <a:noFill/>
                          </a:ln>
                          <a:solidFill>
                            <a:srgbClr val="000000">
                              <a:lumMod val="95000"/>
                              <a:lumOff val="5000"/>
                            </a:srgbClr>
                          </a:solidFill>
                          <a:effectLst/>
                          <a:uLnTx/>
                          <a:uFillTx/>
                          <a:latin typeface="Century Gothic" panose="020B0502020202020204" pitchFamily="34" charset="0"/>
                          <a:ea typeface="+mn-ea"/>
                          <a:cs typeface="+mn-cs"/>
                        </a:rPr>
                        <a:t>Des normes et des réglementations trop fortes</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100" b="1" i="0" u="none" strike="noStrike" kern="1200">
                          <a:solidFill>
                            <a:srgbClr val="FFFFFF"/>
                          </a:solidFill>
                          <a:effectLst/>
                          <a:latin typeface="Century Gothic" panose="020B0502020202020204" pitchFamily="34" charset="0"/>
                          <a:ea typeface="+mn-ea"/>
                          <a:cs typeface="+mn-cs"/>
                        </a:rPr>
                        <a:t>5%</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Les garanties trop importantes demandées (garant, CDI, caution..)-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4%</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Protection excessive des locataires qui décourage les propriétaires de louer - </a:t>
                      </a:r>
                      <a:r>
                        <a:rPr kumimoji="0" lang="fr-FR" sz="1000" b="0" i="0" u="none" strike="noStrike" kern="1200" cap="none" spc="0" normalizeH="0" baseline="0" noProof="0">
                          <a:ln>
                            <a:noFill/>
                          </a:ln>
                          <a:solidFill>
                            <a:schemeClr val="accent1"/>
                          </a:solidFill>
                          <a:effectLst/>
                          <a:uLnTx/>
                          <a:uFillTx/>
                          <a:latin typeface="Century Gothic" panose="020B0502020202020204" pitchFamily="34" charset="0"/>
                          <a:ea typeface="+mn-ea"/>
                          <a:cs typeface="+mn-cs"/>
                        </a:rPr>
                        <a:t>2%</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9106255"/>
                  </a:ext>
                </a:extLst>
              </a:tr>
            </a:tbl>
          </a:graphicData>
        </a:graphic>
      </p:graphicFrame>
      <p:sp>
        <p:nvSpPr>
          <p:cNvPr id="2" name="Espace réservé du texte 1">
            <a:extLst>
              <a:ext uri="{FF2B5EF4-FFF2-40B4-BE49-F238E27FC236}">
                <a16:creationId xmlns:a16="http://schemas.microsoft.com/office/drawing/2014/main" id="{0A5D2DCF-E314-C561-58C1-FB84A18264B1}"/>
              </a:ext>
            </a:extLst>
          </p:cNvPr>
          <p:cNvSpPr>
            <a:spLocks noGrp="1"/>
          </p:cNvSpPr>
          <p:nvPr>
            <p:ph type="body" sz="quarter" idx="13"/>
          </p:nvPr>
        </p:nvSpPr>
        <p:spPr>
          <a:xfrm>
            <a:off x="1298116" y="520990"/>
            <a:ext cx="8887285" cy="493602"/>
          </a:xfrm>
        </p:spPr>
        <p:txBody>
          <a:bodyPr/>
          <a:lstStyle/>
          <a:p>
            <a:r>
              <a:rPr lang="fr-FR" sz="1600"/>
              <a:t>Quels sont, pour vous, les principaux problèmes pour se loger en France aujourd’hui ? </a:t>
            </a:r>
            <a:endParaRPr lang="fr-FR" sz="1600" b="0"/>
          </a:p>
        </p:txBody>
      </p:sp>
      <p:sp>
        <p:nvSpPr>
          <p:cNvPr id="3" name="Titre 2">
            <a:extLst>
              <a:ext uri="{FF2B5EF4-FFF2-40B4-BE49-F238E27FC236}">
                <a16:creationId xmlns:a16="http://schemas.microsoft.com/office/drawing/2014/main" id="{915DCF39-1BB8-58DE-E83A-B71AB7C0E998}"/>
              </a:ext>
            </a:extLst>
          </p:cNvPr>
          <p:cNvSpPr>
            <a:spLocks noGrp="1"/>
          </p:cNvSpPr>
          <p:nvPr>
            <p:ph type="title"/>
          </p:nvPr>
        </p:nvSpPr>
        <p:spPr/>
        <p:txBody>
          <a:bodyPr/>
          <a:lstStyle/>
          <a:p>
            <a:r>
              <a:rPr lang="fr-FR"/>
              <a:t>QUESTION N°3</a:t>
            </a:r>
          </a:p>
        </p:txBody>
      </p:sp>
      <p:sp>
        <p:nvSpPr>
          <p:cNvPr id="4" name="ZoneTexte 3">
            <a:extLst>
              <a:ext uri="{FF2B5EF4-FFF2-40B4-BE49-F238E27FC236}">
                <a16:creationId xmlns:a16="http://schemas.microsoft.com/office/drawing/2014/main" id="{284EA7FF-B324-19E9-7B9E-77855329ACBF}"/>
              </a:ext>
            </a:extLst>
          </p:cNvPr>
          <p:cNvSpPr txBox="1"/>
          <p:nvPr/>
        </p:nvSpPr>
        <p:spPr>
          <a:xfrm>
            <a:off x="2658140" y="2694716"/>
            <a:ext cx="184731" cy="27699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7" name="Rectangle 6">
            <a:extLst>
              <a:ext uri="{FF2B5EF4-FFF2-40B4-BE49-F238E27FC236}">
                <a16:creationId xmlns:a16="http://schemas.microsoft.com/office/drawing/2014/main" id="{632E78D5-4941-E46C-BFCB-DDC4DCC791BD}"/>
              </a:ext>
            </a:extLst>
          </p:cNvPr>
          <p:cNvSpPr/>
          <p:nvPr/>
        </p:nvSpPr>
        <p:spPr>
          <a:xfrm>
            <a:off x="706345" y="5122957"/>
            <a:ext cx="10779309" cy="111415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8" name="ZoneTexte 7">
            <a:extLst>
              <a:ext uri="{FF2B5EF4-FFF2-40B4-BE49-F238E27FC236}">
                <a16:creationId xmlns:a16="http://schemas.microsoft.com/office/drawing/2014/main" id="{791F689E-38C7-061F-F8D4-04EF9D39FAFA}"/>
              </a:ext>
            </a:extLst>
          </p:cNvPr>
          <p:cNvSpPr txBox="1"/>
          <p:nvPr/>
        </p:nvSpPr>
        <p:spPr>
          <a:xfrm>
            <a:off x="810775" y="5206775"/>
            <a:ext cx="10589535" cy="830997"/>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Messages principaux </a:t>
            </a:r>
            <a:endParaRPr kumimoji="0" lang="fr-FR" sz="1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Le coût de l’accès au logement est le frein principal pour 51% des contributions.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La deuxième catégorie d’obstacles au logement est relative à la qualité et à la taille du parc immobilier : mauvaise isolation (5%), insalubrité et vétusté (5%), nombre de logements disponibles (10%)…    </a:t>
            </a:r>
          </a:p>
        </p:txBody>
      </p:sp>
      <p:sp>
        <p:nvSpPr>
          <p:cNvPr id="12" name="Rectangle : coins arrondis 11">
            <a:extLst>
              <a:ext uri="{FF2B5EF4-FFF2-40B4-BE49-F238E27FC236}">
                <a16:creationId xmlns:a16="http://schemas.microsoft.com/office/drawing/2014/main" id="{C784A4DC-9AB5-BAC5-B776-A4CF6DA20079}"/>
              </a:ext>
            </a:extLst>
          </p:cNvPr>
          <p:cNvSpPr/>
          <p:nvPr/>
        </p:nvSpPr>
        <p:spPr>
          <a:xfrm>
            <a:off x="10476844" y="958731"/>
            <a:ext cx="1631140" cy="26161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5191 </a:t>
            </a:r>
            <a:r>
              <a:rPr lang="fr-FR" sz="1200">
                <a:solidFill>
                  <a:schemeClr val="tx1"/>
                </a:solidFill>
                <a:latin typeface="Century Gothic" panose="020B0502020202020204" pitchFamily="34" charset="0"/>
              </a:rPr>
              <a:t>contributions</a:t>
            </a:r>
          </a:p>
        </p:txBody>
      </p:sp>
      <p:sp>
        <p:nvSpPr>
          <p:cNvPr id="9" name="Rectangle : coins arrondis 8">
            <a:extLst>
              <a:ext uri="{FF2B5EF4-FFF2-40B4-BE49-F238E27FC236}">
                <a16:creationId xmlns:a16="http://schemas.microsoft.com/office/drawing/2014/main" id="{1BA26C4E-7E42-5DC2-E5FC-069D1487B4FC}"/>
              </a:ext>
            </a:extLst>
          </p:cNvPr>
          <p:cNvSpPr/>
          <p:nvPr/>
        </p:nvSpPr>
        <p:spPr>
          <a:xfrm>
            <a:off x="10480698" y="330582"/>
            <a:ext cx="1631140" cy="26161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B00B2"/>
                </a:solidFill>
                <a:effectLst/>
                <a:uLnTx/>
                <a:uFillTx/>
                <a:latin typeface="Century Gothic" panose="020B0502020202020204" pitchFamily="34" charset="0"/>
                <a:ea typeface="+mn-ea"/>
                <a:cs typeface="+mn-cs"/>
              </a:rPr>
              <a:t>Question Ouverte</a:t>
            </a:r>
          </a:p>
        </p:txBody>
      </p:sp>
      <p:sp>
        <p:nvSpPr>
          <p:cNvPr id="6" name="Rectangle : coins arrondis 5">
            <a:extLst>
              <a:ext uri="{FF2B5EF4-FFF2-40B4-BE49-F238E27FC236}">
                <a16:creationId xmlns:a16="http://schemas.microsoft.com/office/drawing/2014/main" id="{DFAAEDCB-AE07-BB7E-19D6-7DAC6674CF32}"/>
              </a:ext>
            </a:extLst>
          </p:cNvPr>
          <p:cNvSpPr/>
          <p:nvPr/>
        </p:nvSpPr>
        <p:spPr>
          <a:xfrm>
            <a:off x="10476844" y="644657"/>
            <a:ext cx="1631140" cy="26161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2326 </a:t>
            </a:r>
            <a:r>
              <a:rPr lang="fr-FR" sz="1200">
                <a:solidFill>
                  <a:schemeClr val="tx1"/>
                </a:solidFill>
                <a:latin typeface="Century Gothic" panose="020B0502020202020204" pitchFamily="34" charset="0"/>
              </a:rPr>
              <a:t>participants</a:t>
            </a:r>
          </a:p>
        </p:txBody>
      </p:sp>
      <p:sp>
        <p:nvSpPr>
          <p:cNvPr id="13" name="ZoneTexte 12">
            <a:extLst>
              <a:ext uri="{FF2B5EF4-FFF2-40B4-BE49-F238E27FC236}">
                <a16:creationId xmlns:a16="http://schemas.microsoft.com/office/drawing/2014/main" id="{84C0C8B3-39B1-D668-F124-487F54F3030B}"/>
              </a:ext>
            </a:extLst>
          </p:cNvPr>
          <p:cNvSpPr txBox="1"/>
          <p:nvPr/>
        </p:nvSpPr>
        <p:spPr>
          <a:xfrm>
            <a:off x="-1" y="6508397"/>
            <a:ext cx="6741764" cy="338554"/>
          </a:xfrm>
          <a:prstGeom prst="rect">
            <a:avLst/>
          </a:prstGeom>
          <a:noFill/>
        </p:spPr>
        <p:txBody>
          <a:bodyPr wrap="square">
            <a:spAutoFit/>
          </a:bodyPr>
          <a:lstStyle/>
          <a:p>
            <a:pPr algn="just"/>
            <a:r>
              <a:rPr lang="fr-FR" sz="800" i="1">
                <a:latin typeface="Century Gothic" panose="020B0502020202020204" pitchFamily="34" charset="0"/>
              </a:rPr>
              <a:t>Les pourcentages sont exprimés en nombre de contributions.</a:t>
            </a:r>
          </a:p>
          <a:p>
            <a:pPr algn="just"/>
            <a:r>
              <a:rPr lang="fr-FR" sz="800" i="1">
                <a:latin typeface="Century Gothic" panose="020B0502020202020204" pitchFamily="34" charset="0"/>
              </a:rPr>
              <a:t>Les idées principales ont été présentées dans ce tableau (Cf. diapositive n°6 pour plus de détails sur la sélection).</a:t>
            </a:r>
          </a:p>
        </p:txBody>
      </p:sp>
      <p:sp>
        <p:nvSpPr>
          <p:cNvPr id="10" name="Espace réservé du numéro de diapositive 8">
            <a:extLst>
              <a:ext uri="{FF2B5EF4-FFF2-40B4-BE49-F238E27FC236}">
                <a16:creationId xmlns:a16="http://schemas.microsoft.com/office/drawing/2014/main" id="{2E78E61C-6BA7-FC78-6F30-F17B1771DFD4}"/>
              </a:ext>
            </a:extLst>
          </p:cNvPr>
          <p:cNvSpPr txBox="1">
            <a:spLocks/>
          </p:cNvSpPr>
          <p:nvPr/>
        </p:nvSpPr>
        <p:spPr>
          <a:xfrm>
            <a:off x="10182995" y="6385715"/>
            <a:ext cx="1800000" cy="480000"/>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16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r">
              <a:defRPr/>
            </a:pPr>
            <a:fld id="{86CB4B4D-7CA3-9044-876B-883B54F8677D}" type="slidenum">
              <a:rPr lang="fr-FR" sz="1100" b="1" smtClean="0">
                <a:solidFill>
                  <a:srgbClr val="011CA3"/>
                </a:solidFill>
              </a:rPr>
              <a:pPr algn="r">
                <a:defRPr/>
              </a:pPr>
              <a:t>31</a:t>
            </a:fld>
            <a:endParaRPr lang="fr-FR" sz="1100" b="1">
              <a:solidFill>
                <a:srgbClr val="011CA3"/>
              </a:solidFill>
            </a:endParaRPr>
          </a:p>
        </p:txBody>
      </p:sp>
    </p:spTree>
    <p:extLst>
      <p:ext uri="{BB962C8B-B14F-4D97-AF65-F5344CB8AC3E}">
        <p14:creationId xmlns:p14="http://schemas.microsoft.com/office/powerpoint/2010/main" val="890549488"/>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5" name="Tableau 4">
            <a:extLst>
              <a:ext uri="{FF2B5EF4-FFF2-40B4-BE49-F238E27FC236}">
                <a16:creationId xmlns:a16="http://schemas.microsoft.com/office/drawing/2014/main" id="{A3F028E1-6461-2B49-5E2E-D2B87147949A}"/>
              </a:ext>
            </a:extLst>
          </p:cNvPr>
          <p:cNvGraphicFramePr>
            <a:graphicFrameLocks noGrp="1"/>
          </p:cNvGraphicFramePr>
          <p:nvPr>
            <p:extLst>
              <p:ext uri="{D42A27DB-BD31-4B8C-83A1-F6EECF244321}">
                <p14:modId xmlns:p14="http://schemas.microsoft.com/office/powerpoint/2010/main" val="4187659555"/>
              </p:ext>
            </p:extLst>
          </p:nvPr>
        </p:nvGraphicFramePr>
        <p:xfrm>
          <a:off x="701458" y="1140490"/>
          <a:ext cx="10661486" cy="4096179"/>
        </p:xfrm>
        <a:graphic>
          <a:graphicData uri="http://schemas.openxmlformats.org/drawingml/2006/table">
            <a:tbl>
              <a:tblPr/>
              <a:tblGrid>
                <a:gridCol w="2917718">
                  <a:extLst>
                    <a:ext uri="{9D8B030D-6E8A-4147-A177-3AD203B41FA5}">
                      <a16:colId xmlns:a16="http://schemas.microsoft.com/office/drawing/2014/main" val="3541563070"/>
                    </a:ext>
                  </a:extLst>
                </a:gridCol>
                <a:gridCol w="933354">
                  <a:extLst>
                    <a:ext uri="{9D8B030D-6E8A-4147-A177-3AD203B41FA5}">
                      <a16:colId xmlns:a16="http://schemas.microsoft.com/office/drawing/2014/main" val="2453338640"/>
                    </a:ext>
                  </a:extLst>
                </a:gridCol>
                <a:gridCol w="6810414">
                  <a:extLst>
                    <a:ext uri="{9D8B030D-6E8A-4147-A177-3AD203B41FA5}">
                      <a16:colId xmlns:a16="http://schemas.microsoft.com/office/drawing/2014/main" val="3506045213"/>
                    </a:ext>
                  </a:extLst>
                </a:gridCol>
              </a:tblGrid>
              <a:tr h="307764">
                <a:tc>
                  <a:txBody>
                    <a:bodyPr/>
                    <a:lstStyle/>
                    <a:p>
                      <a:pPr marL="0" algn="l" defTabSz="1219170" rtl="0" eaLnBrk="1" fontAlgn="b" latinLnBrk="0" hangingPunct="1"/>
                      <a:r>
                        <a:rPr lang="fr-FR" sz="1100" b="1" i="0" u="none" strike="noStrike" kern="1200">
                          <a:solidFill>
                            <a:schemeClr val="tx1">
                              <a:lumMod val="95000"/>
                              <a:lumOff val="5000"/>
                            </a:schemeClr>
                          </a:solidFill>
                          <a:effectLst/>
                          <a:latin typeface="Century Gothic"/>
                          <a:ea typeface="+mn-ea"/>
                          <a:cs typeface="+mn-cs"/>
                        </a:rPr>
                        <a:t>THÈMES PRINCIPAUX</a:t>
                      </a:r>
                    </a:p>
                  </a:txBody>
                  <a:tcPr marL="72000" marR="72000" marT="3064"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219170" rtl="0" eaLnBrk="1" fontAlgn="b" latinLnBrk="0" hangingPunct="1"/>
                      <a:r>
                        <a:rPr lang="fr-FR" sz="1100" b="1" i="0" u="none" strike="noStrike" kern="1200">
                          <a:solidFill>
                            <a:schemeClr val="accent1"/>
                          </a:solidFill>
                          <a:effectLst/>
                          <a:latin typeface="Century Gothic"/>
                          <a:ea typeface="+mn-ea"/>
                          <a:cs typeface="+mn-cs"/>
                        </a:rPr>
                        <a:t>%</a:t>
                      </a:r>
                    </a:p>
                  </a:txBody>
                  <a:tcPr marL="72000" marR="72000" marT="3064"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fr-FR" sz="1100" b="1" i="0" u="none" strike="noStrike">
                          <a:solidFill>
                            <a:srgbClr val="0D0D0D"/>
                          </a:solidFill>
                          <a:effectLst/>
                          <a:latin typeface="Century Gothic"/>
                        </a:rPr>
                        <a:t>Idées partagées</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2402823"/>
                  </a:ext>
                </a:extLst>
              </a:tr>
              <a:tr h="593696">
                <a:tc>
                  <a:txBody>
                    <a:bodyPr/>
                    <a:lstStyle/>
                    <a:p>
                      <a:pPr marL="0" algn="l" defTabSz="914400" rtl="0" eaLnBrk="1" fontAlgn="b" latinLnBrk="0" hangingPunct="1"/>
                      <a:r>
                        <a:rPr kumimoji="0" lang="fr-FR" sz="1100" b="1" i="0" u="none" strike="noStrike" kern="1200" cap="none" spc="0" normalizeH="0" baseline="0">
                          <a:ln>
                            <a:noFill/>
                          </a:ln>
                          <a:solidFill>
                            <a:srgbClr val="000000"/>
                          </a:solidFill>
                          <a:effectLst/>
                          <a:uLnTx/>
                          <a:uFillTx/>
                          <a:latin typeface="Century Gothic"/>
                          <a:ea typeface="+mn-ea"/>
                          <a:cs typeface="+mn-cs"/>
                        </a:rPr>
                        <a:t>Repenser et clarifier les critères de sélection</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a:rPr>
                        <a:t>28%</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l" fontAlgn="b"/>
                      <a:r>
                        <a:rPr lang="fr-FR" sz="1000" b="0" i="0" u="none" strike="noStrike">
                          <a:solidFill>
                            <a:schemeClr val="tx1">
                              <a:lumMod val="95000"/>
                              <a:lumOff val="5000"/>
                            </a:schemeClr>
                          </a:solidFill>
                          <a:effectLst/>
                          <a:latin typeface="Century Gothic"/>
                        </a:rPr>
                        <a:t>Selon le revenu (les personnes les plus précaires en priorité) - </a:t>
                      </a:r>
                      <a:r>
                        <a:rPr lang="fr-FR" sz="1000" b="0" i="0" u="none" strike="noStrike">
                          <a:solidFill>
                            <a:schemeClr val="accent1"/>
                          </a:solidFill>
                          <a:effectLst/>
                          <a:latin typeface="Century Gothic"/>
                        </a:rPr>
                        <a:t>8%</a:t>
                      </a:r>
                    </a:p>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lumMod val="95000"/>
                              <a:lumOff val="5000"/>
                            </a:schemeClr>
                          </a:solidFill>
                          <a:effectLst/>
                          <a:latin typeface="Century Gothic"/>
                        </a:rPr>
                        <a:t>Selon la nationalité - </a:t>
                      </a:r>
                      <a:r>
                        <a:rPr lang="fr-FR" sz="1000" b="0" i="0" u="none" strike="noStrike">
                          <a:solidFill>
                            <a:schemeClr val="accent1"/>
                          </a:solidFill>
                          <a:effectLst/>
                          <a:latin typeface="Century Gothic"/>
                        </a:rPr>
                        <a:t>8%</a:t>
                      </a:r>
                    </a:p>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lumMod val="95000"/>
                              <a:lumOff val="5000"/>
                            </a:schemeClr>
                          </a:solidFill>
                          <a:effectLst/>
                          <a:latin typeface="Century Gothic"/>
                        </a:rPr>
                        <a:t>Selon la situation familiale (enfants, personne âgé, les femmes seules ...) - </a:t>
                      </a:r>
                      <a:r>
                        <a:rPr lang="fr-FR" sz="1000" b="0" i="0" u="none" strike="noStrike">
                          <a:solidFill>
                            <a:schemeClr val="accent1"/>
                          </a:solidFill>
                          <a:effectLst/>
                          <a:latin typeface="Century Gothic"/>
                        </a:rPr>
                        <a:t>4%</a:t>
                      </a:r>
                    </a:p>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solidFill>
                          <a:effectLst/>
                          <a:latin typeface="Century Gothic"/>
                        </a:rPr>
                        <a:t>Selon la situation professionnelle – </a:t>
                      </a:r>
                      <a:r>
                        <a:rPr lang="fr-FR" sz="1000" b="0" i="0" u="none" strike="noStrike">
                          <a:solidFill>
                            <a:schemeClr val="accent1"/>
                          </a:solidFill>
                          <a:effectLst/>
                          <a:latin typeface="Century Gothic"/>
                        </a:rPr>
                        <a:t>4%</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4390742"/>
                  </a:ext>
                </a:extLst>
              </a:tr>
              <a:tr h="447555">
                <a:tc>
                  <a:txBody>
                    <a:bodyPr/>
                    <a:lstStyle/>
                    <a:p>
                      <a:pPr marL="0" algn="l" rtl="0" eaLnBrk="1" fontAlgn="b" latinLnBrk="0" hangingPunct="1"/>
                      <a:r>
                        <a:rPr kumimoji="0" lang="fr-FR" sz="1100" b="1" i="0" u="none" strike="noStrike" kern="1200" cap="none" spc="0" normalizeH="0" baseline="0">
                          <a:ln>
                            <a:noFill/>
                          </a:ln>
                          <a:solidFill>
                            <a:srgbClr val="000000"/>
                          </a:solidFill>
                          <a:effectLst/>
                          <a:uLnTx/>
                          <a:uFillTx/>
                          <a:latin typeface="Century Gothic"/>
                          <a:ea typeface="+mn-ea"/>
                          <a:cs typeface="+mn-cs"/>
                        </a:rPr>
                        <a:t>Améliorer et développer le parc</a:t>
                      </a:r>
                      <a:r>
                        <a:rPr lang="fr-FR" sz="1100" b="1" i="0" u="none" strike="noStrike" kern="1200" cap="none" spc="0" normalizeH="0" baseline="0">
                          <a:ln>
                            <a:noFill/>
                          </a:ln>
                          <a:solidFill>
                            <a:srgbClr val="000000"/>
                          </a:solidFill>
                          <a:effectLst/>
                          <a:uLnTx/>
                          <a:uFillTx/>
                          <a:latin typeface="Century Gothic"/>
                          <a:ea typeface="+mn-ea"/>
                          <a:cs typeface="+mn-cs"/>
                        </a:rPr>
                        <a:t> </a:t>
                      </a:r>
                      <a:endParaRPr kumimoji="0" lang="fr-FR" sz="1100" b="1" i="0" u="none" strike="noStrike" kern="1200" cap="none" spc="0" normalizeH="0" baseline="0">
                        <a:ln>
                          <a:noFill/>
                        </a:ln>
                        <a:solidFill>
                          <a:srgbClr val="000000">
                            <a:lumMod val="95000"/>
                            <a:lumOff val="5000"/>
                          </a:srgbClr>
                        </a:solidFill>
                        <a:effectLst/>
                        <a:uLnTx/>
                        <a:uFillTx/>
                        <a:latin typeface="Century Gothic" panose="020B0502020202020204" pitchFamily="34" charset="0"/>
                        <a:ea typeface="+mn-ea"/>
                        <a:cs typeface="+mn-cs"/>
                      </a:endParaRP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100" b="1" i="0" u="none" strike="noStrike" kern="1200">
                          <a:solidFill>
                            <a:srgbClr val="FFFFFF"/>
                          </a:solidFill>
                          <a:effectLst/>
                          <a:latin typeface="Century Gothic"/>
                          <a:ea typeface="+mn-ea"/>
                          <a:cs typeface="+mn-cs"/>
                        </a:rPr>
                        <a:t>19%</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rgbClr val="0000B2"/>
                    </a:solidFill>
                  </a:tcPr>
                </a:tc>
                <a:tc>
                  <a:txBody>
                    <a:bodyPr/>
                    <a:lstStyle/>
                    <a:p>
                      <a:pPr marL="0" marR="0" lvl="0" indent="0" algn="l" rtl="0" eaLnBrk="1" fontAlgn="b" latinLnBrk="0" hangingPunct="1">
                        <a:lnSpc>
                          <a:spcPct val="100000"/>
                        </a:lnSpc>
                        <a:spcBef>
                          <a:spcPts val="0"/>
                        </a:spcBef>
                        <a:spcAft>
                          <a:spcPts val="0"/>
                        </a:spcAft>
                        <a:buClrTx/>
                        <a:buSzTx/>
                        <a:buFontTx/>
                        <a:buNone/>
                      </a:pPr>
                      <a:r>
                        <a:rPr kumimoji="0" lang="fr-FR" sz="1000" b="0" i="0" u="none" strike="noStrike" kern="1200" cap="none" spc="0" normalizeH="0" baseline="0" noProof="0">
                          <a:ln>
                            <a:noFill/>
                          </a:ln>
                          <a:solidFill>
                            <a:srgbClr val="000000"/>
                          </a:solidFill>
                          <a:effectLst/>
                          <a:uLnTx/>
                          <a:uFillTx/>
                          <a:latin typeface="Century Gothic"/>
                          <a:ea typeface="+mn-ea"/>
                          <a:cs typeface="+mn-cs"/>
                        </a:rPr>
                        <a:t>Construire plus de logements sociaux</a:t>
                      </a:r>
                      <a:r>
                        <a:rPr lang="fr-FR" sz="1000" b="0" i="0" u="none" strike="noStrike" kern="1200" cap="none" spc="0" normalizeH="0" baseline="0" noProof="0">
                          <a:ln>
                            <a:noFill/>
                          </a:ln>
                          <a:solidFill>
                            <a:srgbClr val="000000"/>
                          </a:solidFill>
                          <a:effectLst/>
                          <a:uLnTx/>
                          <a:uFillTx/>
                          <a:latin typeface="Century Gothic"/>
                          <a:ea typeface="+mn-ea"/>
                          <a:cs typeface="+mn-cs"/>
                        </a:rPr>
                        <a:t> </a:t>
                      </a:r>
                      <a:r>
                        <a:rPr kumimoji="0" lang="fr-FR" sz="1000" b="0" i="0" u="none" strike="noStrike" kern="1200" cap="none" spc="0" normalizeH="0" baseline="0" noProof="0">
                          <a:ln>
                            <a:noFill/>
                          </a:ln>
                          <a:solidFill>
                            <a:srgbClr val="000000"/>
                          </a:solidFill>
                          <a:effectLst/>
                          <a:uLnTx/>
                          <a:uFillTx/>
                          <a:latin typeface="Century Gothic"/>
                          <a:ea typeface="+mn-ea"/>
                          <a:cs typeface="+mn-cs"/>
                        </a:rPr>
                        <a:t> - </a:t>
                      </a:r>
                      <a:r>
                        <a:rPr kumimoji="0" lang="fr-FR" sz="1000" b="0" i="0" u="none" strike="noStrike" kern="1200" cap="none" spc="0" normalizeH="0" baseline="0" noProof="0">
                          <a:ln>
                            <a:noFill/>
                          </a:ln>
                          <a:solidFill>
                            <a:schemeClr val="accent1"/>
                          </a:solidFill>
                          <a:effectLst/>
                          <a:uLnTx/>
                          <a:uFillTx/>
                          <a:latin typeface="Century Gothic"/>
                          <a:ea typeface="+mn-ea"/>
                          <a:cs typeface="+mn-cs"/>
                        </a:rPr>
                        <a:t>13%</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Century Gothic"/>
                          <a:ea typeface="+mn-ea"/>
                          <a:cs typeface="+mn-cs"/>
                        </a:rPr>
                        <a:t>Rénover les bâtiments - </a:t>
                      </a:r>
                      <a:r>
                        <a:rPr kumimoji="0" lang="fr-FR" sz="1000" b="0" i="0" u="none" strike="noStrike" kern="1200" cap="none" spc="0" normalizeH="0" baseline="0" noProof="0">
                          <a:ln>
                            <a:noFill/>
                          </a:ln>
                          <a:solidFill>
                            <a:schemeClr val="accent1"/>
                          </a:solidFill>
                          <a:effectLst/>
                          <a:uLnTx/>
                          <a:uFillTx/>
                          <a:latin typeface="Century Gothic"/>
                          <a:ea typeface="+mn-ea"/>
                          <a:cs typeface="+mn-cs"/>
                        </a:rPr>
                        <a:t>3%</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Century Gothic"/>
                          <a:ea typeface="+mn-ea"/>
                          <a:cs typeface="+mn-cs"/>
                        </a:rPr>
                        <a:t>Utiliser les logements vacants - </a:t>
                      </a:r>
                      <a:r>
                        <a:rPr kumimoji="0" lang="fr-FR" sz="1000" b="0" i="0" u="none" strike="noStrike" kern="1200" cap="none" spc="0" normalizeH="0" baseline="0" noProof="0">
                          <a:ln>
                            <a:noFill/>
                          </a:ln>
                          <a:solidFill>
                            <a:schemeClr val="accent1"/>
                          </a:solidFill>
                          <a:effectLst/>
                          <a:uLnTx/>
                          <a:uFillTx/>
                          <a:latin typeface="Century Gothic"/>
                          <a:ea typeface="+mn-ea"/>
                          <a:cs typeface="+mn-cs"/>
                        </a:rPr>
                        <a:t>3%</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2772178"/>
                  </a:ext>
                </a:extLst>
              </a:tr>
              <a:tr h="447555">
                <a:tc>
                  <a:txBody>
                    <a:bodyPr/>
                    <a:lstStyle/>
                    <a:p>
                      <a:pPr marL="0" algn="l" rtl="0" eaLnBrk="1" fontAlgn="b" latinLnBrk="0" hangingPunct="1"/>
                      <a:r>
                        <a:rPr kumimoji="0" lang="fr-FR" sz="1100" b="1" i="0" u="none" strike="noStrike" kern="1200" cap="none" spc="0" normalizeH="0" baseline="0">
                          <a:ln>
                            <a:noFill/>
                          </a:ln>
                          <a:solidFill>
                            <a:srgbClr val="000000"/>
                          </a:solidFill>
                          <a:effectLst/>
                          <a:uLnTx/>
                          <a:uFillTx/>
                          <a:latin typeface="Century Gothic"/>
                          <a:ea typeface="+mn-ea"/>
                          <a:cs typeface="+mn-cs"/>
                        </a:rPr>
                        <a:t>Renforcer les contrôles et le suivi</a:t>
                      </a:r>
                      <a:r>
                        <a:rPr lang="fr-FR" sz="1100" b="1" i="0" u="none" strike="noStrike" kern="1200" cap="none" spc="0" normalizeH="0" baseline="0">
                          <a:ln>
                            <a:noFill/>
                          </a:ln>
                          <a:solidFill>
                            <a:srgbClr val="000000"/>
                          </a:solidFill>
                          <a:effectLst/>
                          <a:uLnTx/>
                          <a:uFillTx/>
                          <a:latin typeface="Century Gothic"/>
                          <a:ea typeface="+mn-ea"/>
                          <a:cs typeface="+mn-cs"/>
                        </a:rPr>
                        <a:t> </a:t>
                      </a:r>
                      <a:endParaRPr kumimoji="0" lang="fr-FR" sz="1100" b="1" i="0" u="none" strike="noStrike" kern="1200" cap="none" spc="0" normalizeH="0" baseline="0">
                        <a:ln>
                          <a:noFill/>
                        </a:ln>
                        <a:solidFill>
                          <a:srgbClr val="000000">
                            <a:lumMod val="95000"/>
                            <a:lumOff val="5000"/>
                          </a:srgbClr>
                        </a:solidFill>
                        <a:effectLst/>
                        <a:uLnTx/>
                        <a:uFillTx/>
                        <a:latin typeface="Century Gothic" panose="020B0502020202020204" pitchFamily="34" charset="0"/>
                        <a:ea typeface="+mn-ea"/>
                        <a:cs typeface="+mn-cs"/>
                      </a:endParaRP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100" b="1" i="0" u="none" strike="noStrike" kern="1200">
                          <a:solidFill>
                            <a:srgbClr val="FFFFFF"/>
                          </a:solidFill>
                          <a:effectLst/>
                          <a:latin typeface="Century Gothic"/>
                          <a:ea typeface="+mn-ea"/>
                          <a:cs typeface="+mn-cs"/>
                        </a:rPr>
                        <a:t>10%</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Century Gothic"/>
                          <a:ea typeface="+mn-ea"/>
                          <a:cs typeface="+mn-cs"/>
                        </a:rPr>
                        <a:t>Réévaluation régulière de la situation et des critères d'admissions - </a:t>
                      </a:r>
                      <a:r>
                        <a:rPr lang="fr-FR" sz="1000" b="0" i="0" u="none" strike="noStrike" kern="1200" noProof="0">
                          <a:solidFill>
                            <a:schemeClr val="accent1"/>
                          </a:solidFill>
                          <a:effectLst/>
                          <a:latin typeface="Century Gothic"/>
                          <a:ea typeface="+mn-ea"/>
                          <a:cs typeface="+mn-cs"/>
                        </a:rPr>
                        <a:t>6%</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Century Gothic"/>
                          <a:ea typeface="+mn-ea"/>
                          <a:cs typeface="+mn-cs"/>
                        </a:rPr>
                        <a:t>Renforcer les contrôles - </a:t>
                      </a:r>
                      <a:r>
                        <a:rPr lang="fr-FR" sz="1000" b="0" i="0" u="none" strike="noStrike" kern="1200" noProof="0">
                          <a:solidFill>
                            <a:schemeClr val="accent1"/>
                          </a:solidFill>
                          <a:effectLst/>
                          <a:latin typeface="Century Gothic"/>
                          <a:ea typeface="+mn-ea"/>
                          <a:cs typeface="+mn-cs"/>
                        </a:rPr>
                        <a:t>3%</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Century Gothic"/>
                          <a:ea typeface="+mn-ea"/>
                          <a:cs typeface="+mn-cs"/>
                        </a:rPr>
                        <a:t>Arrêter d’attribuer un logement à vie - </a:t>
                      </a:r>
                      <a:r>
                        <a:rPr lang="fr-FR" sz="1000" b="0" i="0" u="none" strike="noStrike" kern="1200" noProof="0">
                          <a:solidFill>
                            <a:schemeClr val="accent1"/>
                          </a:solidFill>
                          <a:effectLst/>
                          <a:latin typeface="Century Gothic"/>
                          <a:ea typeface="+mn-ea"/>
                          <a:cs typeface="+mn-cs"/>
                        </a:rPr>
                        <a:t>1%</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1217793"/>
                  </a:ext>
                </a:extLst>
              </a:tr>
              <a:tr h="330643">
                <a:tc>
                  <a:txBody>
                    <a:bodyPr/>
                    <a:lstStyle/>
                    <a:p>
                      <a:pPr marL="0" algn="l" defTabSz="914400" rtl="0" eaLnBrk="1" fontAlgn="b" latinLnBrk="0" hangingPunct="1"/>
                      <a:r>
                        <a:rPr kumimoji="0" lang="fr-FR" sz="1100" b="1" i="0" u="none" strike="noStrike" kern="1200" cap="none" spc="0" normalizeH="0" baseline="0">
                          <a:ln>
                            <a:noFill/>
                          </a:ln>
                          <a:solidFill>
                            <a:srgbClr val="000000"/>
                          </a:solidFill>
                          <a:effectLst/>
                          <a:uLnTx/>
                          <a:uFillTx/>
                          <a:latin typeface="Century Gothic"/>
                          <a:ea typeface="+mn-ea"/>
                          <a:cs typeface="+mn-cs"/>
                        </a:rPr>
                        <a:t>Améliorer la lisibilité et la transparence des attributions</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914400" rtl="0" eaLnBrk="1" fontAlgn="b" latinLnBrk="0" hangingPunct="1"/>
                      <a:r>
                        <a:rPr lang="fr-FR" sz="1100" b="1" i="0" u="none" strike="noStrike" kern="1200">
                          <a:solidFill>
                            <a:srgbClr val="FFFFFF"/>
                          </a:solidFill>
                          <a:effectLst/>
                          <a:latin typeface="Century Gothic"/>
                          <a:ea typeface="+mn-ea"/>
                          <a:cs typeface="+mn-cs"/>
                        </a:rPr>
                        <a:t>8%</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Century Gothic"/>
                          <a:ea typeface="+mn-ea"/>
                          <a:cs typeface="+mn-cs"/>
                        </a:rPr>
                        <a:t>Plus de transparence (critères d'attributions, liste d'attente ...) - </a:t>
                      </a:r>
                      <a:r>
                        <a:rPr lang="fr-FR" sz="1000" b="0" i="0" u="none" strike="noStrike" kern="1200" noProof="0">
                          <a:solidFill>
                            <a:schemeClr val="accent1"/>
                          </a:solidFill>
                          <a:effectLst/>
                          <a:latin typeface="Century Gothic"/>
                          <a:ea typeface="+mn-ea"/>
                          <a:cs typeface="+mn-cs"/>
                        </a:rPr>
                        <a:t>5%</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Century Gothic"/>
                          <a:ea typeface="+mn-ea"/>
                          <a:cs typeface="+mn-cs"/>
                        </a:rPr>
                        <a:t>Avec des critères clairs et lisibles par tous - </a:t>
                      </a:r>
                      <a:r>
                        <a:rPr lang="fr-FR" sz="1000" b="0" i="0" u="none" strike="noStrike" kern="1200" noProof="0">
                          <a:solidFill>
                            <a:schemeClr val="accent1"/>
                          </a:solidFill>
                          <a:effectLst/>
                          <a:latin typeface="Century Gothic"/>
                          <a:ea typeface="+mn-ea"/>
                          <a:cs typeface="+mn-cs"/>
                        </a:rPr>
                        <a:t>3%</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3371913"/>
                  </a:ext>
                </a:extLst>
              </a:tr>
              <a:tr h="447555">
                <a:tc>
                  <a:txBody>
                    <a:bodyPr/>
                    <a:lstStyle/>
                    <a:p>
                      <a:pPr marL="0" algn="l" defTabSz="914400" rtl="0" eaLnBrk="1" fontAlgn="b" latinLnBrk="0" hangingPunct="1"/>
                      <a:r>
                        <a:rPr kumimoji="0" lang="fr-FR" sz="1100" b="1" i="0" u="none" strike="noStrike" kern="1200" cap="none" spc="0" normalizeH="0" baseline="0">
                          <a:ln>
                            <a:noFill/>
                          </a:ln>
                          <a:solidFill>
                            <a:srgbClr val="000000"/>
                          </a:solidFill>
                          <a:effectLst/>
                          <a:uLnTx/>
                          <a:uFillTx/>
                          <a:latin typeface="Century Gothic"/>
                          <a:ea typeface="+mn-ea"/>
                          <a:cs typeface="+mn-cs"/>
                        </a:rPr>
                        <a:t>Améliorer l'accès aux logements sociaux</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100" b="1" i="0" u="none" strike="noStrike" kern="1200">
                          <a:solidFill>
                            <a:srgbClr val="FFFFFF"/>
                          </a:solidFill>
                          <a:effectLst/>
                          <a:latin typeface="Century Gothic"/>
                          <a:ea typeface="+mn-ea"/>
                          <a:cs typeface="+mn-cs"/>
                        </a:rPr>
                        <a:t>8%</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Century Gothic"/>
                          <a:ea typeface="+mn-ea"/>
                          <a:cs typeface="+mn-cs"/>
                        </a:rPr>
                        <a:t>Favoriser la mixité sociale - </a:t>
                      </a:r>
                      <a:r>
                        <a:rPr lang="fr-FR" sz="1000" b="0" i="0" u="none" strike="noStrike" kern="1200" noProof="0">
                          <a:solidFill>
                            <a:schemeClr val="accent1"/>
                          </a:solidFill>
                          <a:effectLst/>
                          <a:latin typeface="Century Gothic"/>
                          <a:ea typeface="+mn-ea"/>
                          <a:cs typeface="+mn-cs"/>
                        </a:rPr>
                        <a:t>3%</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Century Gothic"/>
                          <a:ea typeface="+mn-ea"/>
                          <a:cs typeface="+mn-cs"/>
                        </a:rPr>
                        <a:t>Baisser, ou encadrer les prix des loyers - </a:t>
                      </a:r>
                      <a:r>
                        <a:rPr lang="fr-FR" sz="1000" b="0" i="0" u="none" strike="noStrike" kern="1200" noProof="0">
                          <a:solidFill>
                            <a:schemeClr val="accent1"/>
                          </a:solidFill>
                          <a:effectLst/>
                          <a:latin typeface="Century Gothic"/>
                          <a:ea typeface="+mn-ea"/>
                          <a:cs typeface="+mn-cs"/>
                        </a:rPr>
                        <a:t>2%</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Century Gothic"/>
                          <a:ea typeface="+mn-ea"/>
                          <a:cs typeface="+mn-cs"/>
                        </a:rPr>
                        <a:t>Renforcer la mobilité au sein du parc social - </a:t>
                      </a:r>
                      <a:r>
                        <a:rPr lang="fr-FR" sz="1000" b="0" i="0" u="none" strike="noStrike" kern="1200" noProof="0">
                          <a:solidFill>
                            <a:schemeClr val="accent1"/>
                          </a:solidFill>
                          <a:effectLst/>
                          <a:latin typeface="Century Gothic"/>
                          <a:ea typeface="+mn-ea"/>
                          <a:cs typeface="+mn-cs"/>
                        </a:rPr>
                        <a:t>1%</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9106255"/>
                  </a:ext>
                </a:extLst>
              </a:tr>
              <a:tr h="447555">
                <a:tc>
                  <a:txBody>
                    <a:bodyPr/>
                    <a:lstStyle/>
                    <a:p>
                      <a:pPr marL="0" algn="l" defTabSz="914400" rtl="0" eaLnBrk="1" fontAlgn="b" latinLnBrk="0" hangingPunct="1"/>
                      <a:r>
                        <a:rPr kumimoji="0" lang="fr-FR" sz="1100" b="1" i="0" u="none" strike="noStrike" kern="1200" cap="none" spc="0" normalizeH="0" baseline="0">
                          <a:ln>
                            <a:noFill/>
                          </a:ln>
                          <a:solidFill>
                            <a:srgbClr val="000000"/>
                          </a:solidFill>
                          <a:effectLst/>
                          <a:uLnTx/>
                          <a:uFillTx/>
                          <a:latin typeface="Century Gothic"/>
                          <a:ea typeface="+mn-ea"/>
                          <a:cs typeface="+mn-cs"/>
                        </a:rPr>
                        <a:t>Rationaliser et simplifier les démarches</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a:rPr>
                        <a:t>9%</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Century Gothic"/>
                          <a:ea typeface="+mn-ea"/>
                          <a:cs typeface="+mn-cs"/>
                        </a:rPr>
                        <a:t>Réduire les délais (de traitement) - </a:t>
                      </a:r>
                      <a:r>
                        <a:rPr lang="fr-FR" sz="1000" b="0" i="0" u="none" strike="noStrike" kern="1200" noProof="0">
                          <a:solidFill>
                            <a:schemeClr val="accent1"/>
                          </a:solidFill>
                          <a:effectLst/>
                          <a:latin typeface="Century Gothic"/>
                          <a:ea typeface="+mn-ea"/>
                          <a:cs typeface="+mn-cs"/>
                        </a:rPr>
                        <a:t>3%</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Century Gothic"/>
                          <a:ea typeface="+mn-ea"/>
                          <a:cs typeface="+mn-cs"/>
                        </a:rPr>
                        <a:t>Faciliter les démarches (alléger et numériser les démarches administratives,...) - </a:t>
                      </a:r>
                      <a:r>
                        <a:rPr lang="fr-FR" sz="1000" b="0" i="0" u="none" strike="noStrike" kern="1200" noProof="0">
                          <a:solidFill>
                            <a:schemeClr val="accent1"/>
                          </a:solidFill>
                          <a:effectLst/>
                          <a:latin typeface="Century Gothic"/>
                          <a:ea typeface="+mn-ea"/>
                          <a:cs typeface="+mn-cs"/>
                        </a:rPr>
                        <a:t>3%</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Century Gothic"/>
                          <a:ea typeface="+mn-ea"/>
                          <a:cs typeface="+mn-cs"/>
                        </a:rPr>
                        <a:t>Accompagner les candidats</a:t>
                      </a:r>
                      <a:r>
                        <a:rPr lang="fr-FR" sz="1000" b="0" i="0" u="none" strike="noStrike" kern="1200" noProof="0">
                          <a:solidFill>
                            <a:schemeClr val="accent1"/>
                          </a:solidFill>
                          <a:effectLst/>
                          <a:latin typeface="Century Gothic"/>
                          <a:ea typeface="+mn-ea"/>
                          <a:cs typeface="+mn-cs"/>
                        </a:rPr>
                        <a:t> -</a:t>
                      </a:r>
                      <a:r>
                        <a:rPr kumimoji="0" lang="fr-FR" sz="1000" b="0" i="0" u="none" strike="noStrike" kern="1200" cap="none" spc="0" normalizeH="0" baseline="0" noProof="0">
                          <a:ln>
                            <a:noFill/>
                          </a:ln>
                          <a:solidFill>
                            <a:srgbClr val="000000"/>
                          </a:solidFill>
                          <a:effectLst/>
                          <a:uLnTx/>
                          <a:uFillTx/>
                          <a:latin typeface="Century Gothic"/>
                          <a:ea typeface="+mn-ea"/>
                          <a:cs typeface="+mn-cs"/>
                        </a:rPr>
                        <a:t> </a:t>
                      </a:r>
                      <a:r>
                        <a:rPr lang="fr-FR" sz="1000" b="0" i="0" u="none" strike="noStrike" kern="1200" noProof="0">
                          <a:solidFill>
                            <a:schemeClr val="accent1"/>
                          </a:solidFill>
                          <a:effectLst/>
                          <a:latin typeface="Century Gothic"/>
                          <a:ea typeface="+mn-ea"/>
                          <a:cs typeface="+mn-cs"/>
                        </a:rPr>
                        <a:t>1%</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7802489"/>
                  </a:ext>
                </a:extLst>
              </a:tr>
              <a:tr h="443337">
                <a:tc>
                  <a:txBody>
                    <a:bodyPr/>
                    <a:lstStyle/>
                    <a:p>
                      <a:pPr marL="0" algn="l" defTabSz="914400" rtl="0" eaLnBrk="1" fontAlgn="b" latinLnBrk="0" hangingPunct="1"/>
                      <a:r>
                        <a:rPr kumimoji="0" lang="fr-FR" sz="1100" b="1" i="0" u="none" strike="noStrike" kern="1200" cap="none" spc="0" normalizeH="0" baseline="0">
                          <a:ln>
                            <a:noFill/>
                          </a:ln>
                          <a:solidFill>
                            <a:srgbClr val="000000"/>
                          </a:solidFill>
                          <a:effectLst/>
                          <a:uLnTx/>
                          <a:uFillTx/>
                          <a:latin typeface="Century Gothic"/>
                          <a:ea typeface="+mn-ea"/>
                          <a:cs typeface="+mn-cs"/>
                        </a:rPr>
                        <a:t>Lutter contre les fraudes et les passe-droits</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a:rPr>
                        <a:t>6%</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Century Gothic"/>
                          <a:ea typeface="+mn-ea"/>
                          <a:cs typeface="+mn-cs"/>
                        </a:rPr>
                        <a:t>Lutter contre les fraudes (corruption, </a:t>
                      </a:r>
                      <a:r>
                        <a:rPr lang="fr-FR" sz="1000" b="0" i="0" u="none" strike="noStrike" kern="1200" cap="none" spc="0" normalizeH="0" baseline="0" noProof="0">
                          <a:ln>
                            <a:noFill/>
                          </a:ln>
                          <a:solidFill>
                            <a:srgbClr val="000000"/>
                          </a:solidFill>
                          <a:effectLst/>
                          <a:uLnTx/>
                          <a:uFillTx/>
                          <a:latin typeface="Century Gothic"/>
                          <a:ea typeface="+mn-ea"/>
                          <a:cs typeface="+mn-cs"/>
                        </a:rPr>
                        <a:t>marchands</a:t>
                      </a:r>
                      <a:r>
                        <a:rPr kumimoji="0" lang="fr-FR" sz="1000" b="0" i="0" u="none" strike="noStrike" kern="1200" cap="none" spc="0" normalizeH="0" baseline="0" noProof="0">
                          <a:ln>
                            <a:noFill/>
                          </a:ln>
                          <a:solidFill>
                            <a:srgbClr val="000000"/>
                          </a:solidFill>
                          <a:effectLst/>
                          <a:uLnTx/>
                          <a:uFillTx/>
                          <a:latin typeface="Century Gothic"/>
                          <a:ea typeface="+mn-ea"/>
                          <a:cs typeface="+mn-cs"/>
                        </a:rPr>
                        <a:t> de sommeil, aux allocations ...) - </a:t>
                      </a:r>
                      <a:r>
                        <a:rPr lang="fr-FR" sz="1000" b="0" i="0" u="none" strike="noStrike" kern="1200" noProof="0">
                          <a:solidFill>
                            <a:schemeClr val="accent1"/>
                          </a:solidFill>
                          <a:effectLst/>
                          <a:latin typeface="Century Gothic"/>
                          <a:ea typeface="+mn-ea"/>
                          <a:cs typeface="+mn-cs"/>
                        </a:rPr>
                        <a:t>3%</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Century Gothic"/>
                          <a:ea typeface="+mn-ea"/>
                          <a:cs typeface="+mn-cs"/>
                        </a:rPr>
                        <a:t>Eviter les passe-droits - </a:t>
                      </a:r>
                      <a:r>
                        <a:rPr lang="fr-FR" sz="1000" b="0" i="0" u="none" strike="noStrike" kern="1200" noProof="0">
                          <a:solidFill>
                            <a:schemeClr val="accent1"/>
                          </a:solidFill>
                          <a:effectLst/>
                          <a:latin typeface="Century Gothic"/>
                          <a:ea typeface="+mn-ea"/>
                          <a:cs typeface="+mn-cs"/>
                        </a:rPr>
                        <a:t>2%</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83911988"/>
                  </a:ext>
                </a:extLst>
              </a:tr>
              <a:tr h="514248">
                <a:tc>
                  <a:txBody>
                    <a:bodyPr/>
                    <a:lstStyle/>
                    <a:p>
                      <a:pPr marL="0" algn="l" defTabSz="914400" rtl="0" eaLnBrk="1" fontAlgn="b" latinLnBrk="0" hangingPunct="1"/>
                      <a:r>
                        <a:rPr kumimoji="0" lang="fr-FR" sz="1100" b="1" i="0" u="none" strike="noStrike" kern="1200" cap="none" spc="0" normalizeH="0" baseline="0">
                          <a:ln>
                            <a:noFill/>
                          </a:ln>
                          <a:solidFill>
                            <a:srgbClr val="000000"/>
                          </a:solidFill>
                          <a:effectLst/>
                          <a:uLnTx/>
                          <a:uFillTx/>
                          <a:latin typeface="Century Gothic"/>
                          <a:ea typeface="+mn-ea"/>
                          <a:cs typeface="+mn-cs"/>
                        </a:rPr>
                        <a:t>Revoir la gouvernance des attributions</a:t>
                      </a:r>
                    </a:p>
                  </a:txBody>
                  <a:tcPr marL="9525" marR="9525"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a:rPr>
                        <a:t>5%</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Century Gothic"/>
                          <a:ea typeface="+mn-ea"/>
                          <a:cs typeface="+mn-cs"/>
                        </a:rPr>
                        <a:t>Confier la gestion des attributions à une commission citoyenne - </a:t>
                      </a:r>
                      <a:r>
                        <a:rPr lang="fr-FR" sz="1000" b="0" i="0" u="none" strike="noStrike" kern="1200" noProof="0">
                          <a:solidFill>
                            <a:schemeClr val="accent1"/>
                          </a:solidFill>
                          <a:effectLst/>
                          <a:latin typeface="Century Gothic"/>
                          <a:ea typeface="+mn-ea"/>
                          <a:cs typeface="+mn-cs"/>
                        </a:rPr>
                        <a:t>2%</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Century Gothic"/>
                          <a:ea typeface="+mn-ea"/>
                          <a:cs typeface="+mn-cs"/>
                        </a:rPr>
                        <a:t>Confier la gestion à un organisme privé ou indépendant - </a:t>
                      </a:r>
                      <a:r>
                        <a:rPr lang="fr-FR" sz="1000" b="0" i="0" u="none" strike="noStrike" kern="1200" noProof="0">
                          <a:solidFill>
                            <a:schemeClr val="accent1"/>
                          </a:solidFill>
                          <a:effectLst/>
                          <a:latin typeface="Century Gothic"/>
                          <a:ea typeface="+mn-ea"/>
                          <a:cs typeface="+mn-cs"/>
                        </a:rPr>
                        <a:t>2%</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Century Gothic"/>
                          <a:ea typeface="+mn-ea"/>
                          <a:cs typeface="+mn-cs"/>
                        </a:rPr>
                        <a:t>Développer les commissions d’attribution - </a:t>
                      </a:r>
                      <a:r>
                        <a:rPr lang="fr-FR" sz="1000" b="0" i="0" u="none" strike="noStrike" kern="1200" noProof="0">
                          <a:solidFill>
                            <a:schemeClr val="accent1"/>
                          </a:solidFill>
                          <a:effectLst/>
                          <a:latin typeface="Century Gothic"/>
                          <a:ea typeface="+mn-ea"/>
                          <a:cs typeface="+mn-cs"/>
                        </a:rPr>
                        <a:t>1%</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256574611"/>
                  </a:ext>
                </a:extLst>
              </a:tr>
            </a:tbl>
          </a:graphicData>
        </a:graphic>
      </p:graphicFrame>
      <p:sp>
        <p:nvSpPr>
          <p:cNvPr id="2" name="Espace réservé du texte 1">
            <a:extLst>
              <a:ext uri="{FF2B5EF4-FFF2-40B4-BE49-F238E27FC236}">
                <a16:creationId xmlns:a16="http://schemas.microsoft.com/office/drawing/2014/main" id="{0A5D2DCF-E314-C561-58C1-FB84A18264B1}"/>
              </a:ext>
            </a:extLst>
          </p:cNvPr>
          <p:cNvSpPr>
            <a:spLocks noGrp="1"/>
          </p:cNvSpPr>
          <p:nvPr>
            <p:ph type="body" sz="quarter" idx="13"/>
          </p:nvPr>
        </p:nvSpPr>
        <p:spPr>
          <a:xfrm>
            <a:off x="1298116" y="540746"/>
            <a:ext cx="8575276" cy="459132"/>
          </a:xfrm>
        </p:spPr>
        <p:txBody>
          <a:bodyPr/>
          <a:lstStyle/>
          <a:p>
            <a:r>
              <a:rPr lang="fr-FR" sz="1600"/>
              <a:t>Comment améliorer selon vous l’attribution des logements sociaux en France ?</a:t>
            </a:r>
          </a:p>
        </p:txBody>
      </p:sp>
      <p:sp>
        <p:nvSpPr>
          <p:cNvPr id="3" name="Titre 2">
            <a:extLst>
              <a:ext uri="{FF2B5EF4-FFF2-40B4-BE49-F238E27FC236}">
                <a16:creationId xmlns:a16="http://schemas.microsoft.com/office/drawing/2014/main" id="{915DCF39-1BB8-58DE-E83A-B71AB7C0E998}"/>
              </a:ext>
            </a:extLst>
          </p:cNvPr>
          <p:cNvSpPr>
            <a:spLocks noGrp="1"/>
          </p:cNvSpPr>
          <p:nvPr>
            <p:ph type="title"/>
          </p:nvPr>
        </p:nvSpPr>
        <p:spPr/>
        <p:txBody>
          <a:bodyPr/>
          <a:lstStyle/>
          <a:p>
            <a:r>
              <a:rPr lang="fr-FR"/>
              <a:t>QUESTION N°6</a:t>
            </a:r>
          </a:p>
        </p:txBody>
      </p:sp>
      <p:sp>
        <p:nvSpPr>
          <p:cNvPr id="4" name="ZoneTexte 3">
            <a:extLst>
              <a:ext uri="{FF2B5EF4-FFF2-40B4-BE49-F238E27FC236}">
                <a16:creationId xmlns:a16="http://schemas.microsoft.com/office/drawing/2014/main" id="{284EA7FF-B324-19E9-7B9E-77855329ACBF}"/>
              </a:ext>
            </a:extLst>
          </p:cNvPr>
          <p:cNvSpPr txBox="1"/>
          <p:nvPr/>
        </p:nvSpPr>
        <p:spPr>
          <a:xfrm>
            <a:off x="2658140" y="2549653"/>
            <a:ext cx="18473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7" name="Rectangle 6">
            <a:extLst>
              <a:ext uri="{FF2B5EF4-FFF2-40B4-BE49-F238E27FC236}">
                <a16:creationId xmlns:a16="http://schemas.microsoft.com/office/drawing/2014/main" id="{632E78D5-4941-E46C-BFCB-DDC4DCC791BD}"/>
              </a:ext>
            </a:extLst>
          </p:cNvPr>
          <p:cNvSpPr/>
          <p:nvPr/>
        </p:nvSpPr>
        <p:spPr>
          <a:xfrm>
            <a:off x="718538" y="5278620"/>
            <a:ext cx="10672229" cy="125161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8" name="ZoneTexte 7">
            <a:extLst>
              <a:ext uri="{FF2B5EF4-FFF2-40B4-BE49-F238E27FC236}">
                <a16:creationId xmlns:a16="http://schemas.microsoft.com/office/drawing/2014/main" id="{791F689E-38C7-061F-F8D4-04EF9D39FAFA}"/>
              </a:ext>
            </a:extLst>
          </p:cNvPr>
          <p:cNvSpPr txBox="1"/>
          <p:nvPr/>
        </p:nvSpPr>
        <p:spPr>
          <a:xfrm>
            <a:off x="718538" y="5299424"/>
            <a:ext cx="10767116" cy="1200329"/>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Messages principaux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Une partie des participants voient l'attribution des logements sociaux comme un problème de répartition à offre constante, qu’il s’agit de mener avec équité et transparence. Ils effectuent alors de vraies propositions sur des critères à adopter (le revenu 8%, ou la nationalité 8%). Certains avancent aussi des idées sur la gouvernance, le besoin de renforcement des contrôles (10%) ou la lutte contre la fraude (2%).</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D’autres participants identifient plutôt un problème plus large, celui de la gestion du parc social, qu’il s’agit de développer (19%).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Enfin, certains participants se mettent à la place de l'usager, et mentionnent alors la simplification des démarches (9%).</a:t>
            </a:r>
          </a:p>
        </p:txBody>
      </p:sp>
      <p:sp>
        <p:nvSpPr>
          <p:cNvPr id="9" name="Rectangle : coins arrondis 8">
            <a:extLst>
              <a:ext uri="{FF2B5EF4-FFF2-40B4-BE49-F238E27FC236}">
                <a16:creationId xmlns:a16="http://schemas.microsoft.com/office/drawing/2014/main" id="{81A8FB50-87BC-32C3-63FA-99FE50D4F2E6}"/>
              </a:ext>
            </a:extLst>
          </p:cNvPr>
          <p:cNvSpPr/>
          <p:nvPr/>
        </p:nvSpPr>
        <p:spPr>
          <a:xfrm>
            <a:off x="10480698" y="956371"/>
            <a:ext cx="1631140" cy="26161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3348 </a:t>
            </a:r>
            <a:r>
              <a:rPr lang="fr-FR" sz="1200">
                <a:solidFill>
                  <a:schemeClr val="tx1"/>
                </a:solidFill>
                <a:latin typeface="Century Gothic" panose="020B0502020202020204" pitchFamily="34" charset="0"/>
              </a:rPr>
              <a:t>contributions</a:t>
            </a:r>
          </a:p>
        </p:txBody>
      </p:sp>
      <p:sp>
        <p:nvSpPr>
          <p:cNvPr id="10" name="Rectangle : coins arrondis 9">
            <a:extLst>
              <a:ext uri="{FF2B5EF4-FFF2-40B4-BE49-F238E27FC236}">
                <a16:creationId xmlns:a16="http://schemas.microsoft.com/office/drawing/2014/main" id="{4A6668E7-F2AA-FEEE-F1D2-D50C13DF859F}"/>
              </a:ext>
            </a:extLst>
          </p:cNvPr>
          <p:cNvSpPr/>
          <p:nvPr/>
        </p:nvSpPr>
        <p:spPr>
          <a:xfrm>
            <a:off x="10480698" y="330582"/>
            <a:ext cx="1631140" cy="26161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B00B2"/>
                </a:solidFill>
                <a:effectLst/>
                <a:uLnTx/>
                <a:uFillTx/>
                <a:latin typeface="Century Gothic" panose="020B0502020202020204" pitchFamily="34" charset="0"/>
                <a:ea typeface="+mn-ea"/>
                <a:cs typeface="+mn-cs"/>
              </a:rPr>
              <a:t>Question Ouverte</a:t>
            </a:r>
          </a:p>
        </p:txBody>
      </p:sp>
      <p:sp>
        <p:nvSpPr>
          <p:cNvPr id="6" name="Rectangle : coins arrondis 5">
            <a:extLst>
              <a:ext uri="{FF2B5EF4-FFF2-40B4-BE49-F238E27FC236}">
                <a16:creationId xmlns:a16="http://schemas.microsoft.com/office/drawing/2014/main" id="{99DEA300-5179-1D97-B862-0E6FAA8D5E3A}"/>
              </a:ext>
            </a:extLst>
          </p:cNvPr>
          <p:cNvSpPr/>
          <p:nvPr/>
        </p:nvSpPr>
        <p:spPr>
          <a:xfrm>
            <a:off x="10480698" y="643477"/>
            <a:ext cx="1631140" cy="26161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2025 </a:t>
            </a:r>
            <a:r>
              <a:rPr lang="fr-FR" sz="1200">
                <a:solidFill>
                  <a:schemeClr val="tx1"/>
                </a:solidFill>
                <a:latin typeface="Century Gothic" panose="020B0502020202020204" pitchFamily="34" charset="0"/>
              </a:rPr>
              <a:t>participants</a:t>
            </a:r>
          </a:p>
        </p:txBody>
      </p:sp>
      <p:sp>
        <p:nvSpPr>
          <p:cNvPr id="12" name="ZoneTexte 11">
            <a:extLst>
              <a:ext uri="{FF2B5EF4-FFF2-40B4-BE49-F238E27FC236}">
                <a16:creationId xmlns:a16="http://schemas.microsoft.com/office/drawing/2014/main" id="{0B11F16E-1C8A-7F55-BC7E-E129666B7DD7}"/>
              </a:ext>
            </a:extLst>
          </p:cNvPr>
          <p:cNvSpPr txBox="1"/>
          <p:nvPr/>
        </p:nvSpPr>
        <p:spPr>
          <a:xfrm>
            <a:off x="-1" y="6508397"/>
            <a:ext cx="6741764" cy="338554"/>
          </a:xfrm>
          <a:prstGeom prst="rect">
            <a:avLst/>
          </a:prstGeom>
          <a:noFill/>
        </p:spPr>
        <p:txBody>
          <a:bodyPr wrap="square">
            <a:spAutoFit/>
          </a:bodyPr>
          <a:lstStyle/>
          <a:p>
            <a:pPr algn="just"/>
            <a:r>
              <a:rPr lang="fr-FR" sz="800" i="1">
                <a:latin typeface="Century Gothic" panose="020B0502020202020204" pitchFamily="34" charset="0"/>
              </a:rPr>
              <a:t>Les pourcentages sont exprimés en nombre de contributions.</a:t>
            </a:r>
          </a:p>
          <a:p>
            <a:pPr algn="just"/>
            <a:r>
              <a:rPr lang="fr-FR" sz="800" i="1">
                <a:latin typeface="Century Gothic" panose="020B0502020202020204" pitchFamily="34" charset="0"/>
              </a:rPr>
              <a:t>Les idées principales ont été présentées dans ce tableau (Cf. diapositive n°6 pour plus de détails sur la sélection).</a:t>
            </a:r>
          </a:p>
        </p:txBody>
      </p:sp>
      <p:sp>
        <p:nvSpPr>
          <p:cNvPr id="11" name="Espace réservé du numéro de diapositive 8">
            <a:extLst>
              <a:ext uri="{FF2B5EF4-FFF2-40B4-BE49-F238E27FC236}">
                <a16:creationId xmlns:a16="http://schemas.microsoft.com/office/drawing/2014/main" id="{9DDCDD64-AC4B-FCAF-0FC1-D76D536C08B5}"/>
              </a:ext>
            </a:extLst>
          </p:cNvPr>
          <p:cNvSpPr txBox="1">
            <a:spLocks/>
          </p:cNvSpPr>
          <p:nvPr/>
        </p:nvSpPr>
        <p:spPr>
          <a:xfrm>
            <a:off x="10182995" y="6385715"/>
            <a:ext cx="1800000" cy="480000"/>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16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r">
              <a:defRPr/>
            </a:pPr>
            <a:fld id="{86CB4B4D-7CA3-9044-876B-883B54F8677D}" type="slidenum">
              <a:rPr lang="fr-FR" sz="1100" b="1" smtClean="0">
                <a:solidFill>
                  <a:srgbClr val="011CA3"/>
                </a:solidFill>
              </a:rPr>
              <a:pPr algn="r">
                <a:defRPr/>
              </a:pPr>
              <a:t>32</a:t>
            </a:fld>
            <a:endParaRPr lang="fr-FR" sz="1100" b="1">
              <a:solidFill>
                <a:srgbClr val="011CA3"/>
              </a:solidFill>
            </a:endParaRPr>
          </a:p>
        </p:txBody>
      </p:sp>
    </p:spTree>
    <p:extLst>
      <p:ext uri="{BB962C8B-B14F-4D97-AF65-F5344CB8AC3E}">
        <p14:creationId xmlns:p14="http://schemas.microsoft.com/office/powerpoint/2010/main" val="2422349118"/>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 name="Graphique 3">
            <a:extLst>
              <a:ext uri="{FF2B5EF4-FFF2-40B4-BE49-F238E27FC236}">
                <a16:creationId xmlns:a16="http://schemas.microsoft.com/office/drawing/2014/main" id="{40BFDB90-1801-E4A5-DD64-9440E65A993D}"/>
              </a:ext>
            </a:extLst>
          </p:cNvPr>
          <p:cNvGraphicFramePr>
            <a:graphicFrameLocks/>
          </p:cNvGraphicFramePr>
          <p:nvPr/>
        </p:nvGraphicFramePr>
        <p:xfrm>
          <a:off x="2746664" y="2037521"/>
          <a:ext cx="8510954" cy="1990961"/>
        </p:xfrm>
        <a:graphic>
          <a:graphicData uri="http://schemas.openxmlformats.org/drawingml/2006/chart">
            <c:chart xmlns:c="http://schemas.openxmlformats.org/drawingml/2006/chart" xmlns:r="http://schemas.openxmlformats.org/officeDocument/2006/relationships" r:id="rId2"/>
          </a:graphicData>
        </a:graphic>
      </p:graphicFrame>
      <p:sp>
        <p:nvSpPr>
          <p:cNvPr id="16" name="Espace réservé du texte 1">
            <a:extLst>
              <a:ext uri="{FF2B5EF4-FFF2-40B4-BE49-F238E27FC236}">
                <a16:creationId xmlns:a16="http://schemas.microsoft.com/office/drawing/2014/main" id="{40A1FFD5-C93F-36AD-A483-3B44BCCBDCAA}"/>
              </a:ext>
            </a:extLst>
          </p:cNvPr>
          <p:cNvSpPr>
            <a:spLocks noGrp="1"/>
          </p:cNvSpPr>
          <p:nvPr>
            <p:ph type="body" sz="quarter" idx="13"/>
          </p:nvPr>
        </p:nvSpPr>
        <p:spPr>
          <a:xfrm>
            <a:off x="1298116" y="535507"/>
            <a:ext cx="8575276" cy="519912"/>
          </a:xfrm>
        </p:spPr>
        <p:txBody>
          <a:bodyPr/>
          <a:lstStyle/>
          <a:p>
            <a:r>
              <a:rPr lang="fr-FR" sz="1600"/>
              <a:t>Vous est-il déjà arrivé de diminuer vos dépenses pour financer votre résidence principale (loyer) ou rembourser votre prêt immobilier ?</a:t>
            </a:r>
          </a:p>
        </p:txBody>
      </p:sp>
      <p:sp>
        <p:nvSpPr>
          <p:cNvPr id="17" name="Titre 2">
            <a:extLst>
              <a:ext uri="{FF2B5EF4-FFF2-40B4-BE49-F238E27FC236}">
                <a16:creationId xmlns:a16="http://schemas.microsoft.com/office/drawing/2014/main" id="{4AE4C69E-0C9B-198D-5C62-F78D34365B04}"/>
              </a:ext>
            </a:extLst>
          </p:cNvPr>
          <p:cNvSpPr>
            <a:spLocks noGrp="1"/>
          </p:cNvSpPr>
          <p:nvPr>
            <p:ph type="title"/>
          </p:nvPr>
        </p:nvSpPr>
        <p:spPr>
          <a:xfrm>
            <a:off x="1298116" y="310484"/>
            <a:ext cx="10515600" cy="244574"/>
          </a:xfrm>
        </p:spPr>
        <p:txBody>
          <a:bodyPr/>
          <a:lstStyle/>
          <a:p>
            <a:r>
              <a:rPr lang="fr-FR"/>
              <a:t>QUESTION N°10</a:t>
            </a:r>
          </a:p>
        </p:txBody>
      </p:sp>
      <p:sp>
        <p:nvSpPr>
          <p:cNvPr id="19" name="Rectangle 18">
            <a:extLst>
              <a:ext uri="{FF2B5EF4-FFF2-40B4-BE49-F238E27FC236}">
                <a16:creationId xmlns:a16="http://schemas.microsoft.com/office/drawing/2014/main" id="{E509A0C1-971D-A012-00A1-4365E3E30CD3}"/>
              </a:ext>
            </a:extLst>
          </p:cNvPr>
          <p:cNvSpPr/>
          <p:nvPr/>
        </p:nvSpPr>
        <p:spPr>
          <a:xfrm>
            <a:off x="1574138" y="5028028"/>
            <a:ext cx="8876399" cy="1480730"/>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20" name="ZoneTexte 19">
            <a:extLst>
              <a:ext uri="{FF2B5EF4-FFF2-40B4-BE49-F238E27FC236}">
                <a16:creationId xmlns:a16="http://schemas.microsoft.com/office/drawing/2014/main" id="{2DA0EC12-2DA4-BFC4-EABF-DD81E096701E}"/>
              </a:ext>
            </a:extLst>
          </p:cNvPr>
          <p:cNvSpPr txBox="1"/>
          <p:nvPr/>
        </p:nvSpPr>
        <p:spPr>
          <a:xfrm>
            <a:off x="1759344" y="5076299"/>
            <a:ext cx="867331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Messages principaux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77% des contributeurs déclarent réduire leurs dépenses </a:t>
            </a:r>
            <a:r>
              <a:rPr kumimoji="0" lang="fr-FR" sz="1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pour financer leur résidence principale (loyer) ou rembourser leur prêt immobilier.</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On remarque </a:t>
            </a:r>
            <a:r>
              <a:rPr kumimoji="0" lang="fr-FR" sz="12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une importante proportion de locataires</a:t>
            </a:r>
            <a:r>
              <a:rPr kumimoji="0" lang="fr-FR" sz="1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 fragilisés par la conjoncture, qui doivent réduire leurs dépenses de plus en plus souvent.</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Cependant on constate aussi une part plus importante de locataires (24% vs 21%) qui </a:t>
            </a:r>
            <a:r>
              <a:rPr kumimoji="0" lang="fr-FR" sz="12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ne ressentent aucun effet comparé aux propriétaires</a:t>
            </a:r>
            <a:r>
              <a:rPr kumimoji="0" lang="fr-FR" sz="120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a:t>
            </a:r>
            <a:endParaRPr kumimoji="0" lang="fr-FR" sz="12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sp>
        <p:nvSpPr>
          <p:cNvPr id="23" name="ZoneTexte 22">
            <a:extLst>
              <a:ext uri="{FF2B5EF4-FFF2-40B4-BE49-F238E27FC236}">
                <a16:creationId xmlns:a16="http://schemas.microsoft.com/office/drawing/2014/main" id="{DD30018D-D14C-1753-909D-A4F0D84F3DE6}"/>
              </a:ext>
            </a:extLst>
          </p:cNvPr>
          <p:cNvSpPr txBox="1"/>
          <p:nvPr/>
        </p:nvSpPr>
        <p:spPr>
          <a:xfrm>
            <a:off x="5687051" y="2156375"/>
            <a:ext cx="2361651"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B00B2">
                    <a:lumMod val="40000"/>
                    <a:lumOff val="60000"/>
                  </a:srgbClr>
                </a:solidFill>
                <a:effectLst/>
                <a:uLnTx/>
                <a:uFillTx/>
                <a:latin typeface="Century Gothic" panose="020B0502020202020204" pitchFamily="34" charset="0"/>
                <a:ea typeface="+mn-ea"/>
                <a:cs typeface="+mn-cs"/>
              </a:rPr>
              <a:t>De temps en temps, lorsque j’ai de grosses dépenses</a:t>
            </a:r>
          </a:p>
        </p:txBody>
      </p:sp>
      <p:sp>
        <p:nvSpPr>
          <p:cNvPr id="24" name="ZoneTexte 23">
            <a:extLst>
              <a:ext uri="{FF2B5EF4-FFF2-40B4-BE49-F238E27FC236}">
                <a16:creationId xmlns:a16="http://schemas.microsoft.com/office/drawing/2014/main" id="{AEAE6070-3025-7994-6B8D-B6FB9657AE67}"/>
              </a:ext>
            </a:extLst>
          </p:cNvPr>
          <p:cNvSpPr txBox="1"/>
          <p:nvPr/>
        </p:nvSpPr>
        <p:spPr>
          <a:xfrm>
            <a:off x="3063746" y="2156374"/>
            <a:ext cx="212476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B00B2">
                    <a:lumMod val="75000"/>
                  </a:srgbClr>
                </a:solidFill>
                <a:effectLst/>
                <a:uLnTx/>
                <a:uFillTx/>
                <a:latin typeface="Century Gothic" panose="020B0502020202020204" pitchFamily="34" charset="0"/>
                <a:ea typeface="+mn-ea"/>
                <a:cs typeface="+mn-cs"/>
              </a:rPr>
              <a:t>Tous les mois, et de plus en plus fréquemment</a:t>
            </a:r>
          </a:p>
        </p:txBody>
      </p:sp>
      <p:sp>
        <p:nvSpPr>
          <p:cNvPr id="25" name="ZoneTexte 24">
            <a:extLst>
              <a:ext uri="{FF2B5EF4-FFF2-40B4-BE49-F238E27FC236}">
                <a16:creationId xmlns:a16="http://schemas.microsoft.com/office/drawing/2014/main" id="{81F844DE-60CE-1934-23BF-141775F56C2A}"/>
              </a:ext>
            </a:extLst>
          </p:cNvPr>
          <p:cNvSpPr txBox="1"/>
          <p:nvPr/>
        </p:nvSpPr>
        <p:spPr>
          <a:xfrm>
            <a:off x="8128893" y="2253774"/>
            <a:ext cx="1699525" cy="276999"/>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E52E31"/>
                </a:solidFill>
                <a:effectLst/>
                <a:uLnTx/>
                <a:uFillTx/>
                <a:latin typeface="Century Gothic" panose="020B0502020202020204" pitchFamily="34" charset="0"/>
                <a:ea typeface="+mn-ea"/>
                <a:cs typeface="+mn-cs"/>
              </a:rPr>
              <a:t>Non, jamais</a:t>
            </a:r>
          </a:p>
        </p:txBody>
      </p:sp>
      <p:sp>
        <p:nvSpPr>
          <p:cNvPr id="26" name="Accolade fermante 25">
            <a:extLst>
              <a:ext uri="{FF2B5EF4-FFF2-40B4-BE49-F238E27FC236}">
                <a16:creationId xmlns:a16="http://schemas.microsoft.com/office/drawing/2014/main" id="{825E2869-425E-B4C4-E1DA-EA2C400525AC}"/>
              </a:ext>
            </a:extLst>
          </p:cNvPr>
          <p:cNvSpPr/>
          <p:nvPr/>
        </p:nvSpPr>
        <p:spPr>
          <a:xfrm rot="16200000">
            <a:off x="5481936" y="-542593"/>
            <a:ext cx="149409" cy="5297713"/>
          </a:xfrm>
          <a:prstGeom prst="rightBrace">
            <a:avLst/>
          </a:prstGeom>
          <a:ln w="12700">
            <a:solidFill>
              <a:schemeClr val="accent1">
                <a:lumMod val="50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000000"/>
              </a:solidFill>
              <a:effectLst/>
              <a:uLnTx/>
              <a:uFillTx/>
              <a:latin typeface="Calibri" panose="020F0502020204030204"/>
              <a:ea typeface="+mn-ea"/>
              <a:cs typeface="+mn-cs"/>
            </a:endParaRPr>
          </a:p>
        </p:txBody>
      </p:sp>
      <p:sp>
        <p:nvSpPr>
          <p:cNvPr id="27" name="ZoneTexte 26">
            <a:extLst>
              <a:ext uri="{FF2B5EF4-FFF2-40B4-BE49-F238E27FC236}">
                <a16:creationId xmlns:a16="http://schemas.microsoft.com/office/drawing/2014/main" id="{88C7653F-8D68-CAEC-8B01-A12B10D01CAE}"/>
              </a:ext>
            </a:extLst>
          </p:cNvPr>
          <p:cNvSpPr txBox="1"/>
          <p:nvPr/>
        </p:nvSpPr>
        <p:spPr>
          <a:xfrm>
            <a:off x="5186187" y="1482609"/>
            <a:ext cx="740908" cy="261610"/>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0B00B2">
                    <a:lumMod val="75000"/>
                  </a:srgbClr>
                </a:solidFill>
                <a:effectLst/>
                <a:uLnTx/>
                <a:uFillTx/>
                <a:latin typeface="Century Gothic" panose="020B0502020202020204" pitchFamily="34" charset="0"/>
                <a:ea typeface="+mn-ea"/>
                <a:cs typeface="+mn-cs"/>
              </a:rPr>
              <a:t>77% Oui</a:t>
            </a:r>
          </a:p>
        </p:txBody>
      </p:sp>
      <p:sp>
        <p:nvSpPr>
          <p:cNvPr id="28" name="ZoneTexte 27">
            <a:extLst>
              <a:ext uri="{FF2B5EF4-FFF2-40B4-BE49-F238E27FC236}">
                <a16:creationId xmlns:a16="http://schemas.microsoft.com/office/drawing/2014/main" id="{7A0D12C4-3050-5B36-F184-850E65695ACD}"/>
              </a:ext>
            </a:extLst>
          </p:cNvPr>
          <p:cNvSpPr txBox="1"/>
          <p:nvPr/>
        </p:nvSpPr>
        <p:spPr>
          <a:xfrm>
            <a:off x="1749574" y="3652541"/>
            <a:ext cx="896399"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Locataire</a:t>
            </a:r>
          </a:p>
        </p:txBody>
      </p:sp>
      <p:sp>
        <p:nvSpPr>
          <p:cNvPr id="29" name="ZoneTexte 28">
            <a:extLst>
              <a:ext uri="{FF2B5EF4-FFF2-40B4-BE49-F238E27FC236}">
                <a16:creationId xmlns:a16="http://schemas.microsoft.com/office/drawing/2014/main" id="{89E5D7E0-AB4C-7132-DD6C-99D7F27E4700}"/>
              </a:ext>
            </a:extLst>
          </p:cNvPr>
          <p:cNvSpPr txBox="1"/>
          <p:nvPr/>
        </p:nvSpPr>
        <p:spPr>
          <a:xfrm>
            <a:off x="1749574" y="2947741"/>
            <a:ext cx="10246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Ensemble</a:t>
            </a:r>
          </a:p>
        </p:txBody>
      </p:sp>
      <p:sp>
        <p:nvSpPr>
          <p:cNvPr id="30" name="ZoneTexte 29">
            <a:extLst>
              <a:ext uri="{FF2B5EF4-FFF2-40B4-BE49-F238E27FC236}">
                <a16:creationId xmlns:a16="http://schemas.microsoft.com/office/drawing/2014/main" id="{9C3DFFE4-C551-8A90-3EAD-E71561C72BBF}"/>
              </a:ext>
            </a:extLst>
          </p:cNvPr>
          <p:cNvSpPr txBox="1"/>
          <p:nvPr/>
        </p:nvSpPr>
        <p:spPr>
          <a:xfrm>
            <a:off x="1750545" y="4237620"/>
            <a:ext cx="1039067"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Propriétaire</a:t>
            </a:r>
          </a:p>
        </p:txBody>
      </p:sp>
      <p:sp>
        <p:nvSpPr>
          <p:cNvPr id="32" name="Rectangle : coins arrondis 31">
            <a:extLst>
              <a:ext uri="{FF2B5EF4-FFF2-40B4-BE49-F238E27FC236}">
                <a16:creationId xmlns:a16="http://schemas.microsoft.com/office/drawing/2014/main" id="{3CC9D619-6CEA-6FFB-E080-75077CCD4CBB}"/>
              </a:ext>
            </a:extLst>
          </p:cNvPr>
          <p:cNvSpPr/>
          <p:nvPr/>
        </p:nvSpPr>
        <p:spPr>
          <a:xfrm>
            <a:off x="10480698" y="989154"/>
            <a:ext cx="1631140" cy="26161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2290 </a:t>
            </a:r>
            <a:r>
              <a:rPr lang="fr-FR" sz="1200">
                <a:solidFill>
                  <a:schemeClr val="tx1"/>
                </a:solidFill>
                <a:latin typeface="Century Gothic" panose="020B0502020202020204" pitchFamily="34" charset="0"/>
              </a:rPr>
              <a:t>contributions</a:t>
            </a:r>
          </a:p>
        </p:txBody>
      </p:sp>
      <p:sp>
        <p:nvSpPr>
          <p:cNvPr id="2" name="Rectangle : coins arrondis 1">
            <a:extLst>
              <a:ext uri="{FF2B5EF4-FFF2-40B4-BE49-F238E27FC236}">
                <a16:creationId xmlns:a16="http://schemas.microsoft.com/office/drawing/2014/main" id="{9148B284-FB15-FE9C-67D9-F69062DCFEBE}"/>
              </a:ext>
            </a:extLst>
          </p:cNvPr>
          <p:cNvSpPr/>
          <p:nvPr/>
        </p:nvSpPr>
        <p:spPr>
          <a:xfrm>
            <a:off x="10480698" y="330582"/>
            <a:ext cx="1631140" cy="26161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B00B2"/>
                </a:solidFill>
                <a:effectLst/>
                <a:uLnTx/>
                <a:uFillTx/>
                <a:latin typeface="Century Gothic" panose="020B0502020202020204" pitchFamily="34" charset="0"/>
                <a:ea typeface="+mn-ea"/>
                <a:cs typeface="+mn-cs"/>
              </a:rPr>
              <a:t>Question Fermée</a:t>
            </a:r>
          </a:p>
        </p:txBody>
      </p:sp>
      <p:graphicFrame>
        <p:nvGraphicFramePr>
          <p:cNvPr id="5" name="Graphique 4">
            <a:extLst>
              <a:ext uri="{FF2B5EF4-FFF2-40B4-BE49-F238E27FC236}">
                <a16:creationId xmlns:a16="http://schemas.microsoft.com/office/drawing/2014/main" id="{E0061EE8-8229-EEE1-8058-5039816CA104}"/>
              </a:ext>
            </a:extLst>
          </p:cNvPr>
          <p:cNvGraphicFramePr>
            <a:graphicFrameLocks/>
          </p:cNvGraphicFramePr>
          <p:nvPr/>
        </p:nvGraphicFramePr>
        <p:xfrm>
          <a:off x="2760439" y="3163070"/>
          <a:ext cx="8510954" cy="1263459"/>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6" name="Graphique 5">
            <a:extLst>
              <a:ext uri="{FF2B5EF4-FFF2-40B4-BE49-F238E27FC236}">
                <a16:creationId xmlns:a16="http://schemas.microsoft.com/office/drawing/2014/main" id="{6A62F994-745B-6EA7-2CF8-18ED95A9F723}"/>
              </a:ext>
            </a:extLst>
          </p:cNvPr>
          <p:cNvGraphicFramePr>
            <a:graphicFrameLocks/>
          </p:cNvGraphicFramePr>
          <p:nvPr/>
        </p:nvGraphicFramePr>
        <p:xfrm>
          <a:off x="2755446" y="3748145"/>
          <a:ext cx="8510954" cy="1262439"/>
        </p:xfrm>
        <a:graphic>
          <a:graphicData uri="http://schemas.openxmlformats.org/drawingml/2006/chart">
            <c:chart xmlns:c="http://schemas.openxmlformats.org/drawingml/2006/chart" xmlns:r="http://schemas.openxmlformats.org/officeDocument/2006/relationships" r:id="rId4"/>
          </a:graphicData>
        </a:graphic>
      </p:graphicFrame>
      <p:sp>
        <p:nvSpPr>
          <p:cNvPr id="31" name="Rectangle 30">
            <a:extLst>
              <a:ext uri="{FF2B5EF4-FFF2-40B4-BE49-F238E27FC236}">
                <a16:creationId xmlns:a16="http://schemas.microsoft.com/office/drawing/2014/main" id="{16CF51F3-43C6-04F2-0D3A-990D97A21286}"/>
              </a:ext>
            </a:extLst>
          </p:cNvPr>
          <p:cNvSpPr/>
          <p:nvPr/>
        </p:nvSpPr>
        <p:spPr>
          <a:xfrm>
            <a:off x="2645973" y="3426003"/>
            <a:ext cx="7498509" cy="1397574"/>
          </a:xfrm>
          <a:prstGeom prst="rect">
            <a:avLst/>
          </a:prstGeom>
          <a:solidFill>
            <a:srgbClr val="FFFFFF">
              <a:alpha val="3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3" name="Rectangle : coins arrondis 2">
            <a:extLst>
              <a:ext uri="{FF2B5EF4-FFF2-40B4-BE49-F238E27FC236}">
                <a16:creationId xmlns:a16="http://schemas.microsoft.com/office/drawing/2014/main" id="{3116CA45-D82B-0E4C-328E-E281FD1619D3}"/>
              </a:ext>
            </a:extLst>
          </p:cNvPr>
          <p:cNvSpPr/>
          <p:nvPr/>
        </p:nvSpPr>
        <p:spPr>
          <a:xfrm>
            <a:off x="10480698" y="652725"/>
            <a:ext cx="1631140" cy="26161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2290 </a:t>
            </a:r>
            <a:r>
              <a:rPr lang="fr-FR" sz="1200">
                <a:solidFill>
                  <a:schemeClr val="tx1"/>
                </a:solidFill>
                <a:latin typeface="Century Gothic" panose="020B0502020202020204" pitchFamily="34" charset="0"/>
              </a:rPr>
              <a:t>participants</a:t>
            </a:r>
          </a:p>
        </p:txBody>
      </p:sp>
      <p:sp>
        <p:nvSpPr>
          <p:cNvPr id="7" name="Espace réservé du numéro de diapositive 8">
            <a:extLst>
              <a:ext uri="{FF2B5EF4-FFF2-40B4-BE49-F238E27FC236}">
                <a16:creationId xmlns:a16="http://schemas.microsoft.com/office/drawing/2014/main" id="{8C664E00-AAF0-3A27-E822-24CEBD8B55D8}"/>
              </a:ext>
            </a:extLst>
          </p:cNvPr>
          <p:cNvSpPr txBox="1">
            <a:spLocks/>
          </p:cNvSpPr>
          <p:nvPr/>
        </p:nvSpPr>
        <p:spPr>
          <a:xfrm>
            <a:off x="10182995" y="6385715"/>
            <a:ext cx="1800000" cy="480000"/>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16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r">
              <a:defRPr/>
            </a:pPr>
            <a:fld id="{86CB4B4D-7CA3-9044-876B-883B54F8677D}" type="slidenum">
              <a:rPr lang="fr-FR" sz="1100" b="1" smtClean="0">
                <a:solidFill>
                  <a:srgbClr val="011CA3"/>
                </a:solidFill>
              </a:rPr>
              <a:pPr algn="r">
                <a:defRPr/>
              </a:pPr>
              <a:t>33</a:t>
            </a:fld>
            <a:endParaRPr lang="fr-FR" sz="1100" b="1">
              <a:solidFill>
                <a:srgbClr val="011CA3"/>
              </a:solidFill>
            </a:endParaRPr>
          </a:p>
        </p:txBody>
      </p:sp>
    </p:spTree>
    <p:extLst>
      <p:ext uri="{BB962C8B-B14F-4D97-AF65-F5344CB8AC3E}">
        <p14:creationId xmlns:p14="http://schemas.microsoft.com/office/powerpoint/2010/main" val="1729397102"/>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A5D2DCF-E314-C561-58C1-FB84A18264B1}"/>
              </a:ext>
            </a:extLst>
          </p:cNvPr>
          <p:cNvSpPr>
            <a:spLocks noGrp="1"/>
          </p:cNvSpPr>
          <p:nvPr>
            <p:ph type="body" sz="quarter" idx="13"/>
          </p:nvPr>
        </p:nvSpPr>
        <p:spPr>
          <a:xfrm>
            <a:off x="1298115" y="615334"/>
            <a:ext cx="9334369" cy="359883"/>
          </a:xfrm>
        </p:spPr>
        <p:txBody>
          <a:bodyPr/>
          <a:lstStyle/>
          <a:p>
            <a:r>
              <a:rPr lang="fr-FR" sz="1600"/>
              <a:t>Comment qualifiez-vous la relation avec votre propriétaire ? </a:t>
            </a:r>
            <a:r>
              <a:rPr lang="fr-FR" sz="1000" b="0"/>
              <a:t>(seulement les locataires)</a:t>
            </a:r>
            <a:endParaRPr lang="fr-FR" sz="2000" b="0"/>
          </a:p>
        </p:txBody>
      </p:sp>
      <p:sp>
        <p:nvSpPr>
          <p:cNvPr id="3" name="Titre 2">
            <a:extLst>
              <a:ext uri="{FF2B5EF4-FFF2-40B4-BE49-F238E27FC236}">
                <a16:creationId xmlns:a16="http://schemas.microsoft.com/office/drawing/2014/main" id="{915DCF39-1BB8-58DE-E83A-B71AB7C0E998}"/>
              </a:ext>
            </a:extLst>
          </p:cNvPr>
          <p:cNvSpPr>
            <a:spLocks noGrp="1"/>
          </p:cNvSpPr>
          <p:nvPr>
            <p:ph type="title"/>
          </p:nvPr>
        </p:nvSpPr>
        <p:spPr/>
        <p:txBody>
          <a:bodyPr/>
          <a:lstStyle/>
          <a:p>
            <a:r>
              <a:rPr lang="fr-FR"/>
              <a:t>QUESTION N°15</a:t>
            </a:r>
          </a:p>
        </p:txBody>
      </p:sp>
      <p:sp>
        <p:nvSpPr>
          <p:cNvPr id="17" name="ZoneTexte 16">
            <a:extLst>
              <a:ext uri="{FF2B5EF4-FFF2-40B4-BE49-F238E27FC236}">
                <a16:creationId xmlns:a16="http://schemas.microsoft.com/office/drawing/2014/main" id="{1568E227-22D5-689B-5FF9-51ABA5B6316D}"/>
              </a:ext>
            </a:extLst>
          </p:cNvPr>
          <p:cNvSpPr txBox="1"/>
          <p:nvPr/>
        </p:nvSpPr>
        <p:spPr>
          <a:xfrm>
            <a:off x="3059068" y="1568673"/>
            <a:ext cx="2361651" cy="276999"/>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B00B2">
                    <a:lumMod val="75000"/>
                  </a:srgbClr>
                </a:solidFill>
                <a:effectLst/>
                <a:uLnTx/>
                <a:uFillTx/>
                <a:latin typeface="Century Gothic" panose="020B0502020202020204" pitchFamily="34" charset="0"/>
                <a:ea typeface="+mn-ea"/>
                <a:cs typeface="+mn-cs"/>
              </a:rPr>
              <a:t>Bonne, il n’y a rien à signaler</a:t>
            </a:r>
          </a:p>
        </p:txBody>
      </p:sp>
      <p:sp>
        <p:nvSpPr>
          <p:cNvPr id="18" name="ZoneTexte 17">
            <a:extLst>
              <a:ext uri="{FF2B5EF4-FFF2-40B4-BE49-F238E27FC236}">
                <a16:creationId xmlns:a16="http://schemas.microsoft.com/office/drawing/2014/main" id="{9ED8849F-D601-D452-4DF5-BFC520CF0D57}"/>
              </a:ext>
            </a:extLst>
          </p:cNvPr>
          <p:cNvSpPr txBox="1"/>
          <p:nvPr/>
        </p:nvSpPr>
        <p:spPr>
          <a:xfrm>
            <a:off x="5835621" y="1476343"/>
            <a:ext cx="2124760" cy="461665"/>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B00B2">
                    <a:lumMod val="40000"/>
                    <a:lumOff val="60000"/>
                  </a:srgbClr>
                </a:solidFill>
                <a:effectLst/>
                <a:uLnTx/>
                <a:uFillTx/>
                <a:latin typeface="Century Gothic" panose="020B0502020202020204" pitchFamily="34" charset="0"/>
                <a:ea typeface="+mn-ea"/>
                <a:cs typeface="+mn-cs"/>
              </a:rPr>
              <a:t>Moyenne, avec des tensions mineures</a:t>
            </a:r>
          </a:p>
        </p:txBody>
      </p:sp>
      <p:sp>
        <p:nvSpPr>
          <p:cNvPr id="20" name="ZoneTexte 19">
            <a:extLst>
              <a:ext uri="{FF2B5EF4-FFF2-40B4-BE49-F238E27FC236}">
                <a16:creationId xmlns:a16="http://schemas.microsoft.com/office/drawing/2014/main" id="{C4F483C9-1B9B-4128-9445-E58E1E7A0B4B}"/>
              </a:ext>
            </a:extLst>
          </p:cNvPr>
          <p:cNvSpPr txBox="1"/>
          <p:nvPr/>
        </p:nvSpPr>
        <p:spPr>
          <a:xfrm>
            <a:off x="7678954" y="1476341"/>
            <a:ext cx="2498960" cy="461665"/>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E52E31"/>
                </a:solidFill>
                <a:effectLst/>
                <a:uLnTx/>
                <a:uFillTx/>
                <a:latin typeface="Century Gothic" panose="020B0502020202020204" pitchFamily="34" charset="0"/>
                <a:ea typeface="+mn-ea"/>
                <a:cs typeface="+mn-cs"/>
              </a:rPr>
              <a:t>Mauvaise ou très mauvaise (litige, forte tension...)</a:t>
            </a:r>
          </a:p>
        </p:txBody>
      </p:sp>
      <p:sp>
        <p:nvSpPr>
          <p:cNvPr id="5" name="Rectangle 4">
            <a:extLst>
              <a:ext uri="{FF2B5EF4-FFF2-40B4-BE49-F238E27FC236}">
                <a16:creationId xmlns:a16="http://schemas.microsoft.com/office/drawing/2014/main" id="{F829B35E-7B42-2527-B224-6339AFBF1132}"/>
              </a:ext>
            </a:extLst>
          </p:cNvPr>
          <p:cNvSpPr/>
          <p:nvPr/>
        </p:nvSpPr>
        <p:spPr>
          <a:xfrm>
            <a:off x="914230" y="4863140"/>
            <a:ext cx="8019282" cy="155142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13" name="ZoneTexte 12">
            <a:extLst>
              <a:ext uri="{FF2B5EF4-FFF2-40B4-BE49-F238E27FC236}">
                <a16:creationId xmlns:a16="http://schemas.microsoft.com/office/drawing/2014/main" id="{5A849FAA-7028-F89C-4CAA-5B80633ADC43}"/>
              </a:ext>
            </a:extLst>
          </p:cNvPr>
          <p:cNvSpPr txBox="1"/>
          <p:nvPr/>
        </p:nvSpPr>
        <p:spPr>
          <a:xfrm>
            <a:off x="1031320" y="4883552"/>
            <a:ext cx="7813292" cy="1384995"/>
          </a:xfrm>
          <a:prstGeom prst="rect">
            <a:avLst/>
          </a:prstGeom>
          <a:noFill/>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Message principal</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Les répondants locataires se considèrent majoritairement </a:t>
            </a:r>
            <a:r>
              <a:rPr kumimoji="0" lang="fr-FR" sz="12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en bons termes avec leur propriétaire (67%) et seulement 8% en mauvais terme</a:t>
            </a:r>
            <a:r>
              <a:rPr kumimoji="0" lang="fr-FR" sz="1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 Les autres contributeurs (26%) considèrent leur relation comme moyenne.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La relation avec leur propriétaire </a:t>
            </a:r>
            <a:r>
              <a:rPr kumimoji="0" lang="fr-FR" sz="12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est jugée moins bonne pour les locataires plus âgés </a:t>
            </a:r>
            <a:r>
              <a:rPr kumimoji="0" lang="fr-FR" sz="1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(même si elle reste majoritairement bonne).</a:t>
            </a:r>
          </a:p>
        </p:txBody>
      </p:sp>
      <p:graphicFrame>
        <p:nvGraphicFramePr>
          <p:cNvPr id="4" name="Graphique 3">
            <a:extLst>
              <a:ext uri="{FF2B5EF4-FFF2-40B4-BE49-F238E27FC236}">
                <a16:creationId xmlns:a16="http://schemas.microsoft.com/office/drawing/2014/main" id="{CC7E362F-74C7-A342-C5A7-74135D87E719}"/>
              </a:ext>
            </a:extLst>
          </p:cNvPr>
          <p:cNvGraphicFramePr>
            <a:graphicFrameLocks/>
          </p:cNvGraphicFramePr>
          <p:nvPr/>
        </p:nvGraphicFramePr>
        <p:xfrm>
          <a:off x="1746996" y="1158568"/>
          <a:ext cx="7447296" cy="2810422"/>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0" name="Graphique 9">
            <a:extLst>
              <a:ext uri="{FF2B5EF4-FFF2-40B4-BE49-F238E27FC236}">
                <a16:creationId xmlns:a16="http://schemas.microsoft.com/office/drawing/2014/main" id="{6F1A9B39-B7CA-C543-777F-EAC7A5549022}"/>
              </a:ext>
            </a:extLst>
          </p:cNvPr>
          <p:cNvGraphicFramePr>
            <a:graphicFrameLocks/>
          </p:cNvGraphicFramePr>
          <p:nvPr>
            <p:extLst>
              <p:ext uri="{D42A27DB-BD31-4B8C-83A1-F6EECF244321}">
                <p14:modId xmlns:p14="http://schemas.microsoft.com/office/powerpoint/2010/main" val="222070764"/>
              </p:ext>
            </p:extLst>
          </p:nvPr>
        </p:nvGraphicFramePr>
        <p:xfrm>
          <a:off x="1746996" y="2770162"/>
          <a:ext cx="8885489" cy="1140308"/>
        </p:xfrm>
        <a:graphic>
          <a:graphicData uri="http://schemas.openxmlformats.org/drawingml/2006/chart">
            <c:chart xmlns:c="http://schemas.openxmlformats.org/drawingml/2006/chart" xmlns:r="http://schemas.openxmlformats.org/officeDocument/2006/relationships" r:id="rId3"/>
          </a:graphicData>
        </a:graphic>
      </p:graphicFrame>
      <p:sp>
        <p:nvSpPr>
          <p:cNvPr id="11" name="ZoneTexte 10">
            <a:extLst>
              <a:ext uri="{FF2B5EF4-FFF2-40B4-BE49-F238E27FC236}">
                <a16:creationId xmlns:a16="http://schemas.microsoft.com/office/drawing/2014/main" id="{219B8362-09F0-20C5-6AD1-40B97762CD24}"/>
              </a:ext>
            </a:extLst>
          </p:cNvPr>
          <p:cNvSpPr txBox="1"/>
          <p:nvPr/>
        </p:nvSpPr>
        <p:spPr>
          <a:xfrm>
            <a:off x="791598" y="3204833"/>
            <a:ext cx="101983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18 à 35 ans</a:t>
            </a:r>
          </a:p>
        </p:txBody>
      </p:sp>
      <p:sp>
        <p:nvSpPr>
          <p:cNvPr id="12" name="ZoneTexte 11">
            <a:extLst>
              <a:ext uri="{FF2B5EF4-FFF2-40B4-BE49-F238E27FC236}">
                <a16:creationId xmlns:a16="http://schemas.microsoft.com/office/drawing/2014/main" id="{F2CF290D-F4A2-E180-98F6-25187FA570D5}"/>
              </a:ext>
            </a:extLst>
          </p:cNvPr>
          <p:cNvSpPr txBox="1"/>
          <p:nvPr/>
        </p:nvSpPr>
        <p:spPr>
          <a:xfrm>
            <a:off x="808072" y="2334118"/>
            <a:ext cx="1024639" cy="307777"/>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4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Ensemble</a:t>
            </a:r>
          </a:p>
        </p:txBody>
      </p:sp>
      <p:sp>
        <p:nvSpPr>
          <p:cNvPr id="15" name="ZoneTexte 14">
            <a:extLst>
              <a:ext uri="{FF2B5EF4-FFF2-40B4-BE49-F238E27FC236}">
                <a16:creationId xmlns:a16="http://schemas.microsoft.com/office/drawing/2014/main" id="{99E37F9A-9B2A-AFF9-535A-0EE7DB8EE014}"/>
              </a:ext>
            </a:extLst>
          </p:cNvPr>
          <p:cNvSpPr txBox="1"/>
          <p:nvPr/>
        </p:nvSpPr>
        <p:spPr>
          <a:xfrm>
            <a:off x="791598" y="3697377"/>
            <a:ext cx="101983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36 à 49 ans</a:t>
            </a:r>
          </a:p>
        </p:txBody>
      </p:sp>
      <p:graphicFrame>
        <p:nvGraphicFramePr>
          <p:cNvPr id="22" name="Graphique 21">
            <a:extLst>
              <a:ext uri="{FF2B5EF4-FFF2-40B4-BE49-F238E27FC236}">
                <a16:creationId xmlns:a16="http://schemas.microsoft.com/office/drawing/2014/main" id="{019B9DDF-F7D7-7524-18A5-F55AE048A319}"/>
              </a:ext>
            </a:extLst>
          </p:cNvPr>
          <p:cNvGraphicFramePr>
            <a:graphicFrameLocks/>
          </p:cNvGraphicFramePr>
          <p:nvPr>
            <p:extLst>
              <p:ext uri="{D42A27DB-BD31-4B8C-83A1-F6EECF244321}">
                <p14:modId xmlns:p14="http://schemas.microsoft.com/office/powerpoint/2010/main" val="438986883"/>
              </p:ext>
            </p:extLst>
          </p:nvPr>
        </p:nvGraphicFramePr>
        <p:xfrm>
          <a:off x="1745913" y="3738365"/>
          <a:ext cx="8684408" cy="1130459"/>
        </p:xfrm>
        <a:graphic>
          <a:graphicData uri="http://schemas.openxmlformats.org/drawingml/2006/chart">
            <c:chart xmlns:c="http://schemas.openxmlformats.org/drawingml/2006/chart" xmlns:r="http://schemas.openxmlformats.org/officeDocument/2006/relationships" r:id="rId4"/>
          </a:graphicData>
        </a:graphic>
      </p:graphicFrame>
      <p:sp>
        <p:nvSpPr>
          <p:cNvPr id="23" name="ZoneTexte 22">
            <a:extLst>
              <a:ext uri="{FF2B5EF4-FFF2-40B4-BE49-F238E27FC236}">
                <a16:creationId xmlns:a16="http://schemas.microsoft.com/office/drawing/2014/main" id="{0EC69697-59DB-66B2-DCBA-7958BD2F75DE}"/>
              </a:ext>
            </a:extLst>
          </p:cNvPr>
          <p:cNvSpPr txBox="1"/>
          <p:nvPr/>
        </p:nvSpPr>
        <p:spPr>
          <a:xfrm>
            <a:off x="791598" y="4165982"/>
            <a:ext cx="1019831" cy="276999"/>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50 à 75 ans</a:t>
            </a:r>
          </a:p>
        </p:txBody>
      </p:sp>
      <p:sp>
        <p:nvSpPr>
          <p:cNvPr id="24" name="ZoneTexte 23">
            <a:extLst>
              <a:ext uri="{FF2B5EF4-FFF2-40B4-BE49-F238E27FC236}">
                <a16:creationId xmlns:a16="http://schemas.microsoft.com/office/drawing/2014/main" id="{AB945CFD-6CD2-714A-54CE-9A58DAE39EBA}"/>
              </a:ext>
            </a:extLst>
          </p:cNvPr>
          <p:cNvSpPr txBox="1"/>
          <p:nvPr/>
        </p:nvSpPr>
        <p:spPr>
          <a:xfrm>
            <a:off x="8964838" y="3199167"/>
            <a:ext cx="3131770" cy="1338828"/>
          </a:xfrm>
          <a:prstGeom prst="rect">
            <a:avLst/>
          </a:prstGeom>
          <a:noFill/>
          <a:ln>
            <a:noFill/>
          </a:ln>
        </p:spPr>
        <p:txBody>
          <a:bodyPr wrap="squar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900" b="0" i="1"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NB : </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900" b="0" i="1"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Les groupes 18-25 ans et 25-35 ans ont été fusionnés.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900" b="0" i="1"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Les groupes 50-62 ans et 63-75 ans ont été fusionnés.</a:t>
            </a: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900" b="0" i="1"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Les moins de 18 et plus de 75 n’ont pas été comptés car </a:t>
            </a:r>
            <a:r>
              <a:rPr kumimoji="0" lang="fr-FR" sz="900" b="0" i="1" u="none" strike="noStrike" kern="1200" cap="none" spc="0" normalizeH="0" baseline="0" noProof="0">
                <a:ln>
                  <a:noFill/>
                </a:ln>
                <a:effectLst/>
                <a:uLnTx/>
                <a:uFillTx/>
                <a:latin typeface="Century Gothic" panose="020B0502020202020204" pitchFamily="34" charset="0"/>
                <a:ea typeface="+mn-ea"/>
                <a:cs typeface="+mn-cs"/>
              </a:rPr>
              <a:t>ces catégories regroupent trop </a:t>
            </a:r>
            <a:r>
              <a:rPr kumimoji="0" lang="fr-FR" sz="900" b="0" i="1"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peu de participants pour que l’analyse soit rendue possible..</a:t>
            </a:r>
          </a:p>
        </p:txBody>
      </p:sp>
      <p:sp>
        <p:nvSpPr>
          <p:cNvPr id="9" name="Rectangle : coins arrondis 8">
            <a:extLst>
              <a:ext uri="{FF2B5EF4-FFF2-40B4-BE49-F238E27FC236}">
                <a16:creationId xmlns:a16="http://schemas.microsoft.com/office/drawing/2014/main" id="{7D1C4DD9-A883-5CA1-B5C2-F29992426F17}"/>
              </a:ext>
            </a:extLst>
          </p:cNvPr>
          <p:cNvSpPr/>
          <p:nvPr/>
        </p:nvSpPr>
        <p:spPr>
          <a:xfrm>
            <a:off x="10476844" y="964298"/>
            <a:ext cx="1631140" cy="26161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840 </a:t>
            </a:r>
            <a:r>
              <a:rPr lang="fr-FR" sz="1200">
                <a:solidFill>
                  <a:schemeClr val="tx1"/>
                </a:solidFill>
                <a:latin typeface="Century Gothic" panose="020B0502020202020204" pitchFamily="34" charset="0"/>
              </a:rPr>
              <a:t>contributions</a:t>
            </a:r>
          </a:p>
        </p:txBody>
      </p:sp>
      <p:sp>
        <p:nvSpPr>
          <p:cNvPr id="14" name="Rectangle : coins arrondis 13">
            <a:extLst>
              <a:ext uri="{FF2B5EF4-FFF2-40B4-BE49-F238E27FC236}">
                <a16:creationId xmlns:a16="http://schemas.microsoft.com/office/drawing/2014/main" id="{32988A59-ABA9-5A5D-9E33-63407FA33CF7}"/>
              </a:ext>
            </a:extLst>
          </p:cNvPr>
          <p:cNvSpPr/>
          <p:nvPr/>
        </p:nvSpPr>
        <p:spPr>
          <a:xfrm>
            <a:off x="10480698" y="330582"/>
            <a:ext cx="1631140" cy="26161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B00B2"/>
                </a:solidFill>
                <a:effectLst/>
                <a:uLnTx/>
                <a:uFillTx/>
                <a:latin typeface="Century Gothic" panose="020B0502020202020204" pitchFamily="34" charset="0"/>
                <a:ea typeface="+mn-ea"/>
                <a:cs typeface="+mn-cs"/>
              </a:rPr>
              <a:t>Question Fermée</a:t>
            </a:r>
          </a:p>
        </p:txBody>
      </p:sp>
      <p:graphicFrame>
        <p:nvGraphicFramePr>
          <p:cNvPr id="16" name="Graphique 15">
            <a:extLst>
              <a:ext uri="{FF2B5EF4-FFF2-40B4-BE49-F238E27FC236}">
                <a16:creationId xmlns:a16="http://schemas.microsoft.com/office/drawing/2014/main" id="{4B31D20F-1811-CFA7-D8CB-26049F8E7CDE}"/>
              </a:ext>
            </a:extLst>
          </p:cNvPr>
          <p:cNvGraphicFramePr>
            <a:graphicFrameLocks/>
          </p:cNvGraphicFramePr>
          <p:nvPr>
            <p:extLst>
              <p:ext uri="{D42A27DB-BD31-4B8C-83A1-F6EECF244321}">
                <p14:modId xmlns:p14="http://schemas.microsoft.com/office/powerpoint/2010/main" val="3489088621"/>
              </p:ext>
            </p:extLst>
          </p:nvPr>
        </p:nvGraphicFramePr>
        <p:xfrm>
          <a:off x="1753796" y="3230905"/>
          <a:ext cx="8691208" cy="1200330"/>
        </p:xfrm>
        <a:graphic>
          <a:graphicData uri="http://schemas.openxmlformats.org/drawingml/2006/chart">
            <c:chart xmlns:c="http://schemas.openxmlformats.org/drawingml/2006/chart" xmlns:r="http://schemas.openxmlformats.org/officeDocument/2006/relationships" r:id="rId5"/>
          </a:graphicData>
        </a:graphic>
      </p:graphicFrame>
      <p:sp>
        <p:nvSpPr>
          <p:cNvPr id="7" name="Rectangle 6">
            <a:extLst>
              <a:ext uri="{FF2B5EF4-FFF2-40B4-BE49-F238E27FC236}">
                <a16:creationId xmlns:a16="http://schemas.microsoft.com/office/drawing/2014/main" id="{6A97A292-5B97-7585-6BF8-254D0028CAE9}"/>
              </a:ext>
            </a:extLst>
          </p:cNvPr>
          <p:cNvSpPr/>
          <p:nvPr/>
        </p:nvSpPr>
        <p:spPr>
          <a:xfrm>
            <a:off x="1689632" y="3149355"/>
            <a:ext cx="7332570" cy="1397574"/>
          </a:xfrm>
          <a:prstGeom prst="rect">
            <a:avLst/>
          </a:prstGeom>
          <a:solidFill>
            <a:srgbClr val="FFFFFF">
              <a:alpha val="30334"/>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0" i="0" u="none" strike="noStrike" kern="1200" cap="none" spc="0" normalizeH="0" baseline="0" noProof="0">
              <a:ln>
                <a:noFill/>
              </a:ln>
              <a:solidFill>
                <a:srgbClr val="FFFFFF"/>
              </a:solidFill>
              <a:effectLst/>
              <a:uLnTx/>
              <a:uFillTx/>
              <a:latin typeface="Calibri" panose="020F0502020204030204"/>
              <a:ea typeface="+mn-ea"/>
              <a:cs typeface="+mn-cs"/>
            </a:endParaRPr>
          </a:p>
        </p:txBody>
      </p:sp>
      <p:sp>
        <p:nvSpPr>
          <p:cNvPr id="6" name="Rectangle : coins arrondis 5">
            <a:extLst>
              <a:ext uri="{FF2B5EF4-FFF2-40B4-BE49-F238E27FC236}">
                <a16:creationId xmlns:a16="http://schemas.microsoft.com/office/drawing/2014/main" id="{77839E97-E9C2-6225-399E-00ECACB4CA3C}"/>
              </a:ext>
            </a:extLst>
          </p:cNvPr>
          <p:cNvSpPr/>
          <p:nvPr/>
        </p:nvSpPr>
        <p:spPr>
          <a:xfrm>
            <a:off x="10476844" y="650142"/>
            <a:ext cx="1631140" cy="26161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840 </a:t>
            </a:r>
            <a:r>
              <a:rPr lang="fr-FR" sz="1200">
                <a:solidFill>
                  <a:schemeClr val="tx1"/>
                </a:solidFill>
                <a:latin typeface="Century Gothic" panose="020B0502020202020204" pitchFamily="34" charset="0"/>
              </a:rPr>
              <a:t>participants</a:t>
            </a:r>
          </a:p>
        </p:txBody>
      </p:sp>
      <p:sp>
        <p:nvSpPr>
          <p:cNvPr id="8" name="Espace réservé du numéro de diapositive 8">
            <a:extLst>
              <a:ext uri="{FF2B5EF4-FFF2-40B4-BE49-F238E27FC236}">
                <a16:creationId xmlns:a16="http://schemas.microsoft.com/office/drawing/2014/main" id="{2C1E9A72-F5F5-DF43-5E17-C6C7ECBA240E}"/>
              </a:ext>
            </a:extLst>
          </p:cNvPr>
          <p:cNvSpPr txBox="1">
            <a:spLocks/>
          </p:cNvSpPr>
          <p:nvPr/>
        </p:nvSpPr>
        <p:spPr>
          <a:xfrm>
            <a:off x="10182995" y="6385715"/>
            <a:ext cx="1800000" cy="480000"/>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16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r">
              <a:defRPr/>
            </a:pPr>
            <a:fld id="{86CB4B4D-7CA3-9044-876B-883B54F8677D}" type="slidenum">
              <a:rPr lang="fr-FR" sz="1100" b="1" smtClean="0">
                <a:solidFill>
                  <a:srgbClr val="011CA3"/>
                </a:solidFill>
              </a:rPr>
              <a:pPr algn="r">
                <a:defRPr/>
              </a:pPr>
              <a:t>34</a:t>
            </a:fld>
            <a:endParaRPr lang="fr-FR" sz="1100" b="1">
              <a:solidFill>
                <a:srgbClr val="011CA3"/>
              </a:solidFill>
            </a:endParaRPr>
          </a:p>
        </p:txBody>
      </p:sp>
    </p:spTree>
    <p:extLst>
      <p:ext uri="{BB962C8B-B14F-4D97-AF65-F5344CB8AC3E}">
        <p14:creationId xmlns:p14="http://schemas.microsoft.com/office/powerpoint/2010/main" val="3960019614"/>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A5D2DCF-E314-C561-58C1-FB84A18264B1}"/>
              </a:ext>
            </a:extLst>
          </p:cNvPr>
          <p:cNvSpPr>
            <a:spLocks noGrp="1"/>
          </p:cNvSpPr>
          <p:nvPr>
            <p:ph type="body" sz="quarter" idx="13"/>
          </p:nvPr>
        </p:nvSpPr>
        <p:spPr>
          <a:xfrm>
            <a:off x="1298115" y="463444"/>
            <a:ext cx="8876398" cy="749010"/>
          </a:xfrm>
        </p:spPr>
        <p:txBody>
          <a:bodyPr/>
          <a:lstStyle/>
          <a:p>
            <a:r>
              <a:rPr lang="fr-FR" sz="1600"/>
              <a:t>Laquelle de ces phrases décrit le mieux votre situation par rapport à la rénovation énergétique de votre logement ? </a:t>
            </a:r>
            <a:r>
              <a:rPr kumimoji="0" lang="fr-FR" sz="1000" b="0" i="0" u="none" strike="noStrike" kern="1200" cap="none" spc="0" normalizeH="0" baseline="0" noProof="0">
                <a:ln>
                  <a:noFill/>
                </a:ln>
                <a:solidFill>
                  <a:srgbClr val="0465A9"/>
                </a:solidFill>
                <a:effectLst/>
                <a:uLnTx/>
                <a:uFillTx/>
                <a:latin typeface="Century Gothic" panose="020B0502020202020204" pitchFamily="34" charset="0"/>
                <a:ea typeface="+mn-ea"/>
                <a:cs typeface="+mn-cs"/>
              </a:rPr>
              <a:t>(seulement les propriétaires)</a:t>
            </a:r>
            <a:endParaRPr lang="fr-FR" sz="1800"/>
          </a:p>
        </p:txBody>
      </p:sp>
      <p:sp>
        <p:nvSpPr>
          <p:cNvPr id="3" name="Titre 2">
            <a:extLst>
              <a:ext uri="{FF2B5EF4-FFF2-40B4-BE49-F238E27FC236}">
                <a16:creationId xmlns:a16="http://schemas.microsoft.com/office/drawing/2014/main" id="{915DCF39-1BB8-58DE-E83A-B71AB7C0E998}"/>
              </a:ext>
            </a:extLst>
          </p:cNvPr>
          <p:cNvSpPr>
            <a:spLocks noGrp="1"/>
          </p:cNvSpPr>
          <p:nvPr>
            <p:ph type="title"/>
          </p:nvPr>
        </p:nvSpPr>
        <p:spPr/>
        <p:txBody>
          <a:bodyPr/>
          <a:lstStyle/>
          <a:p>
            <a:r>
              <a:rPr lang="fr-FR"/>
              <a:t>QUESTION N°17</a:t>
            </a:r>
          </a:p>
        </p:txBody>
      </p:sp>
      <p:sp>
        <p:nvSpPr>
          <p:cNvPr id="5" name="Rectangle 4">
            <a:extLst>
              <a:ext uri="{FF2B5EF4-FFF2-40B4-BE49-F238E27FC236}">
                <a16:creationId xmlns:a16="http://schemas.microsoft.com/office/drawing/2014/main" id="{F829B35E-7B42-2527-B224-6339AFBF1132}"/>
              </a:ext>
            </a:extLst>
          </p:cNvPr>
          <p:cNvSpPr/>
          <p:nvPr/>
        </p:nvSpPr>
        <p:spPr>
          <a:xfrm>
            <a:off x="1144791" y="4841955"/>
            <a:ext cx="9154253" cy="176490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fr-FR" sz="1800" b="1" i="0" u="none" strike="noStrike" kern="1200" cap="none" spc="0" normalizeH="0" baseline="0" noProof="0">
              <a:ln>
                <a:noFill/>
              </a:ln>
              <a:solidFill>
                <a:srgbClr val="FFFFFF"/>
              </a:solidFill>
              <a:effectLst/>
              <a:uLnTx/>
              <a:uFillTx/>
              <a:latin typeface="Century Gothic" panose="020B0502020202020204" pitchFamily="34" charset="0"/>
              <a:ea typeface="+mn-ea"/>
              <a:cs typeface="+mn-cs"/>
            </a:endParaRPr>
          </a:p>
        </p:txBody>
      </p:sp>
      <p:sp>
        <p:nvSpPr>
          <p:cNvPr id="13" name="ZoneTexte 12">
            <a:extLst>
              <a:ext uri="{FF2B5EF4-FFF2-40B4-BE49-F238E27FC236}">
                <a16:creationId xmlns:a16="http://schemas.microsoft.com/office/drawing/2014/main" id="{5A849FAA-7028-F89C-4CAA-5B80633ADC43}"/>
              </a:ext>
            </a:extLst>
          </p:cNvPr>
          <p:cNvSpPr txBox="1"/>
          <p:nvPr/>
        </p:nvSpPr>
        <p:spPr>
          <a:xfrm>
            <a:off x="1144791" y="4942872"/>
            <a:ext cx="9154253" cy="1384995"/>
          </a:xfrm>
          <a:prstGeom prst="rect">
            <a:avLst/>
          </a:prstGeom>
          <a:noFill/>
        </p:spPr>
        <p:txBody>
          <a:bodyPr wrap="square" lIns="91440" tIns="45720" rIns="91440" bIns="45720" rtlCol="0" anchor="t">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00000"/>
                </a:solidFill>
                <a:effectLst/>
                <a:uLnTx/>
                <a:uFillTx/>
                <a:latin typeface="Century Gothic"/>
              </a:rPr>
              <a:t>Messages principaux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fr-FR" sz="12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000000"/>
                </a:solidFill>
                <a:effectLst/>
                <a:uLnTx/>
                <a:uFillTx/>
                <a:latin typeface="Century Gothic"/>
              </a:rPr>
              <a:t>59% des participants ont un logement avec de bonnes performances énergétiques.</a:t>
            </a:r>
            <a:endParaRPr lang="fr-FR" sz="1200" b="0" i="0" u="none" strike="noStrike" kern="1200" cap="none" spc="0" normalizeH="0" baseline="0" noProof="0">
              <a:ln>
                <a:noFill/>
              </a:ln>
              <a:solidFill>
                <a:srgbClr val="000000"/>
              </a:solidFill>
              <a:effectLst/>
              <a:uLnTx/>
              <a:uFillTx/>
              <a:latin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000000"/>
                </a:solidFill>
                <a:effectLst/>
                <a:uLnTx/>
                <a:uFillTx/>
                <a:latin typeface="Century Gothic"/>
              </a:rPr>
              <a:t>Les participants des communes le moins peuplées sont ceux qui ont le plus fait les travaux de rénovation énergétique de leur logement. A contrario, plus la commune est peuplée plus la part de participants avec un logement qui nécessite des travaux mais ne sachant pas comment les financer augmente.</a:t>
            </a:r>
            <a:endParaRPr lang="fr-FR" sz="1200" b="0" i="0" u="none" strike="noStrike" kern="1200" cap="none" spc="0" normalizeH="0" baseline="0" noProof="0">
              <a:ln>
                <a:noFill/>
              </a:ln>
              <a:solidFill>
                <a:srgbClr val="000000"/>
              </a:solidFill>
              <a:effectLst/>
              <a:uLnTx/>
              <a:uFillTx/>
              <a:latin typeface="Century Gothic"/>
            </a:endParaRPr>
          </a:p>
          <a:p>
            <a:pPr marL="171450" marR="0" lvl="0" indent="-1714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kumimoji="0" lang="fr-FR" sz="1200" b="0" i="0" u="none" strike="noStrike" kern="1200" cap="none" spc="0" normalizeH="0" baseline="0" noProof="0">
                <a:ln>
                  <a:noFill/>
                </a:ln>
                <a:solidFill>
                  <a:srgbClr val="000000"/>
                </a:solidFill>
                <a:effectLst/>
                <a:uLnTx/>
                <a:uFillTx/>
                <a:latin typeface="Century Gothic"/>
              </a:rPr>
              <a:t>Une frange minimale de personnes ne </a:t>
            </a:r>
            <a:r>
              <a:rPr lang="fr-FR" sz="1200">
                <a:solidFill>
                  <a:srgbClr val="000000"/>
                </a:solidFill>
                <a:latin typeface="Century Gothic"/>
              </a:rPr>
              <a:t>souhaite</a:t>
            </a:r>
            <a:r>
              <a:rPr kumimoji="0" lang="fr-FR" sz="1200" b="0" i="0" u="none" strike="noStrike" kern="1200" cap="none" spc="0" normalizeH="0" baseline="0" noProof="0">
                <a:ln>
                  <a:noFill/>
                </a:ln>
                <a:solidFill>
                  <a:srgbClr val="000000"/>
                </a:solidFill>
                <a:effectLst/>
                <a:uLnTx/>
                <a:uFillTx/>
                <a:latin typeface="Century Gothic"/>
              </a:rPr>
              <a:t> pas faire de travaux de rénovation (3%).</a:t>
            </a:r>
            <a:endParaRPr lang="fr-FR" sz="1200" b="0" i="0" u="none" strike="noStrike" kern="1200" cap="none" spc="0" normalizeH="0" baseline="0" noProof="0">
              <a:ln>
                <a:noFill/>
              </a:ln>
              <a:solidFill>
                <a:srgbClr val="000000"/>
              </a:solidFill>
              <a:effectLst/>
              <a:uLnTx/>
              <a:uFillTx/>
              <a:latin typeface="Century Gothic"/>
            </a:endParaRPr>
          </a:p>
        </p:txBody>
      </p:sp>
      <p:sp>
        <p:nvSpPr>
          <p:cNvPr id="10" name="Rectangle : coins arrondis 9">
            <a:extLst>
              <a:ext uri="{FF2B5EF4-FFF2-40B4-BE49-F238E27FC236}">
                <a16:creationId xmlns:a16="http://schemas.microsoft.com/office/drawing/2014/main" id="{578ABE5F-390D-CA18-9292-BC4958DEEAAF}"/>
              </a:ext>
            </a:extLst>
          </p:cNvPr>
          <p:cNvSpPr/>
          <p:nvPr/>
        </p:nvSpPr>
        <p:spPr>
          <a:xfrm>
            <a:off x="10476844" y="984011"/>
            <a:ext cx="1631140" cy="26161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1318 </a:t>
            </a:r>
            <a:r>
              <a:rPr lang="fr-FR" sz="1200">
                <a:solidFill>
                  <a:schemeClr val="tx1"/>
                </a:solidFill>
                <a:latin typeface="Century Gothic" panose="020B0502020202020204" pitchFamily="34" charset="0"/>
              </a:rPr>
              <a:t>contributions</a:t>
            </a:r>
          </a:p>
        </p:txBody>
      </p:sp>
      <p:graphicFrame>
        <p:nvGraphicFramePr>
          <p:cNvPr id="22" name="Tableau 21">
            <a:extLst>
              <a:ext uri="{FF2B5EF4-FFF2-40B4-BE49-F238E27FC236}">
                <a16:creationId xmlns:a16="http://schemas.microsoft.com/office/drawing/2014/main" id="{323AD05D-1BE7-AE59-EC24-24383416D93E}"/>
              </a:ext>
            </a:extLst>
          </p:cNvPr>
          <p:cNvGraphicFramePr>
            <a:graphicFrameLocks noGrp="1"/>
          </p:cNvGraphicFramePr>
          <p:nvPr/>
        </p:nvGraphicFramePr>
        <p:xfrm>
          <a:off x="1144791" y="2157633"/>
          <a:ext cx="2565842" cy="2442132"/>
        </p:xfrm>
        <a:graphic>
          <a:graphicData uri="http://schemas.openxmlformats.org/drawingml/2006/table">
            <a:tbl>
              <a:tblPr/>
              <a:tblGrid>
                <a:gridCol w="2565842">
                  <a:extLst>
                    <a:ext uri="{9D8B030D-6E8A-4147-A177-3AD203B41FA5}">
                      <a16:colId xmlns:a16="http://schemas.microsoft.com/office/drawing/2014/main" val="635157424"/>
                    </a:ext>
                  </a:extLst>
                </a:gridCol>
              </a:tblGrid>
              <a:tr h="482574">
                <a:tc>
                  <a:txBody>
                    <a:bodyPr/>
                    <a:lstStyle/>
                    <a:p>
                      <a:pPr algn="l" fontAlgn="b"/>
                      <a:r>
                        <a:rPr lang="fr-FR" sz="800" b="0" i="0" u="none" strike="noStrike">
                          <a:solidFill>
                            <a:srgbClr val="000000"/>
                          </a:solidFill>
                          <a:effectLst/>
                          <a:latin typeface="Century Gothic" panose="020B0502020202020204" pitchFamily="34" charset="0"/>
                        </a:rPr>
                        <a:t>Mon logement avait une performance énergétique élevée quand je l’ai acheté, je n’ai pas eu besoin de faire de travaux</a:t>
                      </a:r>
                    </a:p>
                  </a:txBody>
                  <a:tcPr marL="9525" marR="9525" marT="9525" marB="0" anchor="b">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510948161"/>
                  </a:ext>
                </a:extLst>
              </a:tr>
              <a:tr h="482574">
                <a:tc>
                  <a:txBody>
                    <a:bodyPr/>
                    <a:lstStyle/>
                    <a:p>
                      <a:pPr algn="l" fontAlgn="b"/>
                      <a:r>
                        <a:rPr lang="fr-FR" sz="800" b="0" i="0" u="none" strike="noStrike">
                          <a:solidFill>
                            <a:srgbClr val="000000"/>
                          </a:solidFill>
                          <a:effectLst/>
                          <a:latin typeface="Century Gothic" panose="020B0502020202020204" pitchFamily="34" charset="0"/>
                        </a:rPr>
                        <a:t>Mon logement n’a pas une bonne performance énergétique mais j’ai le projet de faire des travaux et je sais comment les financer</a:t>
                      </a:r>
                    </a:p>
                  </a:txBody>
                  <a:tcPr marL="9525" marR="9525" marT="9525" marB="0" anchor="b">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657454078"/>
                  </a:ext>
                </a:extLst>
              </a:tr>
              <a:tr h="491512">
                <a:tc>
                  <a:txBody>
                    <a:bodyPr/>
                    <a:lstStyle/>
                    <a:p>
                      <a:pPr algn="l" fontAlgn="b"/>
                      <a:r>
                        <a:rPr lang="fr-FR" sz="800" b="0" i="0" u="none" strike="noStrike">
                          <a:solidFill>
                            <a:srgbClr val="000000"/>
                          </a:solidFill>
                          <a:effectLst/>
                          <a:latin typeface="Century Gothic" panose="020B0502020202020204" pitchFamily="34" charset="0"/>
                        </a:rPr>
                        <a:t>Mon logement n’a pas une bonne performance énergétique, j’aimerai faire des travaux mais je ne sais pas trop par où commencer ni comment les financer</a:t>
                      </a:r>
                    </a:p>
                  </a:txBody>
                  <a:tcPr marL="9525" marR="9525" marT="9525" marB="0" anchor="b">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07356506"/>
                  </a:ext>
                </a:extLst>
              </a:tr>
              <a:tr h="491512">
                <a:tc>
                  <a:txBody>
                    <a:bodyPr/>
                    <a:lstStyle/>
                    <a:p>
                      <a:pPr algn="l" fontAlgn="b"/>
                      <a:r>
                        <a:rPr lang="fr-FR" sz="800" b="0" i="0" u="none" strike="noStrike">
                          <a:solidFill>
                            <a:srgbClr val="000000"/>
                          </a:solidFill>
                          <a:effectLst/>
                          <a:latin typeface="Century Gothic" panose="020B0502020202020204" pitchFamily="34" charset="0"/>
                        </a:rPr>
                        <a:t>Mon logement n’a pas une bonne performance énergétique, mais je ne souhaite pas faire de travaux, quitte à payer une facture d’énergie plus chère</a:t>
                      </a:r>
                    </a:p>
                  </a:txBody>
                  <a:tcPr marL="9525" marR="9525" marT="9525" marB="0" anchor="b">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144489005"/>
                  </a:ext>
                </a:extLst>
              </a:tr>
              <a:tr h="482574">
                <a:tc>
                  <a:txBody>
                    <a:bodyPr/>
                    <a:lstStyle/>
                    <a:p>
                      <a:pPr algn="l" fontAlgn="b"/>
                      <a:r>
                        <a:rPr lang="fr-FR" sz="800" b="0" i="0" u="none" strike="noStrike">
                          <a:solidFill>
                            <a:srgbClr val="000000"/>
                          </a:solidFill>
                          <a:effectLst/>
                          <a:latin typeface="Century Gothic" panose="020B0502020202020204" pitchFamily="34" charset="0"/>
                        </a:rPr>
                        <a:t>Mon logement n’avait pas une bonne performance énergétique mais j’ai fait faire des travaux de rénovation pour cela</a:t>
                      </a:r>
                    </a:p>
                  </a:txBody>
                  <a:tcPr marL="9525" marR="9525" marT="9525" marB="0" anchor="b">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655436614"/>
                  </a:ext>
                </a:extLst>
              </a:tr>
            </a:tbl>
          </a:graphicData>
        </a:graphic>
      </p:graphicFrame>
      <p:graphicFrame>
        <p:nvGraphicFramePr>
          <p:cNvPr id="23" name="Tableau 22">
            <a:extLst>
              <a:ext uri="{FF2B5EF4-FFF2-40B4-BE49-F238E27FC236}">
                <a16:creationId xmlns:a16="http://schemas.microsoft.com/office/drawing/2014/main" id="{F7EF0CF9-9E6A-A2B3-DDAD-2259806596F4}"/>
              </a:ext>
            </a:extLst>
          </p:cNvPr>
          <p:cNvGraphicFramePr>
            <a:graphicFrameLocks noGrp="1"/>
          </p:cNvGraphicFramePr>
          <p:nvPr/>
        </p:nvGraphicFramePr>
        <p:xfrm>
          <a:off x="5066644" y="1728723"/>
          <a:ext cx="5410201" cy="2851950"/>
        </p:xfrm>
        <a:graphic>
          <a:graphicData uri="http://schemas.openxmlformats.org/drawingml/2006/table">
            <a:tbl>
              <a:tblPr/>
              <a:tblGrid>
                <a:gridCol w="1069461">
                  <a:extLst>
                    <a:ext uri="{9D8B030D-6E8A-4147-A177-3AD203B41FA5}">
                      <a16:colId xmlns:a16="http://schemas.microsoft.com/office/drawing/2014/main" val="3336029210"/>
                    </a:ext>
                  </a:extLst>
                </a:gridCol>
                <a:gridCol w="1069461">
                  <a:extLst>
                    <a:ext uri="{9D8B030D-6E8A-4147-A177-3AD203B41FA5}">
                      <a16:colId xmlns:a16="http://schemas.microsoft.com/office/drawing/2014/main" val="441230217"/>
                    </a:ext>
                  </a:extLst>
                </a:gridCol>
                <a:gridCol w="1069461">
                  <a:extLst>
                    <a:ext uri="{9D8B030D-6E8A-4147-A177-3AD203B41FA5}">
                      <a16:colId xmlns:a16="http://schemas.microsoft.com/office/drawing/2014/main" val="3916566311"/>
                    </a:ext>
                  </a:extLst>
                </a:gridCol>
                <a:gridCol w="1100909">
                  <a:extLst>
                    <a:ext uri="{9D8B030D-6E8A-4147-A177-3AD203B41FA5}">
                      <a16:colId xmlns:a16="http://schemas.microsoft.com/office/drawing/2014/main" val="2069972191"/>
                    </a:ext>
                  </a:extLst>
                </a:gridCol>
                <a:gridCol w="1100909">
                  <a:extLst>
                    <a:ext uri="{9D8B030D-6E8A-4147-A177-3AD203B41FA5}">
                      <a16:colId xmlns:a16="http://schemas.microsoft.com/office/drawing/2014/main" val="4235811821"/>
                    </a:ext>
                  </a:extLst>
                </a:gridCol>
              </a:tblGrid>
              <a:tr h="426648">
                <a:tc>
                  <a:txBody>
                    <a:bodyPr/>
                    <a:lstStyle/>
                    <a:p>
                      <a:pPr marL="0" lvl="0" algn="ctr" defTabSz="1219170" rtl="0" eaLnBrk="1" fontAlgn="b" latinLnBrk="0" hangingPunct="1">
                        <a:buNone/>
                      </a:pPr>
                      <a:r>
                        <a:rPr lang="fr-FR" sz="1100" b="1" i="0" u="none" strike="noStrike" kern="1200">
                          <a:solidFill>
                            <a:schemeClr val="accent1">
                              <a:lumMod val="40000"/>
                              <a:lumOff val="60000"/>
                            </a:schemeClr>
                          </a:solidFill>
                          <a:effectLst/>
                          <a:latin typeface="Century Gothic" panose="020B0502020202020204" pitchFamily="34" charset="0"/>
                          <a:ea typeface="+mn-ea"/>
                          <a:cs typeface="+mn-cs"/>
                        </a:rPr>
                        <a:t>Moins de 2000</a:t>
                      </a:r>
                    </a:p>
                  </a:txBody>
                  <a:tcPr marL="72000" marR="144000" marT="3064"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lang="fr-FR" sz="1100" b="1" i="0" u="none" strike="noStrike" kern="1200">
                          <a:solidFill>
                            <a:schemeClr val="accent1">
                              <a:lumMod val="40000"/>
                              <a:lumOff val="60000"/>
                            </a:schemeClr>
                          </a:solidFill>
                          <a:effectLst/>
                          <a:latin typeface="Century Gothic" panose="020B0502020202020204" pitchFamily="34" charset="0"/>
                          <a:ea typeface="+mn-ea"/>
                          <a:cs typeface="+mn-cs"/>
                        </a:rPr>
                        <a:t>De 2 000 et 20 000</a:t>
                      </a:r>
                    </a:p>
                  </a:txBody>
                  <a:tcPr marL="72000" marR="144000" marT="3064"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lvl="0" algn="ctr" defTabSz="1219170" rtl="0" eaLnBrk="1" fontAlgn="b" latinLnBrk="0" hangingPunct="1">
                        <a:buNone/>
                      </a:pPr>
                      <a:r>
                        <a:rPr lang="fr-FR" sz="1100" b="1" i="0" u="none" strike="noStrike" kern="1200">
                          <a:solidFill>
                            <a:schemeClr val="accent1">
                              <a:lumMod val="40000"/>
                              <a:lumOff val="60000"/>
                            </a:schemeClr>
                          </a:solidFill>
                          <a:effectLst/>
                          <a:latin typeface="Century Gothic" panose="020B0502020202020204" pitchFamily="34" charset="0"/>
                          <a:ea typeface="+mn-ea"/>
                          <a:cs typeface="+mn-cs"/>
                        </a:rPr>
                        <a:t>De 20 000 à 100 000</a:t>
                      </a:r>
                    </a:p>
                  </a:txBody>
                  <a:tcPr marL="72000" marR="144000" marT="3064"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lang="fr-FR" sz="1100" b="1" i="0" u="none" strike="noStrike" kern="1200">
                          <a:solidFill>
                            <a:schemeClr val="accent1">
                              <a:lumMod val="40000"/>
                              <a:lumOff val="60000"/>
                            </a:schemeClr>
                          </a:solidFill>
                          <a:effectLst/>
                          <a:latin typeface="Century Gothic" panose="020B0502020202020204" pitchFamily="34" charset="0"/>
                          <a:ea typeface="+mn-ea"/>
                          <a:cs typeface="+mn-cs"/>
                        </a:rPr>
                        <a:t>De 100 000 et 500 00</a:t>
                      </a:r>
                    </a:p>
                  </a:txBody>
                  <a:tcPr marL="72000" marR="144000" marT="3064"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1219170" rtl="0" eaLnBrk="1" fontAlgn="b" latinLnBrk="0" hangingPunct="1">
                        <a:lnSpc>
                          <a:spcPct val="100000"/>
                        </a:lnSpc>
                        <a:spcBef>
                          <a:spcPts val="0"/>
                        </a:spcBef>
                        <a:spcAft>
                          <a:spcPts val="0"/>
                        </a:spcAft>
                        <a:buClrTx/>
                        <a:buSzTx/>
                        <a:buFontTx/>
                        <a:buNone/>
                        <a:tabLst/>
                        <a:defRPr/>
                      </a:pPr>
                      <a:r>
                        <a:rPr lang="fr-FR" sz="1100" b="1" i="0" u="none" strike="noStrike" kern="1200">
                          <a:solidFill>
                            <a:schemeClr val="accent1">
                              <a:lumMod val="40000"/>
                              <a:lumOff val="60000"/>
                            </a:schemeClr>
                          </a:solidFill>
                          <a:effectLst/>
                          <a:latin typeface="Century Gothic" panose="020B0502020202020204" pitchFamily="34" charset="0"/>
                          <a:ea typeface="+mn-ea"/>
                          <a:cs typeface="+mn-cs"/>
                        </a:rPr>
                        <a:t>Plus de 500 000</a:t>
                      </a:r>
                    </a:p>
                  </a:txBody>
                  <a:tcPr marL="72000" marR="144000" marT="3064"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4045784608"/>
                  </a:ext>
                </a:extLst>
              </a:tr>
              <a:tr h="481693">
                <a:tc>
                  <a:txBody>
                    <a:bodyPr/>
                    <a:lstStyle/>
                    <a:p>
                      <a:pPr algn="ctr" fontAlgn="b"/>
                      <a:r>
                        <a:rPr lang="fr-FR" sz="1100" b="1" i="0" u="none" strike="noStrike">
                          <a:solidFill>
                            <a:schemeClr val="bg1"/>
                          </a:solidFill>
                          <a:effectLst/>
                          <a:latin typeface="Century Gothic" panose="020B0502020202020204" pitchFamily="34" charset="0"/>
                        </a:rPr>
                        <a:t>23%</a:t>
                      </a:r>
                    </a:p>
                  </a:txBody>
                  <a:tcPr marL="9525" marR="9525"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r>
                        <a:rPr lang="fr-FR" sz="1100" b="1" i="0" u="none" strike="noStrike">
                          <a:solidFill>
                            <a:schemeClr val="bg1"/>
                          </a:solidFill>
                          <a:effectLst/>
                          <a:latin typeface="Century Gothic" panose="020B0502020202020204" pitchFamily="34" charset="0"/>
                        </a:rPr>
                        <a:t>30%</a:t>
                      </a:r>
                    </a:p>
                  </a:txBody>
                  <a:tcPr marL="9525" marR="9525"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fr-FR" sz="1100" b="1" i="0" u="none" strike="noStrike">
                          <a:solidFill>
                            <a:schemeClr val="bg1"/>
                          </a:solidFill>
                          <a:effectLst/>
                          <a:latin typeface="Century Gothic" panose="020B0502020202020204" pitchFamily="34" charset="0"/>
                        </a:rPr>
                        <a:t>30%</a:t>
                      </a:r>
                    </a:p>
                  </a:txBody>
                  <a:tcPr marL="9525" marR="9525"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fr-FR" sz="1100" b="1" i="0" u="none" strike="noStrike">
                          <a:solidFill>
                            <a:schemeClr val="bg1"/>
                          </a:solidFill>
                          <a:effectLst/>
                          <a:latin typeface="Century Gothic" panose="020B0502020202020204" pitchFamily="34" charset="0"/>
                        </a:rPr>
                        <a:t>33%</a:t>
                      </a:r>
                    </a:p>
                  </a:txBody>
                  <a:tcPr marL="9525" marR="9525"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fr-FR" sz="1100" b="1" i="0" u="none" strike="noStrike">
                          <a:solidFill>
                            <a:schemeClr val="bg1"/>
                          </a:solidFill>
                          <a:effectLst/>
                          <a:latin typeface="Century Gothic" panose="020B0502020202020204" pitchFamily="34" charset="0"/>
                        </a:rPr>
                        <a:t>27%</a:t>
                      </a:r>
                    </a:p>
                  </a:txBody>
                  <a:tcPr marL="9525" marR="9525"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53511396"/>
                  </a:ext>
                </a:extLst>
              </a:tr>
              <a:tr h="481693">
                <a:tc>
                  <a:txBody>
                    <a:bodyPr/>
                    <a:lstStyle/>
                    <a:p>
                      <a:pPr algn="ctr" fontAlgn="b"/>
                      <a:r>
                        <a:rPr lang="fr-FR" sz="1100" b="1" i="0" u="none" strike="noStrike">
                          <a:solidFill>
                            <a:schemeClr val="bg1"/>
                          </a:solidFill>
                          <a:effectLst/>
                          <a:latin typeface="Century Gothic" panose="020B0502020202020204" pitchFamily="34" charset="0"/>
                        </a:rPr>
                        <a:t>12%</a:t>
                      </a:r>
                    </a:p>
                  </a:txBody>
                  <a:tcPr marL="9525" marR="9525"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algn="ctr" fontAlgn="b"/>
                      <a:r>
                        <a:rPr lang="fr-FR" sz="1100" b="1" i="0" u="none" strike="noStrike">
                          <a:solidFill>
                            <a:schemeClr val="bg1"/>
                          </a:solidFill>
                          <a:effectLst/>
                          <a:latin typeface="Century Gothic" panose="020B0502020202020204" pitchFamily="34" charset="0"/>
                        </a:rPr>
                        <a:t>9%</a:t>
                      </a:r>
                    </a:p>
                  </a:txBody>
                  <a:tcPr marL="9525" marR="9525"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fr-FR" sz="1100" b="1" i="0" u="none" strike="noStrike">
                          <a:solidFill>
                            <a:schemeClr val="bg1"/>
                          </a:solidFill>
                          <a:effectLst/>
                          <a:latin typeface="Century Gothic" panose="020B0502020202020204" pitchFamily="34" charset="0"/>
                        </a:rPr>
                        <a:t>9%</a:t>
                      </a:r>
                    </a:p>
                  </a:txBody>
                  <a:tcPr marL="9525" marR="9525"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fr-FR" sz="1100" b="1" i="0" u="none" strike="noStrike">
                          <a:solidFill>
                            <a:schemeClr val="bg1"/>
                          </a:solidFill>
                          <a:effectLst/>
                          <a:latin typeface="Century Gothic" panose="020B0502020202020204" pitchFamily="34" charset="0"/>
                        </a:rPr>
                        <a:t>5%</a:t>
                      </a:r>
                    </a:p>
                  </a:txBody>
                  <a:tcPr marL="9525" marR="9525"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fr-FR" sz="1100" b="1" i="0" u="none" strike="noStrike">
                          <a:solidFill>
                            <a:schemeClr val="bg1"/>
                          </a:solidFill>
                          <a:effectLst/>
                          <a:latin typeface="Century Gothic" panose="020B0502020202020204" pitchFamily="34" charset="0"/>
                        </a:rPr>
                        <a:t>5%</a:t>
                      </a:r>
                    </a:p>
                  </a:txBody>
                  <a:tcPr marL="9525" marR="9525"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695260635"/>
                  </a:ext>
                </a:extLst>
              </a:tr>
              <a:tr h="461716">
                <a:tc>
                  <a:txBody>
                    <a:bodyPr/>
                    <a:lstStyle/>
                    <a:p>
                      <a:pPr algn="ctr" fontAlgn="b"/>
                      <a:r>
                        <a:rPr lang="fr-FR" sz="1100" b="1" i="0" u="none" strike="noStrike">
                          <a:solidFill>
                            <a:schemeClr val="bg1"/>
                          </a:solidFill>
                          <a:effectLst/>
                          <a:latin typeface="Century Gothic" panose="020B0502020202020204" pitchFamily="34" charset="0"/>
                        </a:rPr>
                        <a:t>26%</a:t>
                      </a:r>
                    </a:p>
                  </a:txBody>
                  <a:tcPr marL="9525" marR="9525"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r>
                        <a:rPr lang="fr-FR" sz="1100" b="1" i="0" u="none" strike="noStrike">
                          <a:solidFill>
                            <a:schemeClr val="bg1"/>
                          </a:solidFill>
                          <a:effectLst/>
                          <a:latin typeface="Century Gothic" panose="020B0502020202020204" pitchFamily="34" charset="0"/>
                        </a:rPr>
                        <a:t>26%</a:t>
                      </a:r>
                    </a:p>
                  </a:txBody>
                  <a:tcPr marL="9525" marR="9525"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r>
                        <a:rPr lang="fr-FR" sz="1100" b="1" i="0" u="none" strike="noStrike">
                          <a:solidFill>
                            <a:schemeClr val="bg1"/>
                          </a:solidFill>
                          <a:effectLst/>
                          <a:latin typeface="Century Gothic" panose="020B0502020202020204" pitchFamily="34" charset="0"/>
                        </a:rPr>
                        <a:t>29%</a:t>
                      </a:r>
                    </a:p>
                  </a:txBody>
                  <a:tcPr marL="9525" marR="9525"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r>
                        <a:rPr lang="fr-FR" sz="1100" b="1" i="0" u="none" strike="noStrike">
                          <a:solidFill>
                            <a:schemeClr val="bg1"/>
                          </a:solidFill>
                          <a:effectLst/>
                          <a:latin typeface="Century Gothic" panose="020B0502020202020204" pitchFamily="34" charset="0"/>
                        </a:rPr>
                        <a:t>34%</a:t>
                      </a:r>
                    </a:p>
                  </a:txBody>
                  <a:tcPr marL="9525" marR="9525"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fr-FR" sz="1100" b="1" i="0" u="none" strike="noStrike">
                          <a:solidFill>
                            <a:schemeClr val="bg1"/>
                          </a:solidFill>
                          <a:effectLst/>
                          <a:latin typeface="Century Gothic" panose="020B0502020202020204" pitchFamily="34" charset="0"/>
                        </a:rPr>
                        <a:t>38%</a:t>
                      </a:r>
                    </a:p>
                  </a:txBody>
                  <a:tcPr marL="9525" marR="9525"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50000"/>
                      </a:schemeClr>
                    </a:solidFill>
                  </a:tcPr>
                </a:tc>
                <a:extLst>
                  <a:ext uri="{0D108BD9-81ED-4DB2-BD59-A6C34878D82A}">
                    <a16:rowId xmlns:a16="http://schemas.microsoft.com/office/drawing/2014/main" val="2987333595"/>
                  </a:ext>
                </a:extLst>
              </a:tr>
              <a:tr h="558820">
                <a:tc>
                  <a:txBody>
                    <a:bodyPr/>
                    <a:lstStyle/>
                    <a:p>
                      <a:pPr algn="ctr" fontAlgn="b"/>
                      <a:r>
                        <a:rPr lang="fr-FR" sz="1100" b="1" i="0" u="none" strike="noStrike">
                          <a:solidFill>
                            <a:schemeClr val="bg1"/>
                          </a:solidFill>
                          <a:effectLst/>
                          <a:latin typeface="Century Gothic" panose="020B0502020202020204" pitchFamily="34" charset="0"/>
                        </a:rPr>
                        <a:t>4%</a:t>
                      </a:r>
                    </a:p>
                  </a:txBody>
                  <a:tcPr marL="9525" marR="9525"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fr-FR" sz="1100" b="1" i="0" u="none" strike="noStrike">
                          <a:solidFill>
                            <a:schemeClr val="bg1"/>
                          </a:solidFill>
                          <a:effectLst/>
                          <a:latin typeface="Century Gothic" panose="020B0502020202020204" pitchFamily="34" charset="0"/>
                        </a:rPr>
                        <a:t>2%</a:t>
                      </a:r>
                    </a:p>
                  </a:txBody>
                  <a:tcPr marL="9525" marR="9525"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fr-FR" sz="1100" b="1" i="0" u="none" strike="noStrike">
                          <a:solidFill>
                            <a:schemeClr val="bg1"/>
                          </a:solidFill>
                          <a:effectLst/>
                          <a:latin typeface="Century Gothic" panose="020B0502020202020204" pitchFamily="34" charset="0"/>
                        </a:rPr>
                        <a:t>6%</a:t>
                      </a:r>
                    </a:p>
                  </a:txBody>
                  <a:tcPr marL="9525" marR="9525"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fr-FR" sz="1100" b="1" i="0" u="none" strike="noStrike">
                          <a:solidFill>
                            <a:schemeClr val="bg1"/>
                          </a:solidFill>
                          <a:effectLst/>
                          <a:latin typeface="Century Gothic" panose="020B0502020202020204" pitchFamily="34" charset="0"/>
                        </a:rPr>
                        <a:t>1%</a:t>
                      </a:r>
                    </a:p>
                  </a:txBody>
                  <a:tcPr marL="9525" marR="9525"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tc>
                  <a:txBody>
                    <a:bodyPr/>
                    <a:lstStyle/>
                    <a:p>
                      <a:pPr algn="ctr" fontAlgn="b"/>
                      <a:r>
                        <a:rPr lang="fr-FR" sz="1100" b="1" i="0" u="none" strike="noStrike">
                          <a:solidFill>
                            <a:schemeClr val="bg1"/>
                          </a:solidFill>
                          <a:effectLst/>
                          <a:latin typeface="Century Gothic" panose="020B0502020202020204" pitchFamily="34" charset="0"/>
                        </a:rPr>
                        <a:t>5%</a:t>
                      </a:r>
                    </a:p>
                  </a:txBody>
                  <a:tcPr marL="9525" marR="9525"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71232776"/>
                  </a:ext>
                </a:extLst>
              </a:tr>
              <a:tr h="441380">
                <a:tc>
                  <a:txBody>
                    <a:bodyPr/>
                    <a:lstStyle/>
                    <a:p>
                      <a:pPr algn="ctr" fontAlgn="b"/>
                      <a:r>
                        <a:rPr lang="fr-FR" sz="1100" b="1" i="0" u="none" strike="noStrike">
                          <a:solidFill>
                            <a:schemeClr val="bg1"/>
                          </a:solidFill>
                          <a:effectLst/>
                          <a:latin typeface="Century Gothic" panose="020B0502020202020204" pitchFamily="34" charset="0"/>
                        </a:rPr>
                        <a:t>35%</a:t>
                      </a:r>
                    </a:p>
                  </a:txBody>
                  <a:tcPr marL="9525" marR="9525"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fr-FR" sz="1100" b="1" i="0" u="none" strike="noStrike">
                          <a:solidFill>
                            <a:schemeClr val="bg1"/>
                          </a:solidFill>
                          <a:effectLst/>
                          <a:latin typeface="Century Gothic" panose="020B0502020202020204" pitchFamily="34" charset="0"/>
                        </a:rPr>
                        <a:t>33%</a:t>
                      </a:r>
                    </a:p>
                  </a:txBody>
                  <a:tcPr marL="9525" marR="9525"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ctr" fontAlgn="b"/>
                      <a:r>
                        <a:rPr lang="fr-FR" sz="1100" b="1" i="0" u="none" strike="noStrike">
                          <a:solidFill>
                            <a:schemeClr val="bg1"/>
                          </a:solidFill>
                          <a:effectLst/>
                          <a:latin typeface="Century Gothic" panose="020B0502020202020204" pitchFamily="34" charset="0"/>
                        </a:rPr>
                        <a:t>26%</a:t>
                      </a:r>
                    </a:p>
                  </a:txBody>
                  <a:tcPr marL="9525" marR="9525"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r>
                        <a:rPr lang="fr-FR" sz="1100" b="1" i="0" u="none" strike="noStrike">
                          <a:solidFill>
                            <a:schemeClr val="bg1"/>
                          </a:solidFill>
                          <a:effectLst/>
                          <a:latin typeface="Century Gothic" panose="020B0502020202020204" pitchFamily="34" charset="0"/>
                        </a:rPr>
                        <a:t>27%</a:t>
                      </a:r>
                    </a:p>
                  </a:txBody>
                  <a:tcPr marL="9525" marR="9525"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tc>
                  <a:txBody>
                    <a:bodyPr/>
                    <a:lstStyle/>
                    <a:p>
                      <a:pPr algn="ctr" fontAlgn="b"/>
                      <a:r>
                        <a:rPr lang="fr-FR" sz="1100" b="1" i="0" u="none" strike="noStrike">
                          <a:solidFill>
                            <a:schemeClr val="bg1"/>
                          </a:solidFill>
                          <a:effectLst/>
                          <a:latin typeface="Century Gothic" panose="020B0502020202020204" pitchFamily="34" charset="0"/>
                        </a:rPr>
                        <a:t>25%</a:t>
                      </a:r>
                    </a:p>
                  </a:txBody>
                  <a:tcPr marL="9525" marR="9525"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4194628460"/>
                  </a:ext>
                </a:extLst>
              </a:tr>
            </a:tbl>
          </a:graphicData>
        </a:graphic>
      </p:graphicFrame>
      <p:graphicFrame>
        <p:nvGraphicFramePr>
          <p:cNvPr id="24" name="Tableau 23">
            <a:extLst>
              <a:ext uri="{FF2B5EF4-FFF2-40B4-BE49-F238E27FC236}">
                <a16:creationId xmlns:a16="http://schemas.microsoft.com/office/drawing/2014/main" id="{533AAAD5-A2F5-D247-E0FB-82E650180933}"/>
              </a:ext>
            </a:extLst>
          </p:cNvPr>
          <p:cNvGraphicFramePr>
            <a:graphicFrameLocks noGrp="1"/>
          </p:cNvGraphicFramePr>
          <p:nvPr/>
        </p:nvGraphicFramePr>
        <p:xfrm>
          <a:off x="3710633" y="1779524"/>
          <a:ext cx="944097" cy="2820241"/>
        </p:xfrm>
        <a:graphic>
          <a:graphicData uri="http://schemas.openxmlformats.org/drawingml/2006/table">
            <a:tbl>
              <a:tblPr/>
              <a:tblGrid>
                <a:gridCol w="944097">
                  <a:extLst>
                    <a:ext uri="{9D8B030D-6E8A-4147-A177-3AD203B41FA5}">
                      <a16:colId xmlns:a16="http://schemas.microsoft.com/office/drawing/2014/main" val="2453338640"/>
                    </a:ext>
                  </a:extLst>
                </a:gridCol>
              </a:tblGrid>
              <a:tr h="368485">
                <a:tc>
                  <a:txBody>
                    <a:bodyPr/>
                    <a:lstStyle/>
                    <a:p>
                      <a:pPr marL="0" algn="ctr" defTabSz="1219170" rtl="0" eaLnBrk="1" fontAlgn="b" latinLnBrk="0" hangingPunct="1"/>
                      <a:r>
                        <a:rPr lang="fr-FR" sz="1100" b="1" i="0" u="none" strike="noStrike" kern="1200">
                          <a:solidFill>
                            <a:schemeClr val="accent1"/>
                          </a:solidFill>
                          <a:effectLst/>
                          <a:latin typeface="Century Gothic" panose="020B0502020202020204" pitchFamily="34" charset="0"/>
                          <a:ea typeface="+mn-ea"/>
                          <a:cs typeface="+mn-cs"/>
                        </a:rPr>
                        <a:t>Ensemble</a:t>
                      </a:r>
                    </a:p>
                  </a:txBody>
                  <a:tcPr marL="72000" marR="72000" marT="3064"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2402823"/>
                  </a:ext>
                </a:extLst>
              </a:tr>
              <a:tr h="476465">
                <a:tc>
                  <a:txBody>
                    <a:bodyPr/>
                    <a:lstStyle/>
                    <a:p>
                      <a:pPr algn="ctr" fontAlgn="b"/>
                      <a:r>
                        <a:rPr lang="fr-FR" sz="1100" b="1" i="0" u="none" strike="noStrike">
                          <a:solidFill>
                            <a:schemeClr val="bg1"/>
                          </a:solidFill>
                          <a:effectLst/>
                          <a:latin typeface="Century Gothic" panose="020B0502020202020204" pitchFamily="34" charset="0"/>
                        </a:rPr>
                        <a:t>28%</a:t>
                      </a:r>
                    </a:p>
                  </a:txBody>
                  <a:tcPr marL="9525" marR="9525"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124390742"/>
                  </a:ext>
                </a:extLst>
              </a:tr>
              <a:tr h="476465">
                <a:tc>
                  <a:txBody>
                    <a:bodyPr/>
                    <a:lstStyle/>
                    <a:p>
                      <a:pPr algn="ctr" fontAlgn="b"/>
                      <a:r>
                        <a:rPr lang="fr-FR" sz="1100" b="1" i="0" u="none" strike="noStrike">
                          <a:solidFill>
                            <a:schemeClr val="bg1"/>
                          </a:solidFill>
                          <a:effectLst/>
                          <a:latin typeface="Century Gothic" panose="020B0502020202020204" pitchFamily="34" charset="0"/>
                        </a:rPr>
                        <a:t>8%</a:t>
                      </a:r>
                    </a:p>
                  </a:txBody>
                  <a:tcPr marL="9525" marR="9525"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3692772178"/>
                  </a:ext>
                </a:extLst>
              </a:tr>
              <a:tr h="476465">
                <a:tc>
                  <a:txBody>
                    <a:bodyPr/>
                    <a:lstStyle/>
                    <a:p>
                      <a:pPr algn="ctr" fontAlgn="b"/>
                      <a:r>
                        <a:rPr lang="fr-FR" sz="1100" b="1" i="0" u="none" strike="noStrike">
                          <a:solidFill>
                            <a:schemeClr val="bg1"/>
                          </a:solidFill>
                          <a:effectLst/>
                          <a:latin typeface="Century Gothic" panose="020B0502020202020204" pitchFamily="34" charset="0"/>
                        </a:rPr>
                        <a:t>29%</a:t>
                      </a:r>
                    </a:p>
                  </a:txBody>
                  <a:tcPr marL="9525" marR="9525"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schemeClr>
                    </a:solidFill>
                  </a:tcPr>
                </a:tc>
                <a:extLst>
                  <a:ext uri="{0D108BD9-81ED-4DB2-BD59-A6C34878D82A}">
                    <a16:rowId xmlns:a16="http://schemas.microsoft.com/office/drawing/2014/main" val="2811217793"/>
                  </a:ext>
                </a:extLst>
              </a:tr>
              <a:tr h="545896">
                <a:tc>
                  <a:txBody>
                    <a:bodyPr/>
                    <a:lstStyle/>
                    <a:p>
                      <a:pPr algn="ctr" fontAlgn="b"/>
                      <a:r>
                        <a:rPr lang="fr-FR" sz="1100" b="1" i="0" u="none" strike="noStrike">
                          <a:solidFill>
                            <a:schemeClr val="bg1"/>
                          </a:solidFill>
                          <a:effectLst/>
                          <a:latin typeface="Century Gothic" panose="020B0502020202020204" pitchFamily="34" charset="0"/>
                        </a:rPr>
                        <a:t>3%</a:t>
                      </a:r>
                    </a:p>
                  </a:txBody>
                  <a:tcPr marL="9525" marR="9525"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20000"/>
                        <a:lumOff val="80000"/>
                      </a:schemeClr>
                    </a:solidFill>
                  </a:tcPr>
                </a:tc>
                <a:extLst>
                  <a:ext uri="{0D108BD9-81ED-4DB2-BD59-A6C34878D82A}">
                    <a16:rowId xmlns:a16="http://schemas.microsoft.com/office/drawing/2014/main" val="1103371913"/>
                  </a:ext>
                </a:extLst>
              </a:tr>
              <a:tr h="476465">
                <a:tc>
                  <a:txBody>
                    <a:bodyPr/>
                    <a:lstStyle/>
                    <a:p>
                      <a:pPr algn="ctr" fontAlgn="b"/>
                      <a:r>
                        <a:rPr lang="fr-FR" sz="1100" b="1" i="0" u="none" strike="noStrike">
                          <a:solidFill>
                            <a:schemeClr val="bg1"/>
                          </a:solidFill>
                          <a:effectLst/>
                          <a:latin typeface="Century Gothic" panose="020B0502020202020204" pitchFamily="34" charset="0"/>
                        </a:rPr>
                        <a:t>30%</a:t>
                      </a:r>
                    </a:p>
                  </a:txBody>
                  <a:tcPr marL="9525" marR="9525"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extLst>
                  <a:ext uri="{0D108BD9-81ED-4DB2-BD59-A6C34878D82A}">
                    <a16:rowId xmlns:a16="http://schemas.microsoft.com/office/drawing/2014/main" val="3789106255"/>
                  </a:ext>
                </a:extLst>
              </a:tr>
            </a:tbl>
          </a:graphicData>
        </a:graphic>
      </p:graphicFrame>
      <p:sp>
        <p:nvSpPr>
          <p:cNvPr id="25" name="ZoneTexte 24">
            <a:extLst>
              <a:ext uri="{FF2B5EF4-FFF2-40B4-BE49-F238E27FC236}">
                <a16:creationId xmlns:a16="http://schemas.microsoft.com/office/drawing/2014/main" id="{60DEFFF9-A195-5704-6DB6-671DA36B77C8}"/>
              </a:ext>
            </a:extLst>
          </p:cNvPr>
          <p:cNvSpPr txBox="1"/>
          <p:nvPr/>
        </p:nvSpPr>
        <p:spPr>
          <a:xfrm>
            <a:off x="6555916" y="1406137"/>
            <a:ext cx="1604927" cy="261610"/>
          </a:xfrm>
          <a:prstGeom prst="rect">
            <a:avLst/>
          </a:prstGeom>
          <a:noFill/>
        </p:spPr>
        <p:txBody>
          <a:bodyPr wrap="non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100" b="0" i="1" u="none" strike="noStrike" kern="1200" cap="none" spc="0" normalizeH="0" baseline="0" noProof="0">
                <a:ln>
                  <a:noFill/>
                </a:ln>
                <a:solidFill>
                  <a:srgbClr val="0B00B2">
                    <a:lumMod val="40000"/>
                    <a:lumOff val="60000"/>
                  </a:srgbClr>
                </a:solidFill>
                <a:effectLst/>
                <a:uLnTx/>
                <a:uFillTx/>
                <a:latin typeface="Century Gothic" panose="020B0502020202020204" pitchFamily="34" charset="0"/>
                <a:ea typeface="+mn-ea"/>
                <a:cs typeface="+mn-cs"/>
              </a:rPr>
              <a:t>Taille des communes</a:t>
            </a:r>
          </a:p>
        </p:txBody>
      </p:sp>
      <p:sp>
        <p:nvSpPr>
          <p:cNvPr id="28" name="ZoneTexte 27">
            <a:extLst>
              <a:ext uri="{FF2B5EF4-FFF2-40B4-BE49-F238E27FC236}">
                <a16:creationId xmlns:a16="http://schemas.microsoft.com/office/drawing/2014/main" id="{08712050-F0CE-CC67-7EAC-CA8E52B848D8}"/>
              </a:ext>
            </a:extLst>
          </p:cNvPr>
          <p:cNvSpPr txBox="1"/>
          <p:nvPr/>
        </p:nvSpPr>
        <p:spPr>
          <a:xfrm>
            <a:off x="1144791" y="1867217"/>
            <a:ext cx="2565842" cy="276999"/>
          </a:xfrm>
          <a:prstGeom prst="rect">
            <a:avLst/>
          </a:prstGeom>
          <a:noFill/>
        </p:spPr>
        <p:txBody>
          <a:bodyPr wrap="square">
            <a:spAutoFit/>
          </a:bodyPr>
          <a:lstStyle/>
          <a:p>
            <a:pPr marL="0" marR="0" lvl="0" indent="0" algn="l" defTabSz="1219170" rtl="0" eaLnBrk="1" fontAlgn="b"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LES PHRASES</a:t>
            </a:r>
          </a:p>
        </p:txBody>
      </p:sp>
      <p:sp>
        <p:nvSpPr>
          <p:cNvPr id="7" name="Rectangle : coins arrondis 6">
            <a:extLst>
              <a:ext uri="{FF2B5EF4-FFF2-40B4-BE49-F238E27FC236}">
                <a16:creationId xmlns:a16="http://schemas.microsoft.com/office/drawing/2014/main" id="{4506DDBD-08C5-747E-F4A5-6812C2EAA29F}"/>
              </a:ext>
            </a:extLst>
          </p:cNvPr>
          <p:cNvSpPr/>
          <p:nvPr/>
        </p:nvSpPr>
        <p:spPr>
          <a:xfrm>
            <a:off x="10480698" y="330582"/>
            <a:ext cx="1631140" cy="26161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B00B2"/>
                </a:solidFill>
                <a:effectLst/>
                <a:uLnTx/>
                <a:uFillTx/>
                <a:latin typeface="Century Gothic" panose="020B0502020202020204" pitchFamily="34" charset="0"/>
                <a:ea typeface="+mn-ea"/>
                <a:cs typeface="+mn-cs"/>
              </a:rPr>
              <a:t>Question Fermée</a:t>
            </a:r>
          </a:p>
        </p:txBody>
      </p:sp>
      <p:sp>
        <p:nvSpPr>
          <p:cNvPr id="4" name="Rectangle : coins arrondis 3">
            <a:extLst>
              <a:ext uri="{FF2B5EF4-FFF2-40B4-BE49-F238E27FC236}">
                <a16:creationId xmlns:a16="http://schemas.microsoft.com/office/drawing/2014/main" id="{EAB3B4CD-5674-7B53-FCE1-2EB687BF80ED}"/>
              </a:ext>
            </a:extLst>
          </p:cNvPr>
          <p:cNvSpPr/>
          <p:nvPr/>
        </p:nvSpPr>
        <p:spPr>
          <a:xfrm>
            <a:off x="10476844" y="672787"/>
            <a:ext cx="1631140" cy="26161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1318 </a:t>
            </a:r>
            <a:r>
              <a:rPr lang="fr-FR" sz="1200">
                <a:solidFill>
                  <a:schemeClr val="tx1"/>
                </a:solidFill>
                <a:latin typeface="Century Gothic" panose="020B0502020202020204" pitchFamily="34" charset="0"/>
              </a:rPr>
              <a:t>participants</a:t>
            </a:r>
          </a:p>
        </p:txBody>
      </p:sp>
      <p:sp>
        <p:nvSpPr>
          <p:cNvPr id="6" name="Espace réservé du numéro de diapositive 8">
            <a:extLst>
              <a:ext uri="{FF2B5EF4-FFF2-40B4-BE49-F238E27FC236}">
                <a16:creationId xmlns:a16="http://schemas.microsoft.com/office/drawing/2014/main" id="{FC330C5D-8E30-3DBD-65FB-DBB4FC5FE68A}"/>
              </a:ext>
            </a:extLst>
          </p:cNvPr>
          <p:cNvSpPr txBox="1">
            <a:spLocks/>
          </p:cNvSpPr>
          <p:nvPr/>
        </p:nvSpPr>
        <p:spPr>
          <a:xfrm>
            <a:off x="10182995" y="6385715"/>
            <a:ext cx="1800000" cy="480000"/>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16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r">
              <a:defRPr/>
            </a:pPr>
            <a:fld id="{86CB4B4D-7CA3-9044-876B-883B54F8677D}" type="slidenum">
              <a:rPr lang="fr-FR" sz="1100" b="1" smtClean="0">
                <a:solidFill>
                  <a:srgbClr val="011CA3"/>
                </a:solidFill>
              </a:rPr>
              <a:pPr algn="r">
                <a:defRPr/>
              </a:pPr>
              <a:t>35</a:t>
            </a:fld>
            <a:endParaRPr lang="fr-FR" sz="1100" b="1">
              <a:solidFill>
                <a:srgbClr val="011CA3"/>
              </a:solidFill>
            </a:endParaRPr>
          </a:p>
        </p:txBody>
      </p:sp>
    </p:spTree>
    <p:extLst>
      <p:ext uri="{BB962C8B-B14F-4D97-AF65-F5344CB8AC3E}">
        <p14:creationId xmlns:p14="http://schemas.microsoft.com/office/powerpoint/2010/main" val="4013239571"/>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777A627D-EEEB-4155-F504-4CB559C1B4F1}"/>
              </a:ext>
            </a:extLst>
          </p:cNvPr>
          <p:cNvSpPr txBox="1"/>
          <p:nvPr/>
        </p:nvSpPr>
        <p:spPr>
          <a:xfrm>
            <a:off x="1298115" y="4886727"/>
            <a:ext cx="9824698" cy="1438855"/>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 Le BTP bénéficie d'une mauvaise réputation de travail dur et dangereux, mal rémunéré et peu innovant ce qui n'est pas toujours le cas. La communication avance sur ce point mais le fait que les filières pro soient encore considérés par beaucoup de  personnes comme des filières pour les mauvais élèves ou des voies de garage est très pénalisant. De plus un ouvrier du secteur BTP peut à terme monter son entreprise et devenir un véritable entrepreneur, devenir professeur dans les filières pro, obtenir un bon poste chez un fabricant ou à la FFB. Il faut mieux communiquer sur les débouchés, les parcours possibles, la pénibilité mais aussi la satisfaction des métiers manuels. Trop de personnes se tournent vers des métiers manuels après avoir fait un master et deux années comme consultants. Il faut revoir complètement les mécanismes d'orientation, donner aux gens les moyens de faire ce qu'ils veulent vraiment indépendamment de leurs capacités scolaires.  »</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Cadres et professions intellectuelles supérieures, Travail dans le secteur du BTP, 25 à 35 ans, Communes de plus de 500 000 habitants</a:t>
            </a:r>
          </a:p>
        </p:txBody>
      </p:sp>
      <p:sp>
        <p:nvSpPr>
          <p:cNvPr id="5" name="Titre 4">
            <a:extLst>
              <a:ext uri="{FF2B5EF4-FFF2-40B4-BE49-F238E27FC236}">
                <a16:creationId xmlns:a16="http://schemas.microsoft.com/office/drawing/2014/main" id="{53DF6725-DAF8-302C-60C2-0A826F4B2672}"/>
              </a:ext>
            </a:extLst>
          </p:cNvPr>
          <p:cNvSpPr>
            <a:spLocks noGrp="1"/>
          </p:cNvSpPr>
          <p:nvPr>
            <p:ph type="title"/>
          </p:nvPr>
        </p:nvSpPr>
        <p:spPr>
          <a:xfrm>
            <a:off x="1298116" y="383636"/>
            <a:ext cx="10515600" cy="244574"/>
          </a:xfrm>
        </p:spPr>
        <p:txBody>
          <a:bodyPr/>
          <a:lstStyle/>
          <a:p>
            <a:r>
              <a:rPr lang="fr-FR" sz="1400" b="1">
                <a:solidFill>
                  <a:schemeClr val="accent1"/>
                </a:solidFill>
                <a:latin typeface="Century Gothic" panose="020B0502020202020204" pitchFamily="34" charset="0"/>
              </a:rPr>
              <a:t>QUELQUES IDÉES RARES SUR LA THÉMATIQUE</a:t>
            </a:r>
            <a:endParaRPr lang="fr-FR"/>
          </a:p>
        </p:txBody>
      </p:sp>
      <p:pic>
        <p:nvPicPr>
          <p:cNvPr id="24" name="Graphique 23" descr="Guillemet fermé avec un remplissage uni">
            <a:extLst>
              <a:ext uri="{FF2B5EF4-FFF2-40B4-BE49-F238E27FC236}">
                <a16:creationId xmlns:a16="http://schemas.microsoft.com/office/drawing/2014/main" id="{A4FF8603-C72A-1465-92B0-5686C3DD755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074401" y="5925516"/>
            <a:ext cx="457200" cy="457200"/>
          </a:xfrm>
          <a:prstGeom prst="rect">
            <a:avLst/>
          </a:prstGeom>
        </p:spPr>
      </p:pic>
      <p:sp>
        <p:nvSpPr>
          <p:cNvPr id="27" name="ZoneTexte 26">
            <a:extLst>
              <a:ext uri="{FF2B5EF4-FFF2-40B4-BE49-F238E27FC236}">
                <a16:creationId xmlns:a16="http://schemas.microsoft.com/office/drawing/2014/main" id="{85781F0A-3B37-B1C5-CDA2-A29C6761A8F8}"/>
              </a:ext>
            </a:extLst>
          </p:cNvPr>
          <p:cNvSpPr txBox="1"/>
          <p:nvPr/>
        </p:nvSpPr>
        <p:spPr>
          <a:xfrm>
            <a:off x="1298115" y="2983319"/>
            <a:ext cx="9824698"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 [Pour moi, un logement idéal c’est] Un logement situé dans une ville sécurisée, proche de toutes les commodités (commerces, parcs, écoles de qualité...) avec le minimum de nuisances sonores, lumineux avec un jardin ou une terrasse. Sa surface correspond à nos besoins de famille en nombre de chambres/ entrée et salon spacieux. Il serait bien isolé et donc moins de chauffage l’hiver et un peu de fraicheur l’été. » </a:t>
            </a:r>
            <a:br>
              <a:rPr kumimoji="0" lang="fr-FR" sz="1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br>
            <a:r>
              <a:rPr kumimoji="0" lang="fr-FR" sz="11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Cadres et professions intellectuelles supérieures, 25 à 35 ans, Communes de 20 000 à 100 000 habitants</a:t>
            </a:r>
            <a:endParaRPr kumimoji="0" lang="fr-FR" sz="1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endParaRPr>
          </a:p>
        </p:txBody>
      </p:sp>
      <p:pic>
        <p:nvPicPr>
          <p:cNvPr id="31" name="Graphique 30" descr="Guillemet ouvert avec un remplissage uni">
            <a:extLst>
              <a:ext uri="{FF2B5EF4-FFF2-40B4-BE49-F238E27FC236}">
                <a16:creationId xmlns:a16="http://schemas.microsoft.com/office/drawing/2014/main" id="{2F308F3F-1EC3-054F-1681-AF874BE4FC1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41703" y="1244508"/>
            <a:ext cx="457200" cy="457200"/>
          </a:xfrm>
          <a:prstGeom prst="rect">
            <a:avLst/>
          </a:prstGeom>
        </p:spPr>
      </p:pic>
      <p:sp>
        <p:nvSpPr>
          <p:cNvPr id="33" name="ZoneTexte 32">
            <a:extLst>
              <a:ext uri="{FF2B5EF4-FFF2-40B4-BE49-F238E27FC236}">
                <a16:creationId xmlns:a16="http://schemas.microsoft.com/office/drawing/2014/main" id="{6511D8FB-665B-9647-37A1-8B7E8AD7621E}"/>
              </a:ext>
            </a:extLst>
          </p:cNvPr>
          <p:cNvSpPr txBox="1"/>
          <p:nvPr/>
        </p:nvSpPr>
        <p:spPr>
          <a:xfrm>
            <a:off x="1298115" y="3941119"/>
            <a:ext cx="9824698" cy="769441"/>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 Le recours à la rue n'est pas toujours un choix. Cela est souvent dû à une vie cabossée (perte de travail, rejet de la société, ménage brisé, etc.). Je pense que ces personnes ont droit à une deuxième chance et souvent n’osent se mettre en avant. Je pense que certains ont droit à des logements sociaux, malgré un train de vie respectable. De nos jours, personne ne doit vivre dans la rue.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 </a:t>
            </a:r>
            <a:r>
              <a:rPr kumimoji="0" lang="fr-FR" sz="11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Retraité / Retraitée, 63 à 75 ans, Communes rurales (moins de 2000 habitants)</a:t>
            </a:r>
          </a:p>
        </p:txBody>
      </p:sp>
      <p:sp>
        <p:nvSpPr>
          <p:cNvPr id="36" name="ZoneTexte 35">
            <a:extLst>
              <a:ext uri="{FF2B5EF4-FFF2-40B4-BE49-F238E27FC236}">
                <a16:creationId xmlns:a16="http://schemas.microsoft.com/office/drawing/2014/main" id="{25DEB9CE-FB1C-3DC4-642B-FDE4E6404743}"/>
              </a:ext>
            </a:extLst>
          </p:cNvPr>
          <p:cNvSpPr txBox="1"/>
          <p:nvPr/>
        </p:nvSpPr>
        <p:spPr>
          <a:xfrm>
            <a:off x="1298115" y="1435100"/>
            <a:ext cx="9824698" cy="1446550"/>
          </a:xfrm>
          <a:prstGeom prst="rect">
            <a:avLst/>
          </a:prstGeom>
          <a:noFill/>
        </p:spPr>
        <p:txBody>
          <a:bodyPr wrap="square" rtlCol="0">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0"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 Le gouvernement devrait créer une base de données recensant l'intégralité des bâtiments existants avec toutes les informations et tous les documents qui y sont liés à leur construction (programmes, modélisations, devis, factures, documentation technique des systèmes, plans architecturaux, plans techniques, listing des éléments, performances, diagnostics amiante, DPE, etc.) et à chaque autre intervention (rénovation, réhabilitation, reconstruction, extension, audits, diagnostics, etc.) et en donner l'accès, sur demande, aux structures qui en auront besoin par la suite (exploitation - maintenance, audits énergétiques, études statistiques de l'INSEE, bailleurs sociaux, etc.). Actuellement, ces informations n'existent pas, car les documents sont en grande partie détruits après travaux, ou perdus. Lors de rénovations, les entreprises sont donc obligées de formuler des hypothèses, représentant parfois la quasi-totalité de leurs données d'entrée. »</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000000"/>
                </a:solidFill>
                <a:effectLst/>
                <a:uLnTx/>
                <a:uFillTx/>
                <a:latin typeface="Century Gothic" panose="020B0502020202020204" pitchFamily="34" charset="0"/>
                <a:ea typeface="+mn-ea"/>
                <a:cs typeface="+mn-cs"/>
              </a:rPr>
              <a:t>En recherche d’emploi, 25 à 35 ans, Communes de 20 000 à 100 000 habitants</a:t>
            </a:r>
          </a:p>
        </p:txBody>
      </p:sp>
      <p:sp>
        <p:nvSpPr>
          <p:cNvPr id="10" name="ZoneTexte 9">
            <a:extLst>
              <a:ext uri="{FF2B5EF4-FFF2-40B4-BE49-F238E27FC236}">
                <a16:creationId xmlns:a16="http://schemas.microsoft.com/office/drawing/2014/main" id="{0E44D5D6-20A6-124D-B08C-8307D967384A}"/>
              </a:ext>
            </a:extLst>
          </p:cNvPr>
          <p:cNvSpPr txBox="1"/>
          <p:nvPr/>
        </p:nvSpPr>
        <p:spPr>
          <a:xfrm>
            <a:off x="1298115" y="636067"/>
            <a:ext cx="9824697" cy="313932"/>
          </a:xfrm>
          <a:prstGeom prst="rect">
            <a:avLst/>
          </a:prstGeom>
          <a:noFill/>
        </p:spPr>
        <p:txBody>
          <a:bodyPr wrap="square">
            <a:spAutoFit/>
          </a:bodyPr>
          <a:lstStyle/>
          <a:p>
            <a:pPr marL="0" marR="0" lvl="0" indent="0" algn="l" defTabSz="914400" rtl="0" eaLnBrk="1" fontAlgn="auto" latinLnBrk="0" hangingPunct="1">
              <a:lnSpc>
                <a:spcPct val="90000"/>
              </a:lnSpc>
              <a:spcBef>
                <a:spcPts val="1000"/>
              </a:spcBef>
              <a:spcAft>
                <a:spcPts val="0"/>
              </a:spcAft>
              <a:buClrTx/>
              <a:buSzTx/>
              <a:buFontTx/>
              <a:buNone/>
              <a:tabLst/>
              <a:defRPr/>
            </a:pPr>
            <a:r>
              <a:rPr kumimoji="0" lang="fr-FR" sz="1600" b="1" i="0" u="none" strike="noStrike" kern="1200" cap="none" spc="0" normalizeH="0" baseline="0" noProof="0">
                <a:ln>
                  <a:noFill/>
                </a:ln>
                <a:solidFill>
                  <a:srgbClr val="0465A9"/>
                </a:solidFill>
                <a:effectLst/>
                <a:uLnTx/>
                <a:uFillTx/>
                <a:latin typeface="Century Gothic" panose="020B0502020202020204" pitchFamily="34" charset="0"/>
                <a:ea typeface="+mn-ea"/>
                <a:cs typeface="+mn-cs"/>
              </a:rPr>
              <a:t>Les idées rares sont des contributions élaborées et originales issues de la consultation</a:t>
            </a:r>
          </a:p>
        </p:txBody>
      </p:sp>
      <p:sp>
        <p:nvSpPr>
          <p:cNvPr id="2" name="Espace réservé du numéro de diapositive 8">
            <a:extLst>
              <a:ext uri="{FF2B5EF4-FFF2-40B4-BE49-F238E27FC236}">
                <a16:creationId xmlns:a16="http://schemas.microsoft.com/office/drawing/2014/main" id="{A40EB948-C07D-BBCD-430F-8CCD2EA6465F}"/>
              </a:ext>
            </a:extLst>
          </p:cNvPr>
          <p:cNvSpPr txBox="1">
            <a:spLocks/>
          </p:cNvSpPr>
          <p:nvPr/>
        </p:nvSpPr>
        <p:spPr>
          <a:xfrm>
            <a:off x="10182995" y="6385715"/>
            <a:ext cx="1800000" cy="480000"/>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16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r">
              <a:defRPr/>
            </a:pPr>
            <a:fld id="{86CB4B4D-7CA3-9044-876B-883B54F8677D}" type="slidenum">
              <a:rPr lang="fr-FR" sz="1100" b="1" smtClean="0">
                <a:solidFill>
                  <a:srgbClr val="011CA3"/>
                </a:solidFill>
              </a:rPr>
              <a:pPr algn="r">
                <a:defRPr/>
              </a:pPr>
              <a:t>36</a:t>
            </a:fld>
            <a:endParaRPr lang="fr-FR" sz="1100" b="1">
              <a:solidFill>
                <a:srgbClr val="011CA3"/>
              </a:solidFill>
            </a:endParaRPr>
          </a:p>
        </p:txBody>
      </p:sp>
    </p:spTree>
    <p:extLst>
      <p:ext uri="{BB962C8B-B14F-4D97-AF65-F5344CB8AC3E}">
        <p14:creationId xmlns:p14="http://schemas.microsoft.com/office/powerpoint/2010/main" val="824562739"/>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Espace réservé du texte 4">
            <a:extLst>
              <a:ext uri="{FF2B5EF4-FFF2-40B4-BE49-F238E27FC236}">
                <a16:creationId xmlns:a16="http://schemas.microsoft.com/office/drawing/2014/main" id="{020DCFCD-BFCD-CD41-FCAE-AA06775930D4}"/>
              </a:ext>
            </a:extLst>
          </p:cNvPr>
          <p:cNvSpPr>
            <a:spLocks noGrp="1"/>
          </p:cNvSpPr>
          <p:nvPr>
            <p:ph type="body" sz="quarter" idx="10"/>
          </p:nvPr>
        </p:nvSpPr>
        <p:spPr/>
        <p:txBody>
          <a:bodyPr/>
          <a:lstStyle/>
          <a:p>
            <a:r>
              <a:rPr lang="fr-FR"/>
              <a:t>NUMÉRIQUE</a:t>
            </a:r>
          </a:p>
        </p:txBody>
      </p:sp>
      <p:pic>
        <p:nvPicPr>
          <p:cNvPr id="6" name="Image 5">
            <a:extLst>
              <a:ext uri="{FF2B5EF4-FFF2-40B4-BE49-F238E27FC236}">
                <a16:creationId xmlns:a16="http://schemas.microsoft.com/office/drawing/2014/main" id="{33803960-951C-1A89-8DB5-736D7978B35C}"/>
              </a:ext>
            </a:extLst>
          </p:cNvPr>
          <p:cNvPicPr>
            <a:picLocks/>
          </p:cNvPicPr>
          <p:nvPr/>
        </p:nvPicPr>
        <p:blipFill rotWithShape="1">
          <a:blip r:embed="rId2"/>
          <a:srcRect l="5896" t="3939" b="1863"/>
          <a:stretch/>
        </p:blipFill>
        <p:spPr>
          <a:xfrm>
            <a:off x="2600442" y="2938595"/>
            <a:ext cx="1217718" cy="1218940"/>
          </a:xfrm>
          <a:prstGeom prst="ellipse">
            <a:avLst/>
          </a:prstGeom>
          <a:ln>
            <a:solidFill>
              <a:schemeClr val="bg1">
                <a:lumMod val="75000"/>
              </a:schemeClr>
            </a:solidFill>
          </a:ln>
        </p:spPr>
      </p:pic>
    </p:spTree>
    <p:extLst>
      <p:ext uri="{BB962C8B-B14F-4D97-AF65-F5344CB8AC3E}">
        <p14:creationId xmlns:p14="http://schemas.microsoft.com/office/powerpoint/2010/main" val="3879737041"/>
      </p:ext>
    </p:extLst>
  </p:cSld>
  <p:clrMapOvr>
    <a:masterClrMapping/>
  </p:clrMapOvr>
  <p:transition spd="med"/>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 coins arrondis 3">
            <a:extLst>
              <a:ext uri="{FF2B5EF4-FFF2-40B4-BE49-F238E27FC236}">
                <a16:creationId xmlns:a16="http://schemas.microsoft.com/office/drawing/2014/main" id="{B0D66813-7CE5-6193-E4EC-2E66210DAF97}"/>
              </a:ext>
            </a:extLst>
          </p:cNvPr>
          <p:cNvSpPr/>
          <p:nvPr/>
        </p:nvSpPr>
        <p:spPr>
          <a:xfrm>
            <a:off x="472933" y="2563892"/>
            <a:ext cx="2209410" cy="46213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atin typeface="Century Gothic" panose="020B0502020202020204" pitchFamily="34" charset="0"/>
            </a:endParaRPr>
          </a:p>
        </p:txBody>
      </p:sp>
      <p:sp>
        <p:nvSpPr>
          <p:cNvPr id="5" name="Rectangle : coins arrondis 4">
            <a:extLst>
              <a:ext uri="{FF2B5EF4-FFF2-40B4-BE49-F238E27FC236}">
                <a16:creationId xmlns:a16="http://schemas.microsoft.com/office/drawing/2014/main" id="{CB63988A-D526-C057-57DC-C9ABC472E76B}"/>
              </a:ext>
            </a:extLst>
          </p:cNvPr>
          <p:cNvSpPr/>
          <p:nvPr/>
        </p:nvSpPr>
        <p:spPr>
          <a:xfrm>
            <a:off x="6338478" y="2563892"/>
            <a:ext cx="2119791" cy="462131"/>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atin typeface="Century Gothic" panose="020B0502020202020204" pitchFamily="34" charset="0"/>
            </a:endParaRPr>
          </a:p>
        </p:txBody>
      </p:sp>
      <p:sp>
        <p:nvSpPr>
          <p:cNvPr id="6" name="Rectangle : coins arrondis 5">
            <a:extLst>
              <a:ext uri="{FF2B5EF4-FFF2-40B4-BE49-F238E27FC236}">
                <a16:creationId xmlns:a16="http://schemas.microsoft.com/office/drawing/2014/main" id="{9B07988D-9B12-3E21-15A6-723ECDE1B142}"/>
              </a:ext>
            </a:extLst>
          </p:cNvPr>
          <p:cNvSpPr/>
          <p:nvPr/>
        </p:nvSpPr>
        <p:spPr>
          <a:xfrm>
            <a:off x="383316" y="2859222"/>
            <a:ext cx="5725384" cy="3430404"/>
          </a:xfrm>
          <a:prstGeom prst="roundRect">
            <a:avLst>
              <a:gd name="adj" fmla="val 368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atin typeface="Century Gothic" panose="020B0502020202020204" pitchFamily="34" charset="0"/>
            </a:endParaRPr>
          </a:p>
        </p:txBody>
      </p:sp>
      <p:sp>
        <p:nvSpPr>
          <p:cNvPr id="7" name="Rectangle : coins arrondis 6">
            <a:extLst>
              <a:ext uri="{FF2B5EF4-FFF2-40B4-BE49-F238E27FC236}">
                <a16:creationId xmlns:a16="http://schemas.microsoft.com/office/drawing/2014/main" id="{CEA1303C-74A0-EC03-F1C0-B5A7888C83AA}"/>
              </a:ext>
            </a:extLst>
          </p:cNvPr>
          <p:cNvSpPr/>
          <p:nvPr/>
        </p:nvSpPr>
        <p:spPr>
          <a:xfrm>
            <a:off x="6224178" y="2859222"/>
            <a:ext cx="5725384" cy="3430404"/>
          </a:xfrm>
          <a:prstGeom prst="roundRect">
            <a:avLst>
              <a:gd name="adj" fmla="val 368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atin typeface="Century Gothic" panose="020B0502020202020204" pitchFamily="34" charset="0"/>
            </a:endParaRPr>
          </a:p>
        </p:txBody>
      </p:sp>
      <p:sp>
        <p:nvSpPr>
          <p:cNvPr id="8" name="Espace réservé du texte 1">
            <a:extLst>
              <a:ext uri="{FF2B5EF4-FFF2-40B4-BE49-F238E27FC236}">
                <a16:creationId xmlns:a16="http://schemas.microsoft.com/office/drawing/2014/main" id="{6886F8B2-6C58-9BAF-DC8A-AAE0586F0325}"/>
              </a:ext>
            </a:extLst>
          </p:cNvPr>
          <p:cNvSpPr>
            <a:spLocks noGrp="1"/>
          </p:cNvSpPr>
          <p:nvPr>
            <p:ph type="body" sz="quarter" idx="13"/>
          </p:nvPr>
        </p:nvSpPr>
        <p:spPr>
          <a:xfrm>
            <a:off x="1298116" y="615334"/>
            <a:ext cx="8575276" cy="369268"/>
          </a:xfrm>
        </p:spPr>
        <p:txBody>
          <a:bodyPr/>
          <a:lstStyle/>
          <a:p>
            <a:r>
              <a:rPr lang="fr-FR"/>
              <a:t>NUMÉRIQUE</a:t>
            </a:r>
          </a:p>
        </p:txBody>
      </p:sp>
      <p:sp>
        <p:nvSpPr>
          <p:cNvPr id="9" name="Titre 2">
            <a:extLst>
              <a:ext uri="{FF2B5EF4-FFF2-40B4-BE49-F238E27FC236}">
                <a16:creationId xmlns:a16="http://schemas.microsoft.com/office/drawing/2014/main" id="{B0802594-8551-95AD-6EDA-DAA169B4C6A0}"/>
              </a:ext>
            </a:extLst>
          </p:cNvPr>
          <p:cNvSpPr>
            <a:spLocks noGrp="1"/>
          </p:cNvSpPr>
          <p:nvPr>
            <p:ph type="title"/>
          </p:nvPr>
        </p:nvSpPr>
        <p:spPr>
          <a:xfrm>
            <a:off x="1298116" y="310484"/>
            <a:ext cx="10515600" cy="244574"/>
          </a:xfrm>
        </p:spPr>
        <p:txBody>
          <a:bodyPr/>
          <a:lstStyle/>
          <a:p>
            <a:r>
              <a:rPr lang="fr-FR"/>
              <a:t>INFORMATIONS SUR LES PARTICIPANTS</a:t>
            </a:r>
          </a:p>
        </p:txBody>
      </p:sp>
      <p:sp>
        <p:nvSpPr>
          <p:cNvPr id="10" name="ZoneTexte 9">
            <a:extLst>
              <a:ext uri="{FF2B5EF4-FFF2-40B4-BE49-F238E27FC236}">
                <a16:creationId xmlns:a16="http://schemas.microsoft.com/office/drawing/2014/main" id="{42A3CF64-91DE-13D3-FBBE-A7EB4DD789EB}"/>
              </a:ext>
            </a:extLst>
          </p:cNvPr>
          <p:cNvSpPr txBox="1"/>
          <p:nvPr/>
        </p:nvSpPr>
        <p:spPr>
          <a:xfrm>
            <a:off x="434116" y="2574391"/>
            <a:ext cx="2299027" cy="307777"/>
          </a:xfrm>
          <a:prstGeom prst="rect">
            <a:avLst/>
          </a:prstGeom>
          <a:noFill/>
        </p:spPr>
        <p:txBody>
          <a:bodyPr wrap="none" rtlCol="0">
            <a:spAutoFit/>
          </a:bodyPr>
          <a:lstStyle/>
          <a:p>
            <a:pPr algn="l"/>
            <a:r>
              <a:rPr lang="fr-FR" sz="1400" b="1">
                <a:solidFill>
                  <a:schemeClr val="accent1"/>
                </a:solidFill>
                <a:latin typeface="Century Gothic" panose="020B0502020202020204" pitchFamily="34" charset="0"/>
              </a:rPr>
              <a:t>QUEL EST VOTRE STATUT ?</a:t>
            </a:r>
          </a:p>
        </p:txBody>
      </p:sp>
      <p:sp>
        <p:nvSpPr>
          <p:cNvPr id="11" name="ZoneTexte 10">
            <a:extLst>
              <a:ext uri="{FF2B5EF4-FFF2-40B4-BE49-F238E27FC236}">
                <a16:creationId xmlns:a16="http://schemas.microsoft.com/office/drawing/2014/main" id="{F35DF2E0-E343-88E6-2AB5-00F0A8956690}"/>
              </a:ext>
            </a:extLst>
          </p:cNvPr>
          <p:cNvSpPr txBox="1"/>
          <p:nvPr/>
        </p:nvSpPr>
        <p:spPr>
          <a:xfrm>
            <a:off x="6324600" y="2561690"/>
            <a:ext cx="2108269" cy="307777"/>
          </a:xfrm>
          <a:prstGeom prst="rect">
            <a:avLst/>
          </a:prstGeom>
          <a:noFill/>
        </p:spPr>
        <p:txBody>
          <a:bodyPr wrap="none" rtlCol="0">
            <a:spAutoFit/>
          </a:bodyPr>
          <a:lstStyle/>
          <a:p>
            <a:pPr algn="l"/>
            <a:r>
              <a:rPr lang="fr-FR" sz="1400" b="1">
                <a:solidFill>
                  <a:schemeClr val="accent1"/>
                </a:solidFill>
                <a:latin typeface="Century Gothic" panose="020B0502020202020204" pitchFamily="34" charset="0"/>
              </a:rPr>
              <a:t>QUEL EST VOTRE ÂGE ?</a:t>
            </a:r>
          </a:p>
        </p:txBody>
      </p:sp>
      <p:graphicFrame>
        <p:nvGraphicFramePr>
          <p:cNvPr id="12" name="Graphique 11">
            <a:extLst>
              <a:ext uri="{FF2B5EF4-FFF2-40B4-BE49-F238E27FC236}">
                <a16:creationId xmlns:a16="http://schemas.microsoft.com/office/drawing/2014/main" id="{8F258F38-4617-668A-9016-CA1E76E745EA}"/>
              </a:ext>
            </a:extLst>
          </p:cNvPr>
          <p:cNvGraphicFramePr>
            <a:graphicFrameLocks/>
          </p:cNvGraphicFramePr>
          <p:nvPr>
            <p:extLst>
              <p:ext uri="{D42A27DB-BD31-4B8C-83A1-F6EECF244321}">
                <p14:modId xmlns:p14="http://schemas.microsoft.com/office/powerpoint/2010/main" val="4062535399"/>
              </p:ext>
            </p:extLst>
          </p:nvPr>
        </p:nvGraphicFramePr>
        <p:xfrm>
          <a:off x="383316" y="2901593"/>
          <a:ext cx="5725384" cy="3388033"/>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17" name="Graphique 16">
            <a:extLst>
              <a:ext uri="{FF2B5EF4-FFF2-40B4-BE49-F238E27FC236}">
                <a16:creationId xmlns:a16="http://schemas.microsoft.com/office/drawing/2014/main" id="{87221F27-3F9D-11B4-65B7-6D00FA0B6BAD}"/>
              </a:ext>
            </a:extLst>
          </p:cNvPr>
          <p:cNvGraphicFramePr>
            <a:graphicFrameLocks/>
          </p:cNvGraphicFramePr>
          <p:nvPr>
            <p:extLst>
              <p:ext uri="{D42A27DB-BD31-4B8C-83A1-F6EECF244321}">
                <p14:modId xmlns:p14="http://schemas.microsoft.com/office/powerpoint/2010/main" val="658016854"/>
              </p:ext>
            </p:extLst>
          </p:nvPr>
        </p:nvGraphicFramePr>
        <p:xfrm>
          <a:off x="6351767" y="2990328"/>
          <a:ext cx="5470206" cy="3275688"/>
        </p:xfrm>
        <a:graphic>
          <a:graphicData uri="http://schemas.openxmlformats.org/drawingml/2006/chart">
            <c:chart xmlns:c="http://schemas.openxmlformats.org/drawingml/2006/chart" xmlns:r="http://schemas.openxmlformats.org/officeDocument/2006/relationships" r:id="rId4"/>
          </a:graphicData>
        </a:graphic>
      </p:graphicFrame>
      <p:graphicFrame>
        <p:nvGraphicFramePr>
          <p:cNvPr id="19" name="Graphique 18">
            <a:extLst>
              <a:ext uri="{FF2B5EF4-FFF2-40B4-BE49-F238E27FC236}">
                <a16:creationId xmlns:a16="http://schemas.microsoft.com/office/drawing/2014/main" id="{1E1267D9-830D-05E0-1A69-C9F09840F6AE}"/>
              </a:ext>
            </a:extLst>
          </p:cNvPr>
          <p:cNvGraphicFramePr>
            <a:graphicFrameLocks/>
          </p:cNvGraphicFramePr>
          <p:nvPr>
            <p:extLst>
              <p:ext uri="{D42A27DB-BD31-4B8C-83A1-F6EECF244321}">
                <p14:modId xmlns:p14="http://schemas.microsoft.com/office/powerpoint/2010/main" val="445933602"/>
              </p:ext>
            </p:extLst>
          </p:nvPr>
        </p:nvGraphicFramePr>
        <p:xfrm>
          <a:off x="430144" y="2957765"/>
          <a:ext cx="5564256" cy="3275687"/>
        </p:xfrm>
        <a:graphic>
          <a:graphicData uri="http://schemas.openxmlformats.org/drawingml/2006/chart">
            <c:chart xmlns:c="http://schemas.openxmlformats.org/drawingml/2006/chart" xmlns:r="http://schemas.openxmlformats.org/officeDocument/2006/relationships" r:id="rId5"/>
          </a:graphicData>
        </a:graphic>
      </p:graphicFrame>
      <p:sp>
        <p:nvSpPr>
          <p:cNvPr id="18" name="Rectangle 17">
            <a:extLst>
              <a:ext uri="{FF2B5EF4-FFF2-40B4-BE49-F238E27FC236}">
                <a16:creationId xmlns:a16="http://schemas.microsoft.com/office/drawing/2014/main" id="{E15F1890-8FFA-F6EA-0A01-302B9F8022D5}"/>
              </a:ext>
            </a:extLst>
          </p:cNvPr>
          <p:cNvSpPr/>
          <p:nvPr/>
        </p:nvSpPr>
        <p:spPr>
          <a:xfrm>
            <a:off x="104312" y="188020"/>
            <a:ext cx="1077132" cy="846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24" name="Image 23">
            <a:extLst>
              <a:ext uri="{FF2B5EF4-FFF2-40B4-BE49-F238E27FC236}">
                <a16:creationId xmlns:a16="http://schemas.microsoft.com/office/drawing/2014/main" id="{57447C6E-1082-E761-1C0C-3ED259D0638C}"/>
              </a:ext>
            </a:extLst>
          </p:cNvPr>
          <p:cNvPicPr>
            <a:picLocks/>
          </p:cNvPicPr>
          <p:nvPr/>
        </p:nvPicPr>
        <p:blipFill rotWithShape="1">
          <a:blip r:embed="rId6"/>
          <a:srcRect l="5896" t="3939" b="1863"/>
          <a:stretch/>
        </p:blipFill>
        <p:spPr>
          <a:xfrm>
            <a:off x="351983" y="306101"/>
            <a:ext cx="580008" cy="580590"/>
          </a:xfrm>
          <a:prstGeom prst="ellipse">
            <a:avLst/>
          </a:prstGeom>
          <a:ln>
            <a:solidFill>
              <a:schemeClr val="accent1"/>
            </a:solidFill>
          </a:ln>
        </p:spPr>
      </p:pic>
      <p:sp>
        <p:nvSpPr>
          <p:cNvPr id="27" name="Rectangle : coins arrondis 26">
            <a:extLst>
              <a:ext uri="{FF2B5EF4-FFF2-40B4-BE49-F238E27FC236}">
                <a16:creationId xmlns:a16="http://schemas.microsoft.com/office/drawing/2014/main" id="{35312972-E12C-1B52-31E4-E81E3166806E}"/>
              </a:ext>
            </a:extLst>
          </p:cNvPr>
          <p:cNvSpPr/>
          <p:nvPr/>
        </p:nvSpPr>
        <p:spPr>
          <a:xfrm>
            <a:off x="422247" y="1344707"/>
            <a:ext cx="4981026" cy="907976"/>
          </a:xfrm>
          <a:prstGeom prst="roundRect">
            <a:avLst>
              <a:gd name="adj" fmla="val 3680"/>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atin typeface="Century Gothic" panose="020B0502020202020204" pitchFamily="34" charset="0"/>
            </a:endParaRPr>
          </a:p>
        </p:txBody>
      </p:sp>
      <p:sp>
        <p:nvSpPr>
          <p:cNvPr id="28" name="ZoneTexte 27">
            <a:extLst>
              <a:ext uri="{FF2B5EF4-FFF2-40B4-BE49-F238E27FC236}">
                <a16:creationId xmlns:a16="http://schemas.microsoft.com/office/drawing/2014/main" id="{B76B6A54-6682-8B19-F7C3-BDFAFEC10385}"/>
              </a:ext>
            </a:extLst>
          </p:cNvPr>
          <p:cNvSpPr txBox="1"/>
          <p:nvPr/>
        </p:nvSpPr>
        <p:spPr>
          <a:xfrm>
            <a:off x="888253" y="1618828"/>
            <a:ext cx="1539204" cy="338554"/>
          </a:xfrm>
          <a:prstGeom prst="rect">
            <a:avLst/>
          </a:prstGeom>
          <a:noFill/>
        </p:spPr>
        <p:txBody>
          <a:bodyPr wrap="none" rtlCol="0">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fr-FR" sz="1600" b="1">
                <a:solidFill>
                  <a:schemeClr val="accent1"/>
                </a:solidFill>
                <a:latin typeface="Century Gothic"/>
              </a:rPr>
              <a:t>2’458</a:t>
            </a:r>
            <a:r>
              <a:rPr kumimoji="0" lang="fr-FR" sz="1600" b="1" i="0" u="none" strike="noStrike" kern="1200" cap="none" spc="0" normalizeH="0" baseline="0" noProof="0">
                <a:ln>
                  <a:noFill/>
                </a:ln>
                <a:solidFill>
                  <a:srgbClr val="0B00B2"/>
                </a:solidFill>
                <a:effectLst/>
                <a:uLnTx/>
                <a:uFillTx/>
                <a:latin typeface="Century Gothic" panose="020B0502020202020204" pitchFamily="34" charset="0"/>
                <a:ea typeface="+mn-ea"/>
                <a:cs typeface="+mn-cs"/>
              </a:rPr>
              <a:t> </a:t>
            </a:r>
            <a:r>
              <a:rPr kumimoji="0" lang="fr-FR" sz="1100" b="1" i="0" u="none" strike="noStrike" kern="1200" cap="none" spc="0" normalizeH="0" baseline="0" noProof="0">
                <a:ln>
                  <a:noFill/>
                </a:ln>
                <a:solidFill>
                  <a:srgbClr val="0B00B2"/>
                </a:solidFill>
                <a:effectLst/>
                <a:uLnTx/>
                <a:uFillTx/>
                <a:latin typeface="Century Gothic" panose="020B0502020202020204" pitchFamily="34" charset="0"/>
                <a:ea typeface="+mn-ea"/>
                <a:cs typeface="+mn-cs"/>
              </a:rPr>
              <a:t>répondants</a:t>
            </a:r>
          </a:p>
        </p:txBody>
      </p:sp>
      <p:sp>
        <p:nvSpPr>
          <p:cNvPr id="29" name="ZoneTexte 28">
            <a:extLst>
              <a:ext uri="{FF2B5EF4-FFF2-40B4-BE49-F238E27FC236}">
                <a16:creationId xmlns:a16="http://schemas.microsoft.com/office/drawing/2014/main" id="{86E4F866-42C9-4898-55F6-CE583D2FEC7A}"/>
              </a:ext>
            </a:extLst>
          </p:cNvPr>
          <p:cNvSpPr txBox="1"/>
          <p:nvPr/>
        </p:nvSpPr>
        <p:spPr>
          <a:xfrm>
            <a:off x="2891919" y="1618828"/>
            <a:ext cx="1763624" cy="338554"/>
          </a:xfrm>
          <a:prstGeom prst="rect">
            <a:avLst/>
          </a:prstGeom>
          <a:noFill/>
        </p:spPr>
        <p:txBody>
          <a:bodyPr wrap="none" rtlCol="0">
            <a:spAutoFit/>
          </a:bodyPr>
          <a:lstStyle/>
          <a:p>
            <a:pPr algn="l"/>
            <a:r>
              <a:rPr lang="fr-FR" sz="1600">
                <a:solidFill>
                  <a:schemeClr val="accent1"/>
                </a:solidFill>
                <a:latin typeface="Century Gothic" panose="020B0502020202020204" pitchFamily="34" charset="0"/>
              </a:rPr>
              <a:t>56’166 </a:t>
            </a:r>
            <a:r>
              <a:rPr lang="fr-FR" sz="1100">
                <a:solidFill>
                  <a:schemeClr val="accent1"/>
                </a:solidFill>
                <a:latin typeface="Century Gothic" panose="020B0502020202020204" pitchFamily="34" charset="0"/>
              </a:rPr>
              <a:t>contributions</a:t>
            </a:r>
          </a:p>
        </p:txBody>
      </p:sp>
      <p:sp>
        <p:nvSpPr>
          <p:cNvPr id="2" name="Espace réservé du numéro de diapositive 8">
            <a:extLst>
              <a:ext uri="{FF2B5EF4-FFF2-40B4-BE49-F238E27FC236}">
                <a16:creationId xmlns:a16="http://schemas.microsoft.com/office/drawing/2014/main" id="{D32DFC56-060F-27B9-C94D-7B423EEAFB2C}"/>
              </a:ext>
            </a:extLst>
          </p:cNvPr>
          <p:cNvSpPr txBox="1">
            <a:spLocks/>
          </p:cNvSpPr>
          <p:nvPr/>
        </p:nvSpPr>
        <p:spPr>
          <a:xfrm>
            <a:off x="10182995" y="6385715"/>
            <a:ext cx="1800000" cy="480000"/>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16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r">
              <a:defRPr/>
            </a:pPr>
            <a:fld id="{86CB4B4D-7CA3-9044-876B-883B54F8677D}" type="slidenum">
              <a:rPr lang="fr-FR" sz="1100" b="1" smtClean="0">
                <a:solidFill>
                  <a:srgbClr val="011CA3"/>
                </a:solidFill>
              </a:rPr>
              <a:pPr algn="r">
                <a:defRPr/>
              </a:pPr>
              <a:t>38</a:t>
            </a:fld>
            <a:endParaRPr lang="fr-FR" sz="1100" b="1">
              <a:solidFill>
                <a:srgbClr val="011CA3"/>
              </a:solidFill>
            </a:endParaRPr>
          </a:p>
        </p:txBody>
      </p:sp>
    </p:spTree>
    <p:extLst>
      <p:ext uri="{BB962C8B-B14F-4D97-AF65-F5344CB8AC3E}">
        <p14:creationId xmlns:p14="http://schemas.microsoft.com/office/powerpoint/2010/main" val="2246601069"/>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 coins arrondis 13">
            <a:extLst>
              <a:ext uri="{FF2B5EF4-FFF2-40B4-BE49-F238E27FC236}">
                <a16:creationId xmlns:a16="http://schemas.microsoft.com/office/drawing/2014/main" id="{AD005C6B-1AAF-D33B-F495-EE6D6DFBE0BA}"/>
              </a:ext>
            </a:extLst>
          </p:cNvPr>
          <p:cNvSpPr/>
          <p:nvPr/>
        </p:nvSpPr>
        <p:spPr>
          <a:xfrm>
            <a:off x="6331910" y="1931561"/>
            <a:ext cx="3653611" cy="59473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1200" b="1">
                <a:solidFill>
                  <a:schemeClr val="accent1"/>
                </a:solidFill>
                <a:latin typeface="Century Gothic" panose="020B0502020202020204" pitchFamily="34" charset="0"/>
              </a:rPr>
              <a:t>TRAVAILLEZ-VOUS DANS LES MÉTIERS OU LE SECTEUR DU NUMÉRIQUE ?</a:t>
            </a:r>
          </a:p>
        </p:txBody>
      </p:sp>
      <p:sp>
        <p:nvSpPr>
          <p:cNvPr id="12" name="Rectangle : coins arrondis 11">
            <a:extLst>
              <a:ext uri="{FF2B5EF4-FFF2-40B4-BE49-F238E27FC236}">
                <a16:creationId xmlns:a16="http://schemas.microsoft.com/office/drawing/2014/main" id="{9352C5A1-91CF-9D49-9DEE-925F1DF07800}"/>
              </a:ext>
            </a:extLst>
          </p:cNvPr>
          <p:cNvSpPr/>
          <p:nvPr/>
        </p:nvSpPr>
        <p:spPr>
          <a:xfrm>
            <a:off x="6178775" y="2495504"/>
            <a:ext cx="5725384" cy="3430404"/>
          </a:xfrm>
          <a:prstGeom prst="roundRect">
            <a:avLst>
              <a:gd name="adj" fmla="val 368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atin typeface="Century Gothic" panose="020B0502020202020204" pitchFamily="34" charset="0"/>
            </a:endParaRPr>
          </a:p>
        </p:txBody>
      </p:sp>
      <p:sp>
        <p:nvSpPr>
          <p:cNvPr id="15" name="Rectangle : coins arrondis 14">
            <a:extLst>
              <a:ext uri="{FF2B5EF4-FFF2-40B4-BE49-F238E27FC236}">
                <a16:creationId xmlns:a16="http://schemas.microsoft.com/office/drawing/2014/main" id="{09611C98-942D-3FD8-05B2-DBCFD75C2977}"/>
              </a:ext>
            </a:extLst>
          </p:cNvPr>
          <p:cNvSpPr/>
          <p:nvPr/>
        </p:nvSpPr>
        <p:spPr>
          <a:xfrm>
            <a:off x="421066" y="1931561"/>
            <a:ext cx="4358198" cy="594738"/>
          </a:xfrm>
          <a:prstGeom prst="roundRect">
            <a:avLst/>
          </a:prstGeom>
          <a:solidFill>
            <a:schemeClr val="bg1">
              <a:lumMod val="9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l"/>
            <a:r>
              <a:rPr lang="fr-FR" sz="1200" b="1">
                <a:solidFill>
                  <a:schemeClr val="accent1"/>
                </a:solidFill>
                <a:latin typeface="Century Gothic" panose="020B0502020202020204" pitchFamily="34" charset="0"/>
              </a:rPr>
              <a:t>A QUEL NIVEAU ESTIMEZ-VOUS VOTRE AISANCE</a:t>
            </a:r>
            <a:br>
              <a:rPr lang="fr-FR" sz="1200" b="1">
                <a:solidFill>
                  <a:schemeClr val="accent1"/>
                </a:solidFill>
                <a:latin typeface="Century Gothic" panose="020B0502020202020204" pitchFamily="34" charset="0"/>
              </a:rPr>
            </a:br>
            <a:r>
              <a:rPr lang="fr-FR" sz="1200" b="1">
                <a:solidFill>
                  <a:schemeClr val="accent1"/>
                </a:solidFill>
                <a:latin typeface="Century Gothic" panose="020B0502020202020204" pitchFamily="34" charset="0"/>
              </a:rPr>
              <a:t>AVEC LES OUTILS NUMÉRIQUES ?</a:t>
            </a:r>
          </a:p>
        </p:txBody>
      </p:sp>
      <p:sp>
        <p:nvSpPr>
          <p:cNvPr id="20" name="Rectangle : coins arrondis 19">
            <a:extLst>
              <a:ext uri="{FF2B5EF4-FFF2-40B4-BE49-F238E27FC236}">
                <a16:creationId xmlns:a16="http://schemas.microsoft.com/office/drawing/2014/main" id="{E26D5B18-4CEE-8542-63CF-6867F44E708E}"/>
              </a:ext>
            </a:extLst>
          </p:cNvPr>
          <p:cNvSpPr/>
          <p:nvPr/>
        </p:nvSpPr>
        <p:spPr>
          <a:xfrm>
            <a:off x="294201" y="2495504"/>
            <a:ext cx="5658065" cy="3430404"/>
          </a:xfrm>
          <a:prstGeom prst="roundRect">
            <a:avLst>
              <a:gd name="adj" fmla="val 3680"/>
            </a:avLst>
          </a:prstGeom>
          <a:solidFill>
            <a:schemeClr val="bg1"/>
          </a:solid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atin typeface="Century Gothic" panose="020B0502020202020204" pitchFamily="34" charset="0"/>
            </a:endParaRPr>
          </a:p>
        </p:txBody>
      </p:sp>
      <p:sp>
        <p:nvSpPr>
          <p:cNvPr id="4" name="Espace réservé du texte 1">
            <a:extLst>
              <a:ext uri="{FF2B5EF4-FFF2-40B4-BE49-F238E27FC236}">
                <a16:creationId xmlns:a16="http://schemas.microsoft.com/office/drawing/2014/main" id="{E37E5311-541D-85F1-7E6D-6ED99D74574E}"/>
              </a:ext>
            </a:extLst>
          </p:cNvPr>
          <p:cNvSpPr>
            <a:spLocks noGrp="1"/>
          </p:cNvSpPr>
          <p:nvPr>
            <p:ph type="body" sz="quarter" idx="13"/>
          </p:nvPr>
        </p:nvSpPr>
        <p:spPr>
          <a:xfrm>
            <a:off x="1298116" y="615334"/>
            <a:ext cx="8575276" cy="369268"/>
          </a:xfrm>
        </p:spPr>
        <p:txBody>
          <a:bodyPr/>
          <a:lstStyle/>
          <a:p>
            <a:r>
              <a:rPr lang="fr-FR"/>
              <a:t>NUMÉRIQUE</a:t>
            </a:r>
          </a:p>
        </p:txBody>
      </p:sp>
      <p:sp>
        <p:nvSpPr>
          <p:cNvPr id="5" name="Titre 2">
            <a:extLst>
              <a:ext uri="{FF2B5EF4-FFF2-40B4-BE49-F238E27FC236}">
                <a16:creationId xmlns:a16="http://schemas.microsoft.com/office/drawing/2014/main" id="{2C41B662-3DDB-5A06-6F16-DBBEC8574CAC}"/>
              </a:ext>
            </a:extLst>
          </p:cNvPr>
          <p:cNvSpPr>
            <a:spLocks noGrp="1"/>
          </p:cNvSpPr>
          <p:nvPr>
            <p:ph type="title"/>
          </p:nvPr>
        </p:nvSpPr>
        <p:spPr>
          <a:xfrm>
            <a:off x="1298116" y="310484"/>
            <a:ext cx="10515600" cy="244574"/>
          </a:xfrm>
        </p:spPr>
        <p:txBody>
          <a:bodyPr/>
          <a:lstStyle/>
          <a:p>
            <a:r>
              <a:rPr lang="fr-FR"/>
              <a:t>INFORMATIONS SUR LES PARTICIPANTS</a:t>
            </a:r>
          </a:p>
        </p:txBody>
      </p:sp>
      <p:graphicFrame>
        <p:nvGraphicFramePr>
          <p:cNvPr id="8" name="Graphique 7">
            <a:extLst>
              <a:ext uri="{FF2B5EF4-FFF2-40B4-BE49-F238E27FC236}">
                <a16:creationId xmlns:a16="http://schemas.microsoft.com/office/drawing/2014/main" id="{263ECCD9-1C3E-AB26-41F2-1AD54DF853C8}"/>
              </a:ext>
            </a:extLst>
          </p:cNvPr>
          <p:cNvGraphicFramePr>
            <a:graphicFrameLocks/>
          </p:cNvGraphicFramePr>
          <p:nvPr>
            <p:extLst>
              <p:ext uri="{D42A27DB-BD31-4B8C-83A1-F6EECF244321}">
                <p14:modId xmlns:p14="http://schemas.microsoft.com/office/powerpoint/2010/main" val="1446584247"/>
              </p:ext>
            </p:extLst>
          </p:nvPr>
        </p:nvGraphicFramePr>
        <p:xfrm>
          <a:off x="7173159" y="2757651"/>
          <a:ext cx="3724170" cy="2906109"/>
        </p:xfrm>
        <a:graphic>
          <a:graphicData uri="http://schemas.openxmlformats.org/drawingml/2006/chart">
            <c:chart xmlns:c="http://schemas.openxmlformats.org/drawingml/2006/chart" xmlns:r="http://schemas.openxmlformats.org/officeDocument/2006/relationships" r:id="rId2"/>
          </a:graphicData>
        </a:graphic>
      </p:graphicFrame>
      <p:sp>
        <p:nvSpPr>
          <p:cNvPr id="9" name="ZoneTexte 8">
            <a:extLst>
              <a:ext uri="{FF2B5EF4-FFF2-40B4-BE49-F238E27FC236}">
                <a16:creationId xmlns:a16="http://schemas.microsoft.com/office/drawing/2014/main" id="{1753D00B-9F52-9DFF-E2EE-5B2DB2283FE6}"/>
              </a:ext>
            </a:extLst>
          </p:cNvPr>
          <p:cNvSpPr txBox="1"/>
          <p:nvPr/>
        </p:nvSpPr>
        <p:spPr>
          <a:xfrm>
            <a:off x="8077931" y="4287089"/>
            <a:ext cx="957313" cy="430887"/>
          </a:xfrm>
          <a:prstGeom prst="rect">
            <a:avLst/>
          </a:prstGeom>
          <a:noFill/>
        </p:spPr>
        <p:txBody>
          <a:bodyPr wrap="none" lIns="91440" tIns="45720" rIns="91440" bIns="45720" rtlCol="0" anchor="t">
            <a:spAutoFit/>
          </a:bodyPr>
          <a:lstStyle/>
          <a:p>
            <a:pPr algn="ctr"/>
            <a:r>
              <a:rPr lang="fr-FR" sz="1100" b="1">
                <a:solidFill>
                  <a:schemeClr val="bg1"/>
                </a:solidFill>
                <a:latin typeface="Century Gothic"/>
              </a:rPr>
              <a:t>NON</a:t>
            </a:r>
          </a:p>
          <a:p>
            <a:pPr algn="ctr"/>
            <a:r>
              <a:rPr lang="fr-FR" sz="1100" b="1">
                <a:solidFill>
                  <a:schemeClr val="bg1"/>
                </a:solidFill>
                <a:latin typeface="Century Gothic"/>
              </a:rPr>
              <a:t>1’296 - 60%</a:t>
            </a:r>
          </a:p>
        </p:txBody>
      </p:sp>
      <p:sp>
        <p:nvSpPr>
          <p:cNvPr id="10" name="ZoneTexte 9">
            <a:extLst>
              <a:ext uri="{FF2B5EF4-FFF2-40B4-BE49-F238E27FC236}">
                <a16:creationId xmlns:a16="http://schemas.microsoft.com/office/drawing/2014/main" id="{87884C13-8D9B-1711-6847-2EC432A1FD51}"/>
              </a:ext>
            </a:extLst>
          </p:cNvPr>
          <p:cNvSpPr txBox="1"/>
          <p:nvPr/>
        </p:nvSpPr>
        <p:spPr>
          <a:xfrm>
            <a:off x="9146830" y="3704609"/>
            <a:ext cx="838691" cy="430887"/>
          </a:xfrm>
          <a:prstGeom prst="rect">
            <a:avLst/>
          </a:prstGeom>
          <a:noFill/>
        </p:spPr>
        <p:txBody>
          <a:bodyPr wrap="none" lIns="91440" tIns="45720" rIns="91440" bIns="45720" rtlCol="0" anchor="t">
            <a:spAutoFit/>
          </a:bodyPr>
          <a:lstStyle/>
          <a:p>
            <a:pPr algn="ctr"/>
            <a:r>
              <a:rPr lang="fr-FR" sz="1100" b="1">
                <a:solidFill>
                  <a:schemeClr val="accent1"/>
                </a:solidFill>
                <a:latin typeface="Century Gothic"/>
              </a:rPr>
              <a:t>OUI</a:t>
            </a:r>
          </a:p>
          <a:p>
            <a:pPr algn="ctr"/>
            <a:r>
              <a:rPr lang="fr-FR" sz="1100" b="1">
                <a:solidFill>
                  <a:schemeClr val="accent1"/>
                </a:solidFill>
                <a:latin typeface="Century Gothic"/>
              </a:rPr>
              <a:t>868 - 40%</a:t>
            </a:r>
          </a:p>
        </p:txBody>
      </p:sp>
      <p:graphicFrame>
        <p:nvGraphicFramePr>
          <p:cNvPr id="11" name="Graphique 10">
            <a:extLst>
              <a:ext uri="{FF2B5EF4-FFF2-40B4-BE49-F238E27FC236}">
                <a16:creationId xmlns:a16="http://schemas.microsoft.com/office/drawing/2014/main" id="{97B2841D-6513-8596-C8D4-23A1C740EC0B}"/>
              </a:ext>
            </a:extLst>
          </p:cNvPr>
          <p:cNvGraphicFramePr>
            <a:graphicFrameLocks/>
          </p:cNvGraphicFramePr>
          <p:nvPr>
            <p:extLst>
              <p:ext uri="{D42A27DB-BD31-4B8C-83A1-F6EECF244321}">
                <p14:modId xmlns:p14="http://schemas.microsoft.com/office/powerpoint/2010/main" val="2853225441"/>
              </p:ext>
            </p:extLst>
          </p:nvPr>
        </p:nvGraphicFramePr>
        <p:xfrm>
          <a:off x="421066" y="2648270"/>
          <a:ext cx="5306634" cy="3277638"/>
        </p:xfrm>
        <a:graphic>
          <a:graphicData uri="http://schemas.openxmlformats.org/drawingml/2006/chart">
            <c:chart xmlns:c="http://schemas.openxmlformats.org/drawingml/2006/chart" xmlns:r="http://schemas.openxmlformats.org/officeDocument/2006/relationships" r:id="rId3"/>
          </a:graphicData>
        </a:graphic>
      </p:graphicFrame>
      <p:sp>
        <p:nvSpPr>
          <p:cNvPr id="2" name="Rectangle 1">
            <a:extLst>
              <a:ext uri="{FF2B5EF4-FFF2-40B4-BE49-F238E27FC236}">
                <a16:creationId xmlns:a16="http://schemas.microsoft.com/office/drawing/2014/main" id="{F4FECAFB-0DC9-798F-D196-6373D8456FC9}"/>
              </a:ext>
            </a:extLst>
          </p:cNvPr>
          <p:cNvSpPr/>
          <p:nvPr/>
        </p:nvSpPr>
        <p:spPr>
          <a:xfrm>
            <a:off x="104312" y="188020"/>
            <a:ext cx="1077132" cy="846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5FD3B9FB-C057-557A-0D2A-0A91F2261792}"/>
              </a:ext>
            </a:extLst>
          </p:cNvPr>
          <p:cNvPicPr>
            <a:picLocks/>
          </p:cNvPicPr>
          <p:nvPr/>
        </p:nvPicPr>
        <p:blipFill rotWithShape="1">
          <a:blip r:embed="rId4"/>
          <a:srcRect l="5896" t="3939" b="1863"/>
          <a:stretch/>
        </p:blipFill>
        <p:spPr>
          <a:xfrm>
            <a:off x="351983" y="306101"/>
            <a:ext cx="580008" cy="580590"/>
          </a:xfrm>
          <a:prstGeom prst="ellipse">
            <a:avLst/>
          </a:prstGeom>
          <a:ln>
            <a:solidFill>
              <a:schemeClr val="accent1"/>
            </a:solidFill>
          </a:ln>
        </p:spPr>
      </p:pic>
      <p:sp>
        <p:nvSpPr>
          <p:cNvPr id="6" name="Espace réservé du numéro de diapositive 8">
            <a:extLst>
              <a:ext uri="{FF2B5EF4-FFF2-40B4-BE49-F238E27FC236}">
                <a16:creationId xmlns:a16="http://schemas.microsoft.com/office/drawing/2014/main" id="{059198F5-ACB1-7B77-6B6E-01B30CD0FC78}"/>
              </a:ext>
            </a:extLst>
          </p:cNvPr>
          <p:cNvSpPr txBox="1">
            <a:spLocks/>
          </p:cNvSpPr>
          <p:nvPr/>
        </p:nvSpPr>
        <p:spPr>
          <a:xfrm>
            <a:off x="10182995" y="6385715"/>
            <a:ext cx="1800000" cy="480000"/>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16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r">
              <a:defRPr/>
            </a:pPr>
            <a:fld id="{86CB4B4D-7CA3-9044-876B-883B54F8677D}" type="slidenum">
              <a:rPr lang="fr-FR" sz="1100" b="1" smtClean="0">
                <a:solidFill>
                  <a:srgbClr val="011CA3"/>
                </a:solidFill>
              </a:rPr>
              <a:pPr algn="r">
                <a:defRPr/>
              </a:pPr>
              <a:t>39</a:t>
            </a:fld>
            <a:endParaRPr lang="fr-FR" sz="1100" b="1">
              <a:solidFill>
                <a:srgbClr val="011CA3"/>
              </a:solidFill>
            </a:endParaRPr>
          </a:p>
        </p:txBody>
      </p:sp>
    </p:spTree>
    <p:extLst>
      <p:ext uri="{BB962C8B-B14F-4D97-AF65-F5344CB8AC3E}">
        <p14:creationId xmlns:p14="http://schemas.microsoft.com/office/powerpoint/2010/main" val="1964215035"/>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6E899D2-9FE8-009F-9AAE-118763BCB4D2}"/>
              </a:ext>
            </a:extLst>
          </p:cNvPr>
          <p:cNvSpPr>
            <a:spLocks noGrp="1"/>
          </p:cNvSpPr>
          <p:nvPr>
            <p:ph type="body" sz="quarter" idx="13"/>
          </p:nvPr>
        </p:nvSpPr>
        <p:spPr/>
        <p:txBody>
          <a:bodyPr/>
          <a:lstStyle/>
          <a:p>
            <a:r>
              <a:rPr lang="fr-FR"/>
              <a:t>PRÉSENTATION DU CNR </a:t>
            </a:r>
            <a:r>
              <a:rPr lang="fr-FR" sz="1200" b="0" i="1"/>
              <a:t>(CONSEIL NATIONAL DE LA REFONDATION)</a:t>
            </a:r>
          </a:p>
        </p:txBody>
      </p:sp>
      <p:sp>
        <p:nvSpPr>
          <p:cNvPr id="3" name="Titre 2">
            <a:extLst>
              <a:ext uri="{FF2B5EF4-FFF2-40B4-BE49-F238E27FC236}">
                <a16:creationId xmlns:a16="http://schemas.microsoft.com/office/drawing/2014/main" id="{AC80A350-53A5-7F04-D0B9-53AFCEB548DE}"/>
              </a:ext>
            </a:extLst>
          </p:cNvPr>
          <p:cNvSpPr>
            <a:spLocks noGrp="1"/>
          </p:cNvSpPr>
          <p:nvPr>
            <p:ph type="title"/>
          </p:nvPr>
        </p:nvSpPr>
        <p:spPr/>
        <p:txBody>
          <a:bodyPr/>
          <a:lstStyle/>
          <a:p>
            <a:r>
              <a:rPr lang="fr-FR"/>
              <a:t>À PROPOS DE LA CONSULTATION</a:t>
            </a:r>
          </a:p>
        </p:txBody>
      </p:sp>
      <p:sp>
        <p:nvSpPr>
          <p:cNvPr id="5" name="Espace réservé du numéro de diapositive 8">
            <a:extLst>
              <a:ext uri="{FF2B5EF4-FFF2-40B4-BE49-F238E27FC236}">
                <a16:creationId xmlns:a16="http://schemas.microsoft.com/office/drawing/2014/main" id="{109FF2E2-9B1F-2E1C-E2BC-EB6CFBA6A2FD}"/>
              </a:ext>
            </a:extLst>
          </p:cNvPr>
          <p:cNvSpPr txBox="1">
            <a:spLocks/>
          </p:cNvSpPr>
          <p:nvPr/>
        </p:nvSpPr>
        <p:spPr>
          <a:xfrm>
            <a:off x="10182995" y="6385715"/>
            <a:ext cx="1800000" cy="4800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16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r">
              <a:defRPr/>
            </a:pPr>
            <a:fld id="{86CB4B4D-7CA3-9044-876B-883B54F8677D}" type="slidenum">
              <a:rPr lang="fr-FR" sz="1100" b="1" smtClean="0">
                <a:solidFill>
                  <a:srgbClr val="011CA3"/>
                </a:solidFill>
              </a:rPr>
              <a:pPr algn="r">
                <a:defRPr/>
              </a:pPr>
              <a:t>4</a:t>
            </a:fld>
            <a:endParaRPr lang="fr-FR" sz="1100" b="1">
              <a:solidFill>
                <a:srgbClr val="011CA3"/>
              </a:solidFill>
            </a:endParaRPr>
          </a:p>
        </p:txBody>
      </p:sp>
      <p:sp>
        <p:nvSpPr>
          <p:cNvPr id="7" name="Google Shape;44;p3">
            <a:extLst>
              <a:ext uri="{FF2B5EF4-FFF2-40B4-BE49-F238E27FC236}">
                <a16:creationId xmlns:a16="http://schemas.microsoft.com/office/drawing/2014/main" id="{D46F0C6D-59E2-DA54-4257-B485EBF2F500}"/>
              </a:ext>
            </a:extLst>
          </p:cNvPr>
          <p:cNvSpPr txBox="1"/>
          <p:nvPr/>
        </p:nvSpPr>
        <p:spPr>
          <a:xfrm>
            <a:off x="502246" y="1789409"/>
            <a:ext cx="11187508" cy="3781425"/>
          </a:xfrm>
          <a:prstGeom prst="rect">
            <a:avLst/>
          </a:prstGeom>
          <a:noFill/>
          <a:ln>
            <a:noFill/>
          </a:ln>
        </p:spPr>
        <p:txBody>
          <a:bodyPr spcFirstLastPara="1" wrap="square" lIns="91425" tIns="45700" rIns="91425" bIns="45700" anchor="ctr" anchorCtr="0">
            <a:noAutofit/>
          </a:bodyPr>
          <a:lstStyle/>
          <a:p>
            <a:pPr marL="0" marR="0" lvl="0" indent="0" algn="just" rtl="0">
              <a:lnSpc>
                <a:spcPct val="100000"/>
              </a:lnSpc>
              <a:spcBef>
                <a:spcPts val="0"/>
              </a:spcBef>
              <a:spcAft>
                <a:spcPts val="0"/>
              </a:spcAft>
              <a:buNone/>
            </a:pPr>
            <a:r>
              <a:rPr lang="fr-FR" sz="1100" b="1" i="0" u="none" strike="noStrike" cap="none">
                <a:solidFill>
                  <a:srgbClr val="000000"/>
                </a:solidFill>
                <a:latin typeface="Century Gothic"/>
                <a:ea typeface="Century Gothic"/>
                <a:cs typeface="Century Gothic"/>
                <a:sym typeface="Century Gothic"/>
              </a:rPr>
              <a:t>Le 8 septembre 2022, à Marcoussis, le Président de la République a annoncé le lancement du Conseil National de la Refondation (CNR). </a:t>
            </a:r>
            <a:endParaRPr lang="fr-FR" sz="1100" b="0" i="0" u="none" strike="noStrike" cap="none">
              <a:solidFill>
                <a:srgbClr val="000000"/>
              </a:solidFill>
              <a:latin typeface="Century Gothic"/>
              <a:ea typeface="Century Gothic"/>
              <a:cs typeface="Century Gothic"/>
              <a:sym typeface="Century Gothic"/>
            </a:endParaRPr>
          </a:p>
          <a:p>
            <a:pPr marL="0" marR="0" lvl="0" indent="0" algn="just" rtl="0">
              <a:lnSpc>
                <a:spcPct val="100000"/>
              </a:lnSpc>
              <a:spcBef>
                <a:spcPts val="0"/>
              </a:spcBef>
              <a:spcAft>
                <a:spcPts val="0"/>
              </a:spcAft>
              <a:buNone/>
            </a:pPr>
            <a:r>
              <a:rPr lang="fr-FR" sz="1100" b="0" i="0" u="none" strike="noStrike" cap="none">
                <a:solidFill>
                  <a:srgbClr val="000000"/>
                </a:solidFill>
                <a:latin typeface="Century Gothic"/>
                <a:ea typeface="Century Gothic"/>
                <a:cs typeface="Century Gothic"/>
                <a:sym typeface="Century Gothic"/>
              </a:rPr>
              <a:t>Réunissant des représentants de forces politiques, des partenaires sociaux, des élus locaux, des représentants du monde économique et du monde associatif, le CNR a pour ambition de travailler à l'instauration d'une nouvelle méthode :</a:t>
            </a:r>
            <a:r>
              <a:rPr lang="fr-FR" sz="1100" b="1" i="0" u="none" strike="noStrike" cap="none">
                <a:solidFill>
                  <a:srgbClr val="000000"/>
                </a:solidFill>
                <a:latin typeface="Century Gothic"/>
                <a:ea typeface="Century Gothic"/>
                <a:cs typeface="Century Gothic"/>
                <a:sym typeface="Century Gothic"/>
              </a:rPr>
              <a:t> réinstaurer un esprit de dialogue et de responsabilités partagées dans le débat public.</a:t>
            </a:r>
            <a:endParaRPr lang="fr-FR" sz="1100"/>
          </a:p>
          <a:p>
            <a:pPr marL="0" marR="0" lvl="0" indent="0" algn="just" rtl="0">
              <a:lnSpc>
                <a:spcPct val="100000"/>
              </a:lnSpc>
              <a:spcBef>
                <a:spcPts val="0"/>
              </a:spcBef>
              <a:spcAft>
                <a:spcPts val="0"/>
              </a:spcAft>
              <a:buNone/>
            </a:pPr>
            <a:endParaRPr lang="fr-FR" sz="1100" b="0" i="0" u="none" strike="noStrike" cap="none">
              <a:solidFill>
                <a:srgbClr val="000000"/>
              </a:solidFill>
              <a:latin typeface="Century Gothic"/>
              <a:ea typeface="Century Gothic"/>
              <a:cs typeface="Century Gothic"/>
              <a:sym typeface="Century Gothic"/>
            </a:endParaRPr>
          </a:p>
          <a:p>
            <a:pPr marL="0" marR="0" lvl="0" indent="0" algn="just" rtl="0">
              <a:lnSpc>
                <a:spcPct val="100000"/>
              </a:lnSpc>
              <a:spcBef>
                <a:spcPts val="0"/>
              </a:spcBef>
              <a:spcAft>
                <a:spcPts val="0"/>
              </a:spcAft>
              <a:buNone/>
            </a:pPr>
            <a:endParaRPr lang="fr-FR" sz="1100" b="0" i="0" u="none" strike="noStrike" cap="none">
              <a:solidFill>
                <a:srgbClr val="000000"/>
              </a:solidFill>
              <a:latin typeface="Century Gothic"/>
              <a:ea typeface="Century Gothic"/>
              <a:cs typeface="Century Gothic"/>
              <a:sym typeface="Century Gothic"/>
            </a:endParaRPr>
          </a:p>
          <a:p>
            <a:pPr marL="0" marR="0" lvl="0" indent="0" algn="just" rtl="0">
              <a:lnSpc>
                <a:spcPct val="100000"/>
              </a:lnSpc>
              <a:spcBef>
                <a:spcPts val="600"/>
              </a:spcBef>
              <a:spcAft>
                <a:spcPts val="0"/>
              </a:spcAft>
              <a:buNone/>
            </a:pPr>
            <a:r>
              <a:rPr lang="fr-FR" sz="1100" b="1" i="0" u="none" strike="noStrike" cap="none">
                <a:solidFill>
                  <a:srgbClr val="000000"/>
                </a:solidFill>
                <a:latin typeface="Century Gothic" panose="020B0502020202020204" pitchFamily="34" charset="0"/>
                <a:ea typeface="Century Gothic"/>
                <a:cs typeface="Century Gothic"/>
                <a:sym typeface="Century Gothic"/>
              </a:rPr>
              <a:t>Le CNR est structuré en 3 niveaux : </a:t>
            </a:r>
          </a:p>
          <a:p>
            <a:pPr marL="0" marR="0" lvl="0" indent="0" algn="just" rtl="0">
              <a:lnSpc>
                <a:spcPct val="100000"/>
              </a:lnSpc>
              <a:spcBef>
                <a:spcPts val="600"/>
              </a:spcBef>
              <a:spcAft>
                <a:spcPts val="0"/>
              </a:spcAft>
              <a:buNone/>
            </a:pPr>
            <a:endParaRPr lang="fr-FR" sz="1100">
              <a:latin typeface="Century Gothic" panose="020B0502020202020204" pitchFamily="34" charset="0"/>
            </a:endParaRPr>
          </a:p>
          <a:p>
            <a:pPr marL="171450" marR="0" lvl="0" indent="-171450" algn="just" rtl="0">
              <a:lnSpc>
                <a:spcPct val="107000"/>
              </a:lnSpc>
              <a:spcBef>
                <a:spcPts val="300"/>
              </a:spcBef>
              <a:spcAft>
                <a:spcPts val="0"/>
              </a:spcAft>
              <a:buClr>
                <a:srgbClr val="000000"/>
              </a:buClr>
              <a:buSzPts val="1000"/>
              <a:buFont typeface="Arial"/>
              <a:buChar char="•"/>
            </a:pPr>
            <a:r>
              <a:rPr lang="fr-FR" sz="1100" b="1" i="0" u="none" strike="noStrike" cap="none">
                <a:solidFill>
                  <a:srgbClr val="000000"/>
                </a:solidFill>
                <a:latin typeface="Century Gothic" panose="020B0502020202020204" pitchFamily="34" charset="0"/>
                <a:ea typeface="Century Gothic"/>
                <a:cs typeface="Century Gothic"/>
                <a:sym typeface="Century Gothic"/>
              </a:rPr>
              <a:t>Le CNR plénier : </a:t>
            </a:r>
            <a:r>
              <a:rPr lang="fr-FR" sz="1100" b="0" i="0" u="none" strike="noStrike" cap="none">
                <a:solidFill>
                  <a:srgbClr val="000000"/>
                </a:solidFill>
                <a:latin typeface="Century Gothic" panose="020B0502020202020204" pitchFamily="34" charset="0"/>
                <a:ea typeface="Century Gothic"/>
                <a:cs typeface="Century Gothic"/>
                <a:sym typeface="Century Gothic"/>
              </a:rPr>
              <a:t>il réunit des acteurs de la vie nationale pour s’exprimer sur les grands défis du pays </a:t>
            </a:r>
            <a:r>
              <a:rPr lang="fr-FR" sz="1100" b="0" i="0" u="none" strike="noStrike" cap="none">
                <a:solidFill>
                  <a:schemeClr val="tx1"/>
                </a:solidFill>
                <a:latin typeface="Century Gothic" panose="020B0502020202020204" pitchFamily="34" charset="0"/>
                <a:ea typeface="Century Gothic"/>
                <a:cs typeface="Century Gothic"/>
                <a:sym typeface="Century Gothic"/>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0"/>
                  </a:ext>
                </a:extLst>
              </a:rPr>
              <a:t>déclinés en thématiques</a:t>
            </a:r>
            <a:r>
              <a:rPr lang="fr-FR" sz="1100" b="0" i="0" u="none" strike="noStrike" cap="none">
                <a:solidFill>
                  <a:schemeClr val="tx1"/>
                </a:solidFill>
                <a:latin typeface="Century Gothic" panose="020B0502020202020204" pitchFamily="34" charset="0"/>
                <a:ea typeface="Century Gothic"/>
                <a:cs typeface="Century Gothic"/>
                <a:sym typeface="Century Gothic"/>
              </a:rPr>
              <a:t>. </a:t>
            </a:r>
            <a:r>
              <a:rPr lang="fr-FR" sz="1100" b="0" i="0" u="none" strike="noStrike" cap="none">
                <a:solidFill>
                  <a:srgbClr val="000000"/>
                </a:solidFill>
                <a:latin typeface="Century Gothic" panose="020B0502020202020204" pitchFamily="34" charset="0"/>
                <a:ea typeface="Century Gothic"/>
                <a:cs typeface="Century Gothic"/>
                <a:sym typeface="Century Gothic"/>
              </a:rPr>
              <a:t>Le « format plénier » a vocation à être réuni tous les 3 à 6 mois mais également sur une base plus régulière sous l’égide du Président de la République et de la Première ministre. Il </a:t>
            </a:r>
            <a:r>
              <a:rPr lang="fr-FR" sz="1100" i="0" u="none" strike="noStrike" cap="none">
                <a:latin typeface="Century Gothic" panose="020B0502020202020204" pitchFamily="34" charset="0"/>
                <a:ea typeface="Century Gothic"/>
                <a:cs typeface="Century Gothic"/>
                <a:sym typeface="Century Gothic"/>
              </a:rPr>
              <a:t>est</a:t>
            </a:r>
            <a:r>
              <a:rPr lang="fr-FR" sz="1100" b="0" i="0" u="none" strike="noStrike" cap="none">
                <a:solidFill>
                  <a:srgbClr val="4338FF"/>
                </a:solidFill>
                <a:latin typeface="Century Gothic" panose="020B0502020202020204" pitchFamily="34" charset="0"/>
                <a:ea typeface="Century Gothic"/>
                <a:cs typeface="Century Gothic"/>
                <a:sym typeface="Century Gothic"/>
              </a:rPr>
              <a:t> </a:t>
            </a:r>
            <a:r>
              <a:rPr lang="fr-FR" sz="1100" b="0" i="0" u="none" strike="noStrike" cap="none">
                <a:solidFill>
                  <a:srgbClr val="000000"/>
                </a:solidFill>
                <a:latin typeface="Century Gothic" panose="020B0502020202020204" pitchFamily="34" charset="0"/>
                <a:ea typeface="Century Gothic"/>
                <a:cs typeface="Century Gothic"/>
                <a:sym typeface="Century Gothic"/>
              </a:rPr>
              <a:t>l’occasion d’inscrire des thèmes nouveaux à l’agenda et de faire un point d’étape et d’avancement des formats </a:t>
            </a:r>
            <a:r>
              <a:rPr lang="fr-FR" sz="1100" b="0" i="0" u="none" strike="noStrike" cap="none" spc="-20">
                <a:solidFill>
                  <a:srgbClr val="000000"/>
                </a:solidFill>
                <a:latin typeface="Century Gothic" panose="020B0502020202020204" pitchFamily="34" charset="0"/>
                <a:ea typeface="Century Gothic"/>
                <a:cs typeface="Century Gothic"/>
                <a:sym typeface="Century Gothic"/>
              </a:rPr>
              <a:t>thématiques </a:t>
            </a:r>
            <a:r>
              <a:rPr lang="fr-FR" sz="1100" b="0" i="0" u="none" strike="noStrike" cap="none">
                <a:solidFill>
                  <a:srgbClr val="000000"/>
                </a:solidFill>
                <a:latin typeface="Century Gothic" panose="020B0502020202020204" pitchFamily="34" charset="0"/>
                <a:ea typeface="Century Gothic"/>
                <a:cs typeface="Century Gothic"/>
                <a:sym typeface="Century Gothic"/>
              </a:rPr>
              <a:t>et territoriaux.</a:t>
            </a:r>
          </a:p>
          <a:p>
            <a:pPr marL="171450" marR="0" lvl="0" indent="-171450" algn="just" rtl="0">
              <a:lnSpc>
                <a:spcPct val="107000"/>
              </a:lnSpc>
              <a:spcBef>
                <a:spcPts val="300"/>
              </a:spcBef>
              <a:spcAft>
                <a:spcPts val="0"/>
              </a:spcAft>
              <a:buClr>
                <a:srgbClr val="000000"/>
              </a:buClr>
              <a:buSzPts val="1000"/>
              <a:buFont typeface="Arial"/>
              <a:buChar char="•"/>
            </a:pPr>
            <a:r>
              <a:rPr lang="fr-FR" sz="1100" b="1" i="0" u="none" strike="noStrike" cap="none" spc="-30">
                <a:solidFill>
                  <a:srgbClr val="000000"/>
                </a:solidFill>
                <a:latin typeface="Century Gothic" panose="020B0502020202020204" pitchFamily="34" charset="0"/>
                <a:ea typeface="Century Gothic"/>
                <a:cs typeface="Century Gothic"/>
                <a:sym typeface="Century Gothic"/>
                <a:extLst>
                  <a:ext uri="http://customooxmlschemas.google.com/">
                    <go:slidesCustomData xmlns:go="http://customooxmlschemas.google.com/" xmlns:ahyp="http://schemas.microsoft.com/office/drawing/2018/hyperlinkcolor" xmlns:p15="http://schemas.microsoft.com/office/powerpoint/2012/main" xmlns:p14="http://schemas.microsoft.com/office/powerpoint/2010/main" xmlns:com="http://schemas.openxmlformats.org/drawingml/2006/compatibility" xmlns:pvml="urn:schemas-microsoft-com:office:powerpoint" xmlns:v="urn:schemas-microsoft-com:vml" xmlns:o="urn:schemas-microsoft-com:office:office" xmlns:dgm="http://schemas.openxmlformats.org/drawingml/2006/diagram" xmlns:c="http://schemas.openxmlformats.org/drawingml/2006/chart" xmlns:mv="urn:schemas-microsoft-com:mac:vml" xmlns:mc="http://schemas.openxmlformats.org/markup-compatibility/2006" xmlns="" textRoundtripDataId="2"/>
                  </a:ext>
                </a:extLst>
              </a:rPr>
              <a:t>Les CNR thématiques </a:t>
            </a:r>
            <a:r>
              <a:rPr lang="fr-FR" sz="1100" b="1" i="0" u="none" strike="noStrike" cap="none" spc="-30">
                <a:solidFill>
                  <a:srgbClr val="000000"/>
                </a:solidFill>
                <a:latin typeface="Century Gothic" panose="020B0502020202020204" pitchFamily="34" charset="0"/>
                <a:ea typeface="Century Gothic"/>
                <a:cs typeface="Century Gothic"/>
                <a:sym typeface="Century Gothic"/>
              </a:rPr>
              <a:t>: </a:t>
            </a:r>
            <a:r>
              <a:rPr lang="fr-FR" sz="1100" b="0" i="0" u="none" strike="noStrike" cap="none" spc="-30">
                <a:solidFill>
                  <a:srgbClr val="000000"/>
                </a:solidFill>
                <a:latin typeface="Century Gothic" panose="020B0502020202020204" pitchFamily="34" charset="0"/>
                <a:ea typeface="Century Gothic"/>
                <a:cs typeface="Century Gothic"/>
                <a:sym typeface="Century Gothic"/>
              </a:rPr>
              <a:t>des consultations en ligne et des ateliers </a:t>
            </a:r>
            <a:r>
              <a:rPr lang="fr-FR" sz="1100" b="0" i="0" u="none" strike="noStrike" cap="none" spc="-30">
                <a:latin typeface="Century Gothic" panose="020B0502020202020204" pitchFamily="34" charset="0"/>
                <a:ea typeface="Century Gothic"/>
                <a:cs typeface="Century Gothic"/>
                <a:sym typeface="Century Gothic"/>
              </a:rPr>
              <a:t>sont</a:t>
            </a:r>
            <a:r>
              <a:rPr lang="fr-FR" sz="1100" b="0" i="0" u="none" strike="noStrike" cap="none" spc="-30">
                <a:solidFill>
                  <a:srgbClr val="000000"/>
                </a:solidFill>
                <a:latin typeface="Century Gothic" panose="020B0502020202020204" pitchFamily="34" charset="0"/>
                <a:ea typeface="Century Gothic"/>
                <a:cs typeface="Century Gothic"/>
                <a:sym typeface="Century Gothic"/>
              </a:rPr>
              <a:t> conduits pour les 9 thématiques suivantes pour réfléchir sur les grandes transitions avec tous les acteurs pertinents (Climat ; …)</a:t>
            </a:r>
          </a:p>
          <a:p>
            <a:pPr marL="171450" marR="0" lvl="0" indent="-171450" algn="just" rtl="0">
              <a:lnSpc>
                <a:spcPct val="107000"/>
              </a:lnSpc>
              <a:spcBef>
                <a:spcPts val="300"/>
              </a:spcBef>
              <a:spcAft>
                <a:spcPts val="0"/>
              </a:spcAft>
              <a:buClr>
                <a:srgbClr val="000000"/>
              </a:buClr>
              <a:buSzPts val="1000"/>
              <a:buFont typeface="Arial"/>
              <a:buChar char="•"/>
            </a:pPr>
            <a:r>
              <a:rPr lang="fr-FR" sz="1100" b="1" i="0" u="none" strike="noStrike" cap="none">
                <a:solidFill>
                  <a:srgbClr val="000000"/>
                </a:solidFill>
                <a:latin typeface="Century Gothic" panose="020B0502020202020204" pitchFamily="34" charset="0"/>
                <a:ea typeface="Century Gothic"/>
                <a:cs typeface="Century Gothic"/>
                <a:sym typeface="Century Gothic"/>
              </a:rPr>
              <a:t>Les CNR territoriaux :  </a:t>
            </a:r>
            <a:r>
              <a:rPr lang="fr-FR" sz="1100">
                <a:latin typeface="Century Gothic" panose="020B0502020202020204" pitchFamily="34" charset="0"/>
                <a:ea typeface="Century Gothic"/>
                <a:cs typeface="Century Gothic"/>
                <a:sym typeface="Century Gothic"/>
              </a:rPr>
              <a:t>des concertations territoriales sont conduites sur des sujets essentiels à la vie quotidienne dans les territoires. Il s’agira de partir de la réalité vécue des Français, dans sa diversité territoriale, pour proposer des innovations, des expérimentations et des solutions pragmatiques aux problèmes rencontrés</a:t>
            </a:r>
            <a:r>
              <a:rPr lang="fr-FR" sz="1100" b="0" i="0" u="none" strike="noStrike" cap="none">
                <a:solidFill>
                  <a:srgbClr val="000000"/>
                </a:solidFill>
                <a:latin typeface="Century Gothic" panose="020B0502020202020204" pitchFamily="34" charset="0"/>
                <a:ea typeface="Century Gothic"/>
                <a:cs typeface="Century Gothic"/>
                <a:sym typeface="Century Gothic"/>
              </a:rPr>
              <a:t>.</a:t>
            </a:r>
            <a:endParaRPr lang="fr-FR" sz="1100">
              <a:latin typeface="Century Gothic" panose="020B0502020202020204" pitchFamily="34" charset="0"/>
            </a:endParaRPr>
          </a:p>
          <a:p>
            <a:pPr marL="0" marR="0" lvl="0" indent="0" algn="just" rtl="0">
              <a:lnSpc>
                <a:spcPct val="107000"/>
              </a:lnSpc>
              <a:spcBef>
                <a:spcPts val="300"/>
              </a:spcBef>
              <a:spcAft>
                <a:spcPts val="0"/>
              </a:spcAft>
              <a:buNone/>
            </a:pPr>
            <a:endParaRPr lang="fr-FR" sz="1100" b="0" i="0" u="none" strike="noStrike" cap="none">
              <a:solidFill>
                <a:srgbClr val="000000"/>
              </a:solidFill>
              <a:latin typeface="Century Gothic" panose="020B0502020202020204" pitchFamily="34" charset="0"/>
              <a:ea typeface="Century Gothic"/>
              <a:cs typeface="Century Gothic"/>
              <a:sym typeface="Century Gothic"/>
            </a:endParaRPr>
          </a:p>
          <a:p>
            <a:pPr marL="0" marR="0" lvl="0" indent="0" algn="just" rtl="0">
              <a:lnSpc>
                <a:spcPct val="107000"/>
              </a:lnSpc>
              <a:spcBef>
                <a:spcPts val="300"/>
              </a:spcBef>
              <a:spcAft>
                <a:spcPts val="0"/>
              </a:spcAft>
              <a:buNone/>
            </a:pPr>
            <a:endParaRPr lang="fr-FR" sz="1100" b="0" i="0" u="none" strike="noStrike" cap="none">
              <a:solidFill>
                <a:srgbClr val="000000"/>
              </a:solidFill>
              <a:latin typeface="Century Gothic" panose="020B0502020202020204" pitchFamily="34" charset="0"/>
              <a:ea typeface="Century Gothic"/>
              <a:cs typeface="Century Gothic"/>
              <a:sym typeface="Century Gothic"/>
            </a:endParaRPr>
          </a:p>
          <a:p>
            <a:pPr marL="0" marR="0" lvl="0" indent="0" algn="just" rtl="0">
              <a:lnSpc>
                <a:spcPct val="107000"/>
              </a:lnSpc>
              <a:spcBef>
                <a:spcPts val="300"/>
              </a:spcBef>
              <a:spcAft>
                <a:spcPts val="0"/>
              </a:spcAft>
              <a:buNone/>
            </a:pPr>
            <a:r>
              <a:rPr lang="fr-FR" sz="1100" b="1" i="0" u="none" strike="noStrike" cap="none">
                <a:solidFill>
                  <a:srgbClr val="000000"/>
                </a:solidFill>
                <a:latin typeface="Century Gothic" panose="020B0502020202020204" pitchFamily="34" charset="0"/>
                <a:ea typeface="Century Gothic"/>
                <a:cs typeface="Century Gothic"/>
                <a:sym typeface="Century Gothic"/>
              </a:rPr>
              <a:t>Un site internet dédié aux consultations numériques a été mis en place : </a:t>
            </a:r>
            <a:r>
              <a:rPr lang="fr-FR" sz="1100" b="1" i="0" u="none" strike="noStrike" cap="none">
                <a:solidFill>
                  <a:schemeClr val="accent1"/>
                </a:solidFill>
                <a:latin typeface="Century Gothic" panose="020B0502020202020204" pitchFamily="34" charset="0"/>
                <a:ea typeface="Century Gothic"/>
                <a:cs typeface="Century Gothic"/>
                <a:sym typeface="Century Gothic"/>
                <a:hlinkClick r:id="rId3">
                  <a:extLst>
                    <a:ext uri="{A12FA001-AC4F-418D-AE19-62706E023703}">
                      <ahyp:hlinkClr xmlns:ahyp="http://schemas.microsoft.com/office/drawing/2018/hyperlinkcolor" xmlns="" val="tx"/>
                    </a:ext>
                  </a:extLst>
                </a:hlinkClick>
              </a:rPr>
              <a:t>https://conseil-refondation.fr</a:t>
            </a:r>
            <a:endParaRPr lang="fr-FR" sz="1100" b="1" i="0" u="none" strike="noStrike" cap="none">
              <a:solidFill>
                <a:schemeClr val="accent1"/>
              </a:solidFill>
              <a:latin typeface="Century Gothic" panose="020B0502020202020204" pitchFamily="34" charset="0"/>
              <a:ea typeface="Century Gothic"/>
              <a:cs typeface="Century Gothic"/>
              <a:sym typeface="Century Gothic"/>
            </a:endParaRPr>
          </a:p>
        </p:txBody>
      </p:sp>
    </p:spTree>
    <p:extLst>
      <p:ext uri="{BB962C8B-B14F-4D97-AF65-F5344CB8AC3E}">
        <p14:creationId xmlns:p14="http://schemas.microsoft.com/office/powerpoint/2010/main" val="1806323853"/>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ZoneTexte 4">
            <a:extLst>
              <a:ext uri="{FF2B5EF4-FFF2-40B4-BE49-F238E27FC236}">
                <a16:creationId xmlns:a16="http://schemas.microsoft.com/office/drawing/2014/main" id="{9A31396D-E2AE-1AD1-C64C-4605EBF64A2D}"/>
              </a:ext>
            </a:extLst>
          </p:cNvPr>
          <p:cNvSpPr txBox="1"/>
          <p:nvPr/>
        </p:nvSpPr>
        <p:spPr>
          <a:xfrm>
            <a:off x="615950" y="1295238"/>
            <a:ext cx="10960100" cy="4939814"/>
          </a:xfrm>
          <a:prstGeom prst="rect">
            <a:avLst/>
          </a:prstGeom>
          <a:noFill/>
        </p:spPr>
        <p:txBody>
          <a:bodyPr wrap="square" lIns="91440" tIns="45720" rIns="91440" bIns="45720" rtlCol="0" anchor="t">
            <a:spAutoFit/>
          </a:bodyPr>
          <a:lstStyle/>
          <a:p>
            <a:pPr algn="just"/>
            <a:r>
              <a:rPr lang="fr-FR" sz="1200" b="1" dirty="0">
                <a:solidFill>
                  <a:schemeClr val="accent1"/>
                </a:solidFill>
                <a:effectLst/>
                <a:latin typeface="Century Gothic" panose="020B0502020202020204" pitchFamily="34" charset="0"/>
                <a:ea typeface="Times New Roman" panose="02020603050405020304" pitchFamily="18" charset="0"/>
                <a:cs typeface="Arial" panose="020B0604020202020204" pitchFamily="34" charset="0"/>
              </a:rPr>
              <a:t>1. Les répondants à ce questionnaire Numérique sont principalement des cadres, à l’aise avec le numérique</a:t>
            </a:r>
          </a:p>
          <a:p>
            <a:pPr marL="171450" indent="-171450" algn="just">
              <a:buFont typeface="Arial" panose="020B0604020202020204" pitchFamily="34" charset="0"/>
              <a:buChar char="•"/>
            </a:pPr>
            <a:r>
              <a:rPr lang="fr-FR" sz="11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Les données de participation montrent que plus d’un tiers des répondants (37%) sont </a:t>
            </a:r>
            <a:r>
              <a:rPr lang="fr-FR" sz="1100"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des </a:t>
            </a:r>
            <a:r>
              <a:rPr lang="fr-FR" sz="11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cadres. 4 répondants sur 10 travaillent dans le secteur du numérique, et 87% indiquent être « très à l’aise » ou « plutôt à l’aise » avec le numérique.</a:t>
            </a:r>
          </a:p>
          <a:p>
            <a:pPr marL="171450" indent="-171450" algn="just">
              <a:buFont typeface="Arial" panose="020B0604020202020204" pitchFamily="34" charset="0"/>
              <a:buChar char="•"/>
            </a:pPr>
            <a:r>
              <a:rPr lang="fr-FR" sz="1100" dirty="0">
                <a:solidFill>
                  <a:srgbClr val="000000"/>
                </a:solidFill>
                <a:latin typeface="Century Gothic" panose="020B0502020202020204" pitchFamily="34" charset="0"/>
                <a:ea typeface="Calibri" panose="020F0502020204030204" pitchFamily="34" charset="0"/>
                <a:cs typeface="Arial" panose="020B0604020202020204" pitchFamily="34" charset="0"/>
              </a:rPr>
              <a:t>92% des contributeurs disent avoir déjà accompagné un proche dans des démarches en ligne.</a:t>
            </a:r>
            <a:endParaRPr lang="fr-FR"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endParaRPr>
          </a:p>
          <a:p>
            <a:pPr algn="just"/>
            <a:endParaRPr lang="fr-FR" sz="1200" b="1" dirty="0">
              <a:solidFill>
                <a:schemeClr val="accent1"/>
              </a:solidFill>
              <a:latin typeface="Century Gothic" panose="020B0502020202020204" pitchFamily="34" charset="0"/>
              <a:ea typeface="Times New Roman" panose="02020603050405020304" pitchFamily="18" charset="0"/>
              <a:cs typeface="Arial" panose="020B0604020202020204" pitchFamily="34" charset="0"/>
            </a:endParaRPr>
          </a:p>
          <a:p>
            <a:pPr algn="just"/>
            <a:r>
              <a:rPr lang="fr-FR" sz="1200" b="1" dirty="0">
                <a:solidFill>
                  <a:schemeClr val="accent1"/>
                </a:solidFill>
                <a:latin typeface="Century Gothic" panose="020B0502020202020204" pitchFamily="34" charset="0"/>
                <a:ea typeface="Times New Roman" panose="02020603050405020304" pitchFamily="18" charset="0"/>
                <a:cs typeface="Arial" panose="020B0604020202020204" pitchFamily="34" charset="0"/>
              </a:rPr>
              <a:t>2. Un i</a:t>
            </a:r>
            <a:r>
              <a:rPr lang="fr-FR" sz="1200" b="1" dirty="0">
                <a:solidFill>
                  <a:schemeClr val="accent1"/>
                </a:solidFill>
                <a:effectLst/>
                <a:latin typeface="Century Gothic" panose="020B0502020202020204" pitchFamily="34" charset="0"/>
                <a:ea typeface="Times New Roman" panose="02020603050405020304" pitchFamily="18" charset="0"/>
                <a:cs typeface="Arial" panose="020B0604020202020204" pitchFamily="34" charset="0"/>
              </a:rPr>
              <a:t>mpact du numérique jugé majoritairement important et positif</a:t>
            </a:r>
          </a:p>
          <a:p>
            <a:pPr marL="171450" indent="-171450" algn="just">
              <a:buFont typeface="Arial" panose="020B0604020202020204" pitchFamily="34" charset="0"/>
              <a:buChar char="•"/>
            </a:pPr>
            <a:r>
              <a:rPr lang="fr-FR" sz="11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L’impact du numérique est jugé important par une très large majorité de répondants, tant sur la vie en société </a:t>
            </a:r>
            <a:r>
              <a:rPr lang="fr-FR" sz="1100" dirty="0">
                <a:solidFill>
                  <a:srgbClr val="000000"/>
                </a:solidFill>
                <a:latin typeface="Century Gothic" panose="020B0502020202020204" pitchFamily="34" charset="0"/>
                <a:ea typeface="Times New Roman" panose="02020603050405020304" pitchFamily="18" charset="0"/>
                <a:cs typeface="Arial" panose="020B0604020202020204" pitchFamily="34" charset="0"/>
              </a:rPr>
              <a:t>que</a:t>
            </a:r>
            <a:r>
              <a:rPr lang="fr-FR" sz="1100" dirty="0">
                <a:solidFill>
                  <a:srgbClr val="000000"/>
                </a:solidFill>
                <a:effectLst/>
                <a:latin typeface="Century Gothic" panose="020B0502020202020204" pitchFamily="34" charset="0"/>
                <a:ea typeface="Times New Roman" panose="02020603050405020304" pitchFamily="18" charset="0"/>
                <a:cs typeface="Arial" panose="020B0604020202020204" pitchFamily="34" charset="0"/>
              </a:rPr>
              <a:t> sur la vie démocratique (respectivement 95% et 88% sur ces deux questions, si l’on additionne les réponses « relativement important » et « très important »).</a:t>
            </a:r>
          </a:p>
          <a:p>
            <a:pPr marL="171450" indent="-171450" algn="just">
              <a:buFont typeface="Arial" panose="020B0604020202020204" pitchFamily="34" charset="0"/>
              <a:buChar char="•"/>
            </a:pPr>
            <a:r>
              <a:rPr lang="fr-FR" sz="1100" dirty="0">
                <a:solidFill>
                  <a:srgbClr val="000000"/>
                </a:solidFill>
                <a:latin typeface="Century Gothic" panose="020B0502020202020204" pitchFamily="34" charset="0"/>
                <a:ea typeface="Calibri" panose="020F0502020204030204" pitchFamily="34" charset="0"/>
                <a:cs typeface="Arial" panose="020B0604020202020204" pitchFamily="34" charset="0"/>
              </a:rPr>
              <a:t>Lorsqu’il s’agit de qualifier l’impact du numérique sur la charge et le temps de travail, </a:t>
            </a:r>
            <a:r>
              <a:rPr lang="fr-FR" sz="1100" dirty="0">
                <a:solidFill>
                  <a:srgbClr val="000000"/>
                </a:solidFill>
                <a:effectLst/>
                <a:latin typeface="Century Gothic" panose="020B0502020202020204" pitchFamily="34" charset="0"/>
                <a:ea typeface="Calibri" panose="020F0502020204030204" pitchFamily="34" charset="0"/>
                <a:cs typeface="Arial" panose="020B0604020202020204" pitchFamily="34" charset="0"/>
              </a:rPr>
              <a:t>43% des contributeurs estiment que le numérique permet de réduire le temps de travail et de dégager du temps. </a:t>
            </a:r>
            <a:endParaRPr lang="fr-FR" sz="1100" dirty="0">
              <a:solidFill>
                <a:srgbClr val="000000"/>
              </a:solidFill>
              <a:latin typeface="Century Gothic" panose="020B0502020202020204" pitchFamily="34" charset="0"/>
              <a:ea typeface="Calibri" panose="020F0502020204030204" pitchFamily="34" charset="0"/>
              <a:cs typeface="Arial" panose="020B0604020202020204" pitchFamily="34" charset="0"/>
            </a:endParaRPr>
          </a:p>
          <a:p>
            <a:pPr marL="185420" indent="-171450" algn="just">
              <a:buFont typeface="Arial" panose="020B0604020202020204" pitchFamily="34" charset="0"/>
              <a:buChar char="•"/>
            </a:pPr>
            <a:r>
              <a:rPr lang="fr-FR" sz="1100" dirty="0">
                <a:solidFill>
                  <a:srgbClr val="000000"/>
                </a:solidFill>
                <a:latin typeface="Century Gothic" panose="020B0502020202020204" pitchFamily="34" charset="0"/>
                <a:ea typeface="Calibri" panose="020F0502020204030204" pitchFamily="34" charset="0"/>
                <a:cs typeface="Arial" panose="020B0604020202020204" pitchFamily="34" charset="0"/>
              </a:rPr>
              <a:t>Les répondants estiment également que le numérique peut avoir des effets positifs sur les rapports sociaux notamment grâce à l’amélioration de la communication et la facilitation des échanges (26% des contributions spontanées au sujet de l’impact du numérique sur les relations sociales).</a:t>
            </a:r>
          </a:p>
          <a:p>
            <a:pPr marL="185420" indent="-171450" algn="just">
              <a:buFont typeface="Arial" panose="020B0604020202020204" pitchFamily="34" charset="0"/>
              <a:buChar char="•"/>
            </a:pPr>
            <a:r>
              <a:rPr lang="fr-FR" sz="1100" dirty="0">
                <a:effectLst/>
                <a:latin typeface="Century Gothic" panose="020B0502020202020204" pitchFamily="34" charset="0"/>
                <a:ea typeface="Calibri" panose="020F0502020204030204" pitchFamily="34" charset="0"/>
                <a:cs typeface="Arial" panose="020B0604020202020204" pitchFamily="34" charset="0"/>
              </a:rPr>
              <a:t>Ils sont toutefois vigilants sur la nécessité d’assurer un équilibre en garantissant le droi</a:t>
            </a:r>
            <a:r>
              <a:rPr lang="fr-FR" sz="1100" dirty="0">
                <a:latin typeface="Century Gothic" panose="020B0502020202020204" pitchFamily="34" charset="0"/>
                <a:ea typeface="Calibri" panose="020F0502020204030204" pitchFamily="34" charset="0"/>
                <a:cs typeface="Arial" panose="020B0604020202020204" pitchFamily="34" charset="0"/>
              </a:rPr>
              <a:t>t à la déconnexion (12% des répondants interrogés sur le numérique et le bien-être au travail).</a:t>
            </a:r>
            <a:endParaRPr lang="fr-FR" sz="1100" dirty="0">
              <a:effectLst/>
              <a:latin typeface="Century Gothic" panose="020B0502020202020204" pitchFamily="34" charset="0"/>
              <a:ea typeface="Calibri" panose="020F0502020204030204" pitchFamily="34" charset="0"/>
              <a:cs typeface="Times New Roman" panose="02020603050405020304" pitchFamily="18" charset="0"/>
            </a:endParaRPr>
          </a:p>
          <a:p>
            <a:pPr algn="just"/>
            <a:endParaRPr lang="fr-FR" sz="1200" b="1" dirty="0">
              <a:solidFill>
                <a:schemeClr val="accent1"/>
              </a:solidFill>
              <a:latin typeface="Century Gothic" panose="020B0502020202020204" pitchFamily="34" charset="0"/>
              <a:ea typeface="Times New Roman" panose="02020603050405020304" pitchFamily="18" charset="0"/>
              <a:cs typeface="Arial" panose="020B0604020202020204" pitchFamily="34" charset="0"/>
            </a:endParaRPr>
          </a:p>
          <a:p>
            <a:pPr algn="just"/>
            <a:r>
              <a:rPr lang="fr-FR" sz="1200" b="1" dirty="0">
                <a:solidFill>
                  <a:schemeClr val="accent1"/>
                </a:solidFill>
                <a:latin typeface="Century Gothic" panose="020B0502020202020204" pitchFamily="34" charset="0"/>
                <a:ea typeface="Times New Roman" panose="02020603050405020304" pitchFamily="18" charset="0"/>
                <a:cs typeface="Arial" panose="020B0604020202020204" pitchFamily="34" charset="0"/>
              </a:rPr>
              <a:t>3. Des risques d’insécurité </a:t>
            </a:r>
          </a:p>
          <a:p>
            <a:pPr marL="171450" indent="-171450" algn="just">
              <a:buFont typeface="Arial" panose="020B0604020202020204" pitchFamily="34" charset="0"/>
              <a:buChar char="•"/>
            </a:pPr>
            <a:r>
              <a:rPr lang="fr-FR" sz="1100" dirty="0">
                <a:latin typeface="Century Gothic"/>
                <a:ea typeface="Calibri" panose="020F0502020204030204" pitchFamily="34" charset="0"/>
                <a:cs typeface="Arial"/>
              </a:rPr>
              <a:t>Lorsqu’ils sont interrogés sur leur capacité à détecter les tentatives d’arnaques dont ils font l’objet, une très large majorité des répondants (80%) affirment se sentir compétents pour les déceler.</a:t>
            </a:r>
          </a:p>
          <a:p>
            <a:pPr marL="171450" indent="-171450" algn="just">
              <a:buFont typeface="Arial" panose="020B0604020202020204" pitchFamily="34" charset="0"/>
              <a:buChar char="•"/>
            </a:pPr>
            <a:r>
              <a:rPr lang="fr-FR" sz="1100" dirty="0">
                <a:latin typeface="Century Gothic"/>
                <a:ea typeface="Calibri" panose="020F0502020204030204" pitchFamily="34" charset="0"/>
                <a:cs typeface="Arial"/>
              </a:rPr>
              <a:t>Pourtant, 43% d'entre eux déclarent être sujets à des tentatives d’arnaque ou de pratiques malveillantes. En outre, l’usurpation de leur identité et le vol de leur données personnelles constituent les plus grandes craintes des utilisateurs (respectivement 18 et 17% des participants) dans le cadre de leur utilisation d’internet et de leur smartphone. Ils expriment par ailleurs le souhait d’être surtout formés sur les enjeux de cybersécurité et de cyberdéfense.</a:t>
            </a:r>
          </a:p>
          <a:p>
            <a:pPr algn="just"/>
            <a:endParaRPr lang="fr-FR" sz="1200" b="1" dirty="0">
              <a:solidFill>
                <a:schemeClr val="accent1"/>
              </a:solidFill>
              <a:latin typeface="Century Gothic" panose="020B0502020202020204" pitchFamily="34" charset="0"/>
              <a:ea typeface="Times New Roman" panose="02020603050405020304" pitchFamily="18" charset="0"/>
              <a:cs typeface="Arial" panose="020B0604020202020204" pitchFamily="34" charset="0"/>
            </a:endParaRPr>
          </a:p>
          <a:p>
            <a:pPr algn="just"/>
            <a:r>
              <a:rPr lang="fr-FR" sz="1200" b="1" dirty="0">
                <a:solidFill>
                  <a:schemeClr val="accent1"/>
                </a:solidFill>
                <a:latin typeface="Century Gothic" panose="020B0502020202020204" pitchFamily="34" charset="0"/>
                <a:ea typeface="Times New Roman" panose="02020603050405020304" pitchFamily="18" charset="0"/>
                <a:cs typeface="Arial" panose="020B0604020202020204" pitchFamily="34" charset="0"/>
              </a:rPr>
              <a:t>4. La formation au numérique dès le plus jeune âge et tout au long de la vie</a:t>
            </a:r>
          </a:p>
          <a:p>
            <a:pPr marL="171450" indent="-171450" algn="just">
              <a:buFont typeface="Arial" panose="020B0604020202020204" pitchFamily="34" charset="0"/>
              <a:buChar char="•"/>
            </a:pPr>
            <a:r>
              <a:rPr lang="fr-FR" sz="1100" dirty="0">
                <a:latin typeface="Century Gothic"/>
                <a:ea typeface="Calibri" panose="020F0502020204030204" pitchFamily="34" charset="0"/>
                <a:cs typeface="Arial"/>
              </a:rPr>
              <a:t>La formation des plus jeunes aux usages du numérique est particulièrement souhaitée - elle représente 33% des contributions spontanées et constitue le premier groupe d’idées de la question portant sur les propositions pour mieux protéger les mineurs dans l’espace numérique.</a:t>
            </a:r>
          </a:p>
          <a:p>
            <a:pPr marL="171450" indent="-171450" algn="just">
              <a:buFont typeface="Arial" panose="020B0604020202020204" pitchFamily="34" charset="0"/>
              <a:buChar char="•"/>
            </a:pPr>
            <a:r>
              <a:rPr lang="fr-FR" sz="1100" dirty="0">
                <a:latin typeface="Century Gothic"/>
                <a:ea typeface="Calibri" panose="020F0502020204030204" pitchFamily="34" charset="0"/>
                <a:cs typeface="Arial"/>
              </a:rPr>
              <a:t>Le manque de formation est classé comme le premier obstacle à l’adoption d’outils numériques ou de service en ligne. Les participants font en premier lieu confiance aux établissements scolaires et aux centres de formation pour acquérir ces compétences numériques et pour lutter contre la fracture numérique.</a:t>
            </a:r>
          </a:p>
        </p:txBody>
      </p:sp>
      <p:sp>
        <p:nvSpPr>
          <p:cNvPr id="7" name="Titre 3">
            <a:extLst>
              <a:ext uri="{FF2B5EF4-FFF2-40B4-BE49-F238E27FC236}">
                <a16:creationId xmlns:a16="http://schemas.microsoft.com/office/drawing/2014/main" id="{18B736C3-CCD8-42F9-A83D-45B876E32A93}"/>
              </a:ext>
            </a:extLst>
          </p:cNvPr>
          <p:cNvSpPr>
            <a:spLocks noGrp="1"/>
          </p:cNvSpPr>
          <p:nvPr>
            <p:ph type="title"/>
          </p:nvPr>
        </p:nvSpPr>
        <p:spPr>
          <a:xfrm>
            <a:off x="1298116" y="309564"/>
            <a:ext cx="10515600" cy="612774"/>
          </a:xfrm>
        </p:spPr>
        <p:txBody>
          <a:bodyPr/>
          <a:lstStyle/>
          <a:p>
            <a:r>
              <a:rPr lang="fr-FR" sz="2800"/>
              <a:t>ENSEIGNEMENTS DE LA THÉMATIQUE</a:t>
            </a:r>
          </a:p>
        </p:txBody>
      </p:sp>
      <p:sp>
        <p:nvSpPr>
          <p:cNvPr id="2" name="Rectangle 1">
            <a:extLst>
              <a:ext uri="{FF2B5EF4-FFF2-40B4-BE49-F238E27FC236}">
                <a16:creationId xmlns:a16="http://schemas.microsoft.com/office/drawing/2014/main" id="{D1E76FE4-34E3-A2B0-4F55-4E0E5D15F97D}"/>
              </a:ext>
            </a:extLst>
          </p:cNvPr>
          <p:cNvSpPr/>
          <p:nvPr/>
        </p:nvSpPr>
        <p:spPr>
          <a:xfrm>
            <a:off x="104312" y="188020"/>
            <a:ext cx="1077132" cy="846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3" name="Image 2">
            <a:extLst>
              <a:ext uri="{FF2B5EF4-FFF2-40B4-BE49-F238E27FC236}">
                <a16:creationId xmlns:a16="http://schemas.microsoft.com/office/drawing/2014/main" id="{1CA917A1-D40B-7BA7-8144-4CC138C4BCEF}"/>
              </a:ext>
            </a:extLst>
          </p:cNvPr>
          <p:cNvPicPr>
            <a:picLocks/>
          </p:cNvPicPr>
          <p:nvPr/>
        </p:nvPicPr>
        <p:blipFill rotWithShape="1">
          <a:blip r:embed="rId2"/>
          <a:srcRect l="5896" t="3939" b="1863"/>
          <a:stretch/>
        </p:blipFill>
        <p:spPr>
          <a:xfrm>
            <a:off x="351983" y="306101"/>
            <a:ext cx="580008" cy="580590"/>
          </a:xfrm>
          <a:prstGeom prst="ellipse">
            <a:avLst/>
          </a:prstGeom>
          <a:ln>
            <a:solidFill>
              <a:schemeClr val="accent1"/>
            </a:solidFill>
          </a:ln>
        </p:spPr>
      </p:pic>
      <p:sp>
        <p:nvSpPr>
          <p:cNvPr id="4" name="Espace réservé du numéro de diapositive 8">
            <a:extLst>
              <a:ext uri="{FF2B5EF4-FFF2-40B4-BE49-F238E27FC236}">
                <a16:creationId xmlns:a16="http://schemas.microsoft.com/office/drawing/2014/main" id="{FBDC8722-D658-0AE9-A93D-42FF4F6CC086}"/>
              </a:ext>
            </a:extLst>
          </p:cNvPr>
          <p:cNvSpPr txBox="1">
            <a:spLocks/>
          </p:cNvSpPr>
          <p:nvPr/>
        </p:nvSpPr>
        <p:spPr>
          <a:xfrm>
            <a:off x="10182995" y="6385715"/>
            <a:ext cx="1800000" cy="480000"/>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16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r">
              <a:defRPr/>
            </a:pPr>
            <a:fld id="{86CB4B4D-7CA3-9044-876B-883B54F8677D}" type="slidenum">
              <a:rPr lang="fr-FR" sz="1100" b="1" smtClean="0">
                <a:solidFill>
                  <a:srgbClr val="011CA3"/>
                </a:solidFill>
              </a:rPr>
              <a:pPr algn="r">
                <a:defRPr/>
              </a:pPr>
              <a:t>40</a:t>
            </a:fld>
            <a:endParaRPr lang="fr-FR" sz="1100" b="1">
              <a:solidFill>
                <a:srgbClr val="011CA3"/>
              </a:solidFill>
            </a:endParaRPr>
          </a:p>
        </p:txBody>
      </p:sp>
    </p:spTree>
    <p:extLst>
      <p:ext uri="{BB962C8B-B14F-4D97-AF65-F5344CB8AC3E}">
        <p14:creationId xmlns:p14="http://schemas.microsoft.com/office/powerpoint/2010/main" val="2833960698"/>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A767FF56-5D20-CC5C-87B2-710FA727DCFE}"/>
              </a:ext>
            </a:extLst>
          </p:cNvPr>
          <p:cNvSpPr/>
          <p:nvPr/>
        </p:nvSpPr>
        <p:spPr>
          <a:xfrm>
            <a:off x="686691" y="5457926"/>
            <a:ext cx="10779309" cy="100625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atin typeface="Century Gothic" panose="020B0502020202020204" pitchFamily="34" charset="0"/>
            </a:endParaRPr>
          </a:p>
        </p:txBody>
      </p:sp>
      <p:sp>
        <p:nvSpPr>
          <p:cNvPr id="10" name="ZoneTexte 9">
            <a:extLst>
              <a:ext uri="{FF2B5EF4-FFF2-40B4-BE49-F238E27FC236}">
                <a16:creationId xmlns:a16="http://schemas.microsoft.com/office/drawing/2014/main" id="{A052325D-5F23-A82C-FFA7-CB801998F6CE}"/>
              </a:ext>
            </a:extLst>
          </p:cNvPr>
          <p:cNvSpPr txBox="1"/>
          <p:nvPr/>
        </p:nvSpPr>
        <p:spPr>
          <a:xfrm>
            <a:off x="935739" y="5511755"/>
            <a:ext cx="10530261" cy="1015663"/>
          </a:xfrm>
          <a:prstGeom prst="rect">
            <a:avLst/>
          </a:prstGeom>
          <a:noFill/>
        </p:spPr>
        <p:txBody>
          <a:bodyPr wrap="square" rtlCol="0">
            <a:spAutoFit/>
          </a:bodyPr>
          <a:lstStyle/>
          <a:p>
            <a:r>
              <a:rPr lang="fr-FR" sz="1200" b="1">
                <a:latin typeface="Century Gothic" panose="020B0502020202020204" pitchFamily="34" charset="0"/>
              </a:rPr>
              <a:t>Messages principaux </a:t>
            </a:r>
          </a:p>
          <a:p>
            <a:pPr marL="171450" indent="-171450">
              <a:buFont typeface="Arial" panose="020B0604020202020204" pitchFamily="34" charset="0"/>
              <a:buChar char="•"/>
            </a:pPr>
            <a:r>
              <a:rPr lang="fr-FR" sz="1200" spc="-30">
                <a:solidFill>
                  <a:schemeClr val="tx1"/>
                </a:solidFill>
                <a:latin typeface="Century Gothic" panose="020B0502020202020204" pitchFamily="34" charset="0"/>
              </a:rPr>
              <a:t>Pour les contributeurs, tous les leviers sont bons pour permettre de s’impliquer davantage dans la vie démocratique, mais la dimension consultative se détache nettement.</a:t>
            </a:r>
          </a:p>
          <a:p>
            <a:pPr marL="171450" indent="-171450">
              <a:buFont typeface="Arial" panose="020B0604020202020204" pitchFamily="34" charset="0"/>
              <a:buChar char="•"/>
            </a:pPr>
            <a:r>
              <a:rPr lang="fr-FR" sz="1200" spc="-30">
                <a:solidFill>
                  <a:schemeClr val="tx1"/>
                </a:solidFill>
                <a:latin typeface="Century Gothic" panose="020B0502020202020204" pitchFamily="34" charset="0"/>
              </a:rPr>
              <a:t>La majorité des citoyens sont intéressés pour s'impliquer dans la co-construction des politiques publiques et leur évaluation.</a:t>
            </a:r>
          </a:p>
          <a:p>
            <a:pPr algn="just"/>
            <a:endParaRPr lang="fr-FR" sz="1200" b="1">
              <a:latin typeface="Century Gothic" panose="020B0502020202020204" pitchFamily="34" charset="0"/>
            </a:endParaRPr>
          </a:p>
        </p:txBody>
      </p:sp>
      <p:sp>
        <p:nvSpPr>
          <p:cNvPr id="2" name="Espace réservé du texte 1">
            <a:extLst>
              <a:ext uri="{FF2B5EF4-FFF2-40B4-BE49-F238E27FC236}">
                <a16:creationId xmlns:a16="http://schemas.microsoft.com/office/drawing/2014/main" id="{0A5D2DCF-E314-C561-58C1-FB84A18264B1}"/>
              </a:ext>
            </a:extLst>
          </p:cNvPr>
          <p:cNvSpPr>
            <a:spLocks noGrp="1"/>
          </p:cNvSpPr>
          <p:nvPr>
            <p:ph type="body" sz="quarter" idx="13"/>
          </p:nvPr>
        </p:nvSpPr>
        <p:spPr>
          <a:xfrm>
            <a:off x="1298115" y="587288"/>
            <a:ext cx="8665281" cy="369268"/>
          </a:xfrm>
        </p:spPr>
        <p:txBody>
          <a:bodyPr/>
          <a:lstStyle/>
          <a:p>
            <a:pPr>
              <a:spcAft>
                <a:spcPts val="600"/>
              </a:spcAft>
            </a:pPr>
            <a:r>
              <a:rPr lang="fr-FR" sz="1600" b="1" i="0">
                <a:effectLst/>
                <a:latin typeface="Century Gothic" panose="020B0502020202020204" pitchFamily="34" charset="0"/>
              </a:rPr>
              <a:t>Selon vous, quels usages du numérique pourraient conduire les citoyens à s’impliquer davantage dans la vie démocratique ?</a:t>
            </a:r>
          </a:p>
        </p:txBody>
      </p:sp>
      <p:sp>
        <p:nvSpPr>
          <p:cNvPr id="3" name="Titre 2">
            <a:extLst>
              <a:ext uri="{FF2B5EF4-FFF2-40B4-BE49-F238E27FC236}">
                <a16:creationId xmlns:a16="http://schemas.microsoft.com/office/drawing/2014/main" id="{915DCF39-1BB8-58DE-E83A-B71AB7C0E998}"/>
              </a:ext>
            </a:extLst>
          </p:cNvPr>
          <p:cNvSpPr>
            <a:spLocks noGrp="1"/>
          </p:cNvSpPr>
          <p:nvPr>
            <p:ph type="title"/>
          </p:nvPr>
        </p:nvSpPr>
        <p:spPr/>
        <p:txBody>
          <a:bodyPr>
            <a:normAutofit fontScale="90000"/>
          </a:bodyPr>
          <a:lstStyle/>
          <a:p>
            <a:r>
              <a:rPr lang="fr-FR"/>
              <a:t>QUESTION N°3</a:t>
            </a:r>
          </a:p>
        </p:txBody>
      </p:sp>
      <p:graphicFrame>
        <p:nvGraphicFramePr>
          <p:cNvPr id="4" name="Graphique 3">
            <a:extLst>
              <a:ext uri="{FF2B5EF4-FFF2-40B4-BE49-F238E27FC236}">
                <a16:creationId xmlns:a16="http://schemas.microsoft.com/office/drawing/2014/main" id="{670965A3-D2BC-A8AA-4438-80EA43CD012F}"/>
              </a:ext>
            </a:extLst>
          </p:cNvPr>
          <p:cNvGraphicFramePr>
            <a:graphicFrameLocks/>
          </p:cNvGraphicFramePr>
          <p:nvPr>
            <p:extLst>
              <p:ext uri="{D42A27DB-BD31-4B8C-83A1-F6EECF244321}">
                <p14:modId xmlns:p14="http://schemas.microsoft.com/office/powerpoint/2010/main" val="291456941"/>
              </p:ext>
            </p:extLst>
          </p:nvPr>
        </p:nvGraphicFramePr>
        <p:xfrm>
          <a:off x="1840991" y="1461564"/>
          <a:ext cx="8510016" cy="4005072"/>
        </p:xfrm>
        <a:graphic>
          <a:graphicData uri="http://schemas.openxmlformats.org/drawingml/2006/chart">
            <c:chart xmlns:c="http://schemas.openxmlformats.org/drawingml/2006/chart" xmlns:r="http://schemas.openxmlformats.org/officeDocument/2006/relationships" r:id="rId2"/>
          </a:graphicData>
        </a:graphic>
      </p:graphicFrame>
      <p:sp>
        <p:nvSpPr>
          <p:cNvPr id="7" name="Rectangle : coins arrondis 6">
            <a:extLst>
              <a:ext uri="{FF2B5EF4-FFF2-40B4-BE49-F238E27FC236}">
                <a16:creationId xmlns:a16="http://schemas.microsoft.com/office/drawing/2014/main" id="{421832C3-D038-0B69-405C-D5EE2BFC6C2C}"/>
              </a:ext>
            </a:extLst>
          </p:cNvPr>
          <p:cNvSpPr/>
          <p:nvPr/>
        </p:nvSpPr>
        <p:spPr>
          <a:xfrm>
            <a:off x="10480698" y="956464"/>
            <a:ext cx="1631140" cy="232855"/>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10160 </a:t>
            </a:r>
            <a:r>
              <a:rPr lang="fr-FR" sz="1200">
                <a:solidFill>
                  <a:schemeClr val="tx1"/>
                </a:solidFill>
                <a:latin typeface="Century Gothic" panose="020B0502020202020204" pitchFamily="34" charset="0"/>
              </a:rPr>
              <a:t>contributions</a:t>
            </a:r>
          </a:p>
        </p:txBody>
      </p:sp>
      <p:sp>
        <p:nvSpPr>
          <p:cNvPr id="6" name="Rectangle : coins arrondis 5">
            <a:extLst>
              <a:ext uri="{FF2B5EF4-FFF2-40B4-BE49-F238E27FC236}">
                <a16:creationId xmlns:a16="http://schemas.microsoft.com/office/drawing/2014/main" id="{E5E914FD-D641-59C4-23A2-9612F5FCA8EA}"/>
              </a:ext>
            </a:extLst>
          </p:cNvPr>
          <p:cNvSpPr/>
          <p:nvPr/>
        </p:nvSpPr>
        <p:spPr>
          <a:xfrm>
            <a:off x="10480698" y="330582"/>
            <a:ext cx="1631140" cy="26161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B00B2"/>
                </a:solidFill>
                <a:effectLst/>
                <a:uLnTx/>
                <a:uFillTx/>
                <a:latin typeface="Century Gothic" panose="020B0502020202020204" pitchFamily="34" charset="0"/>
                <a:ea typeface="+mn-ea"/>
                <a:cs typeface="+mn-cs"/>
              </a:rPr>
              <a:t>Question Fermée</a:t>
            </a:r>
          </a:p>
        </p:txBody>
      </p:sp>
      <p:sp>
        <p:nvSpPr>
          <p:cNvPr id="12" name="Rectangle : coins arrondis 11">
            <a:extLst>
              <a:ext uri="{FF2B5EF4-FFF2-40B4-BE49-F238E27FC236}">
                <a16:creationId xmlns:a16="http://schemas.microsoft.com/office/drawing/2014/main" id="{5E641EAA-0F07-1050-92F9-17A5FADE80DB}"/>
              </a:ext>
            </a:extLst>
          </p:cNvPr>
          <p:cNvSpPr/>
          <p:nvPr/>
        </p:nvSpPr>
        <p:spPr>
          <a:xfrm>
            <a:off x="10480698" y="646022"/>
            <a:ext cx="1631140" cy="26161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2311 </a:t>
            </a:r>
            <a:r>
              <a:rPr lang="fr-FR" sz="1200">
                <a:solidFill>
                  <a:schemeClr val="tx1"/>
                </a:solidFill>
                <a:latin typeface="Century Gothic" panose="020B0502020202020204" pitchFamily="34" charset="0"/>
              </a:rPr>
              <a:t>participants</a:t>
            </a:r>
          </a:p>
        </p:txBody>
      </p:sp>
      <p:sp>
        <p:nvSpPr>
          <p:cNvPr id="5" name="Rectangle 4">
            <a:extLst>
              <a:ext uri="{FF2B5EF4-FFF2-40B4-BE49-F238E27FC236}">
                <a16:creationId xmlns:a16="http://schemas.microsoft.com/office/drawing/2014/main" id="{44C3A4AE-86EF-9939-20F3-8908DC35F8B4}"/>
              </a:ext>
            </a:extLst>
          </p:cNvPr>
          <p:cNvSpPr/>
          <p:nvPr/>
        </p:nvSpPr>
        <p:spPr>
          <a:xfrm>
            <a:off x="104312" y="188020"/>
            <a:ext cx="1077132" cy="846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E172EFFC-2519-D3CB-4CC9-6549ED28071B}"/>
              </a:ext>
            </a:extLst>
          </p:cNvPr>
          <p:cNvPicPr>
            <a:picLocks/>
          </p:cNvPicPr>
          <p:nvPr/>
        </p:nvPicPr>
        <p:blipFill rotWithShape="1">
          <a:blip r:embed="rId3"/>
          <a:srcRect l="5896" t="3939" b="1863"/>
          <a:stretch/>
        </p:blipFill>
        <p:spPr>
          <a:xfrm>
            <a:off x="351983" y="306101"/>
            <a:ext cx="580008" cy="580590"/>
          </a:xfrm>
          <a:prstGeom prst="ellipse">
            <a:avLst/>
          </a:prstGeom>
          <a:ln>
            <a:solidFill>
              <a:schemeClr val="accent1"/>
            </a:solidFill>
          </a:ln>
        </p:spPr>
      </p:pic>
      <p:sp>
        <p:nvSpPr>
          <p:cNvPr id="14" name="ZoneTexte 13">
            <a:extLst>
              <a:ext uri="{FF2B5EF4-FFF2-40B4-BE49-F238E27FC236}">
                <a16:creationId xmlns:a16="http://schemas.microsoft.com/office/drawing/2014/main" id="{51E846C7-D1CB-FAAE-F43D-66BEBD949C4D}"/>
              </a:ext>
            </a:extLst>
          </p:cNvPr>
          <p:cNvSpPr txBox="1"/>
          <p:nvPr/>
        </p:nvSpPr>
        <p:spPr>
          <a:xfrm>
            <a:off x="-1" y="6642556"/>
            <a:ext cx="4997885" cy="215444"/>
          </a:xfrm>
          <a:prstGeom prst="rect">
            <a:avLst/>
          </a:prstGeom>
          <a:noFill/>
        </p:spPr>
        <p:txBody>
          <a:bodyPr wrap="square">
            <a:spAutoFit/>
          </a:bodyPr>
          <a:lstStyle/>
          <a:p>
            <a:pPr algn="just"/>
            <a:r>
              <a:rPr lang="fr-FR" sz="800" i="1">
                <a:latin typeface="Century Gothic" panose="020B0502020202020204" pitchFamily="34" charset="0"/>
              </a:rPr>
              <a:t>Les participants ont pu partager plusieurs réponses à cette question</a:t>
            </a:r>
            <a:endParaRPr lang="fr-FR" sz="700" i="1">
              <a:latin typeface="Century Gothic" panose="020B0502020202020204" pitchFamily="34" charset="0"/>
            </a:endParaRPr>
          </a:p>
        </p:txBody>
      </p:sp>
      <p:sp>
        <p:nvSpPr>
          <p:cNvPr id="11" name="Espace réservé du numéro de diapositive 8">
            <a:extLst>
              <a:ext uri="{FF2B5EF4-FFF2-40B4-BE49-F238E27FC236}">
                <a16:creationId xmlns:a16="http://schemas.microsoft.com/office/drawing/2014/main" id="{E996D101-9D29-5FE0-ED20-13DD421F5648}"/>
              </a:ext>
            </a:extLst>
          </p:cNvPr>
          <p:cNvSpPr txBox="1">
            <a:spLocks/>
          </p:cNvSpPr>
          <p:nvPr/>
        </p:nvSpPr>
        <p:spPr>
          <a:xfrm>
            <a:off x="10182995" y="6385715"/>
            <a:ext cx="1800000" cy="480000"/>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16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r">
              <a:defRPr/>
            </a:pPr>
            <a:fld id="{86CB4B4D-7CA3-9044-876B-883B54F8677D}" type="slidenum">
              <a:rPr lang="fr-FR" sz="1100" b="1" smtClean="0">
                <a:solidFill>
                  <a:srgbClr val="011CA3"/>
                </a:solidFill>
              </a:rPr>
              <a:pPr algn="r">
                <a:defRPr/>
              </a:pPr>
              <a:t>41</a:t>
            </a:fld>
            <a:endParaRPr lang="fr-FR" sz="1100" b="1">
              <a:solidFill>
                <a:srgbClr val="011CA3"/>
              </a:solidFill>
            </a:endParaRPr>
          </a:p>
        </p:txBody>
      </p:sp>
    </p:spTree>
    <p:extLst>
      <p:ext uri="{BB962C8B-B14F-4D97-AF65-F5344CB8AC3E}">
        <p14:creationId xmlns:p14="http://schemas.microsoft.com/office/powerpoint/2010/main" val="3301344786"/>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A5D2DCF-E314-C561-58C1-FB84A18264B1}"/>
              </a:ext>
            </a:extLst>
          </p:cNvPr>
          <p:cNvSpPr>
            <a:spLocks noGrp="1"/>
          </p:cNvSpPr>
          <p:nvPr>
            <p:ph type="body" sz="quarter" idx="13"/>
          </p:nvPr>
        </p:nvSpPr>
        <p:spPr>
          <a:xfrm>
            <a:off x="1298116" y="585678"/>
            <a:ext cx="8575276" cy="369268"/>
          </a:xfrm>
        </p:spPr>
        <p:txBody>
          <a:bodyPr/>
          <a:lstStyle/>
          <a:p>
            <a:pPr>
              <a:spcAft>
                <a:spcPts val="600"/>
              </a:spcAft>
            </a:pPr>
            <a:r>
              <a:rPr lang="fr-FR" sz="1600" b="1" i="0">
                <a:effectLst/>
                <a:latin typeface="Century Gothic" panose="020B0502020202020204" pitchFamily="34" charset="0"/>
              </a:rPr>
              <a:t>Quels sont les risques dont vous avez le plus peur sur Internet ou votre smartphone ?</a:t>
            </a:r>
          </a:p>
        </p:txBody>
      </p:sp>
      <p:sp>
        <p:nvSpPr>
          <p:cNvPr id="3" name="Titre 2">
            <a:extLst>
              <a:ext uri="{FF2B5EF4-FFF2-40B4-BE49-F238E27FC236}">
                <a16:creationId xmlns:a16="http://schemas.microsoft.com/office/drawing/2014/main" id="{915DCF39-1BB8-58DE-E83A-B71AB7C0E998}"/>
              </a:ext>
            </a:extLst>
          </p:cNvPr>
          <p:cNvSpPr>
            <a:spLocks noGrp="1"/>
          </p:cNvSpPr>
          <p:nvPr>
            <p:ph type="title"/>
          </p:nvPr>
        </p:nvSpPr>
        <p:spPr/>
        <p:txBody>
          <a:bodyPr>
            <a:normAutofit fontScale="90000"/>
          </a:bodyPr>
          <a:lstStyle/>
          <a:p>
            <a:r>
              <a:rPr lang="fr-FR"/>
              <a:t>QUESTION N°8</a:t>
            </a:r>
          </a:p>
        </p:txBody>
      </p:sp>
      <p:graphicFrame>
        <p:nvGraphicFramePr>
          <p:cNvPr id="7" name="Graphique 6">
            <a:extLst>
              <a:ext uri="{FF2B5EF4-FFF2-40B4-BE49-F238E27FC236}">
                <a16:creationId xmlns:a16="http://schemas.microsoft.com/office/drawing/2014/main" id="{52B1F314-9BBE-68EC-489E-A719C9868A56}"/>
              </a:ext>
            </a:extLst>
          </p:cNvPr>
          <p:cNvGraphicFramePr>
            <a:graphicFrameLocks/>
          </p:cNvGraphicFramePr>
          <p:nvPr>
            <p:extLst>
              <p:ext uri="{D42A27DB-BD31-4B8C-83A1-F6EECF244321}">
                <p14:modId xmlns:p14="http://schemas.microsoft.com/office/powerpoint/2010/main" val="2288451295"/>
              </p:ext>
            </p:extLst>
          </p:nvPr>
        </p:nvGraphicFramePr>
        <p:xfrm>
          <a:off x="1298116" y="1167014"/>
          <a:ext cx="9311828" cy="4224528"/>
        </p:xfrm>
        <a:graphic>
          <a:graphicData uri="http://schemas.openxmlformats.org/drawingml/2006/chart">
            <c:chart xmlns:c="http://schemas.openxmlformats.org/drawingml/2006/chart" xmlns:r="http://schemas.openxmlformats.org/officeDocument/2006/relationships" r:id="rId2"/>
          </a:graphicData>
        </a:graphic>
      </p:graphicFrame>
      <p:sp>
        <p:nvSpPr>
          <p:cNvPr id="4" name="Rectangle 3">
            <a:extLst>
              <a:ext uri="{FF2B5EF4-FFF2-40B4-BE49-F238E27FC236}">
                <a16:creationId xmlns:a16="http://schemas.microsoft.com/office/drawing/2014/main" id="{848D25DB-160A-6047-CADE-EB61D9F55FDC}"/>
              </a:ext>
            </a:extLst>
          </p:cNvPr>
          <p:cNvSpPr/>
          <p:nvPr/>
        </p:nvSpPr>
        <p:spPr>
          <a:xfrm>
            <a:off x="686691" y="5459057"/>
            <a:ext cx="10779309" cy="1006252"/>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atin typeface="Century Gothic" panose="020B0502020202020204" pitchFamily="34" charset="0"/>
            </a:endParaRPr>
          </a:p>
        </p:txBody>
      </p:sp>
      <p:sp>
        <p:nvSpPr>
          <p:cNvPr id="5" name="ZoneTexte 4">
            <a:extLst>
              <a:ext uri="{FF2B5EF4-FFF2-40B4-BE49-F238E27FC236}">
                <a16:creationId xmlns:a16="http://schemas.microsoft.com/office/drawing/2014/main" id="{5C182925-8D31-62B5-EF41-13D100D39CEA}"/>
              </a:ext>
            </a:extLst>
          </p:cNvPr>
          <p:cNvSpPr txBox="1"/>
          <p:nvPr/>
        </p:nvSpPr>
        <p:spPr>
          <a:xfrm>
            <a:off x="935739" y="5512886"/>
            <a:ext cx="10320521" cy="830997"/>
          </a:xfrm>
          <a:prstGeom prst="rect">
            <a:avLst/>
          </a:prstGeom>
          <a:noFill/>
        </p:spPr>
        <p:txBody>
          <a:bodyPr wrap="square" lIns="91440" tIns="45720" rIns="91440" bIns="45720" rtlCol="0" anchor="t">
            <a:spAutoFit/>
          </a:bodyPr>
          <a:lstStyle/>
          <a:p>
            <a:pPr algn="just"/>
            <a:r>
              <a:rPr lang="fr-FR" sz="1200" b="1">
                <a:latin typeface="Century Gothic"/>
              </a:rPr>
              <a:t>Messages principaux </a:t>
            </a:r>
            <a:endParaRPr lang="fr-FR" sz="1200" b="1">
              <a:latin typeface="Century Gothic" panose="020B0502020202020204" pitchFamily="34" charset="0"/>
            </a:endParaRPr>
          </a:p>
          <a:p>
            <a:pPr marL="171450" indent="-171450" algn="just">
              <a:buFont typeface="Arial" panose="020B0604020202020204" pitchFamily="34" charset="0"/>
              <a:buChar char="•"/>
            </a:pPr>
            <a:r>
              <a:rPr lang="fr-FR" sz="1200">
                <a:latin typeface="Century Gothic"/>
              </a:rPr>
              <a:t>Pour plus d’un tiers des contributeurs, le vol de leur données personnelles ou l’usurpation de leur identité comptent parmi les principales craintes liées à l’utilisation d’internet ou de leur smartphone. </a:t>
            </a:r>
            <a:endParaRPr lang="fr-FR" sz="1200">
              <a:latin typeface="Century Gothic" panose="020B0502020202020204" pitchFamily="34" charset="0"/>
            </a:endParaRPr>
          </a:p>
          <a:p>
            <a:pPr marL="171450" indent="-171450" algn="just">
              <a:buFont typeface="Arial" panose="020B0604020202020204" pitchFamily="34" charset="0"/>
              <a:buChar char="•"/>
            </a:pPr>
            <a:r>
              <a:rPr lang="fr-FR" sz="1200">
                <a:latin typeface="Century Gothic"/>
              </a:rPr>
              <a:t>Elles sont suivies par les risques de virus informatique, de cyber-hameçonnage, et d’attaque cyber.</a:t>
            </a:r>
          </a:p>
        </p:txBody>
      </p:sp>
      <p:sp>
        <p:nvSpPr>
          <p:cNvPr id="6" name="Rectangle : coins arrondis 5">
            <a:extLst>
              <a:ext uri="{FF2B5EF4-FFF2-40B4-BE49-F238E27FC236}">
                <a16:creationId xmlns:a16="http://schemas.microsoft.com/office/drawing/2014/main" id="{C7055BBE-5B95-BF91-E2E9-96607EAB6D5E}"/>
              </a:ext>
            </a:extLst>
          </p:cNvPr>
          <p:cNvSpPr/>
          <p:nvPr/>
        </p:nvSpPr>
        <p:spPr>
          <a:xfrm>
            <a:off x="10440690" y="784060"/>
            <a:ext cx="1631140" cy="26161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9418 </a:t>
            </a:r>
            <a:r>
              <a:rPr lang="fr-FR" sz="1200">
                <a:solidFill>
                  <a:schemeClr val="tx1"/>
                </a:solidFill>
                <a:latin typeface="Century Gothic" panose="020B0502020202020204" pitchFamily="34" charset="0"/>
              </a:rPr>
              <a:t>contributions</a:t>
            </a:r>
            <a:endParaRPr lang="fr-FR" sz="1200" b="1">
              <a:solidFill>
                <a:schemeClr val="tx1"/>
              </a:solidFill>
              <a:latin typeface="Century Gothic" panose="020B0502020202020204" pitchFamily="34" charset="0"/>
            </a:endParaRPr>
          </a:p>
        </p:txBody>
      </p:sp>
      <p:sp>
        <p:nvSpPr>
          <p:cNvPr id="10" name="Rectangle : coins arrondis 9">
            <a:extLst>
              <a:ext uri="{FF2B5EF4-FFF2-40B4-BE49-F238E27FC236}">
                <a16:creationId xmlns:a16="http://schemas.microsoft.com/office/drawing/2014/main" id="{7B9867BE-22C5-D471-31F1-6E42AC8D9B1F}"/>
              </a:ext>
            </a:extLst>
          </p:cNvPr>
          <p:cNvSpPr/>
          <p:nvPr/>
        </p:nvSpPr>
        <p:spPr>
          <a:xfrm>
            <a:off x="10440690" y="153181"/>
            <a:ext cx="1631140" cy="26161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B00B2"/>
                </a:solidFill>
                <a:effectLst/>
                <a:uLnTx/>
                <a:uFillTx/>
                <a:latin typeface="Century Gothic" panose="020B0502020202020204" pitchFamily="34" charset="0"/>
                <a:ea typeface="+mn-ea"/>
                <a:cs typeface="+mn-cs"/>
              </a:rPr>
              <a:t>Question Fermée</a:t>
            </a:r>
          </a:p>
        </p:txBody>
      </p:sp>
      <p:sp>
        <p:nvSpPr>
          <p:cNvPr id="12" name="Rectangle : coins arrondis 11">
            <a:extLst>
              <a:ext uri="{FF2B5EF4-FFF2-40B4-BE49-F238E27FC236}">
                <a16:creationId xmlns:a16="http://schemas.microsoft.com/office/drawing/2014/main" id="{49A6AB6B-78BE-3DE9-DF83-6681824E9147}"/>
              </a:ext>
            </a:extLst>
          </p:cNvPr>
          <p:cNvSpPr/>
          <p:nvPr/>
        </p:nvSpPr>
        <p:spPr>
          <a:xfrm>
            <a:off x="10440690" y="468621"/>
            <a:ext cx="1631140" cy="26161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2207 </a:t>
            </a:r>
            <a:r>
              <a:rPr lang="fr-FR" sz="1200">
                <a:solidFill>
                  <a:schemeClr val="tx1"/>
                </a:solidFill>
                <a:latin typeface="Century Gothic" panose="020B0502020202020204" pitchFamily="34" charset="0"/>
              </a:rPr>
              <a:t>participants</a:t>
            </a:r>
          </a:p>
        </p:txBody>
      </p:sp>
      <p:sp>
        <p:nvSpPr>
          <p:cNvPr id="8" name="Rectangle 7">
            <a:extLst>
              <a:ext uri="{FF2B5EF4-FFF2-40B4-BE49-F238E27FC236}">
                <a16:creationId xmlns:a16="http://schemas.microsoft.com/office/drawing/2014/main" id="{D9A2B55E-F1D4-CB08-C102-9D026186C8EC}"/>
              </a:ext>
            </a:extLst>
          </p:cNvPr>
          <p:cNvSpPr/>
          <p:nvPr/>
        </p:nvSpPr>
        <p:spPr>
          <a:xfrm>
            <a:off x="104312" y="188020"/>
            <a:ext cx="1077132" cy="846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9" name="Image 8">
            <a:extLst>
              <a:ext uri="{FF2B5EF4-FFF2-40B4-BE49-F238E27FC236}">
                <a16:creationId xmlns:a16="http://schemas.microsoft.com/office/drawing/2014/main" id="{6823609C-3CEA-CA73-E3CD-CEE81876D636}"/>
              </a:ext>
            </a:extLst>
          </p:cNvPr>
          <p:cNvPicPr>
            <a:picLocks/>
          </p:cNvPicPr>
          <p:nvPr/>
        </p:nvPicPr>
        <p:blipFill rotWithShape="1">
          <a:blip r:embed="rId3"/>
          <a:srcRect l="5896" t="3939" b="1863"/>
          <a:stretch/>
        </p:blipFill>
        <p:spPr>
          <a:xfrm>
            <a:off x="351983" y="306101"/>
            <a:ext cx="580008" cy="580590"/>
          </a:xfrm>
          <a:prstGeom prst="ellipse">
            <a:avLst/>
          </a:prstGeom>
          <a:ln>
            <a:solidFill>
              <a:schemeClr val="accent1"/>
            </a:solidFill>
          </a:ln>
        </p:spPr>
      </p:pic>
      <p:sp>
        <p:nvSpPr>
          <p:cNvPr id="13" name="ZoneTexte 12">
            <a:extLst>
              <a:ext uri="{FF2B5EF4-FFF2-40B4-BE49-F238E27FC236}">
                <a16:creationId xmlns:a16="http://schemas.microsoft.com/office/drawing/2014/main" id="{7AF4645A-CA8B-95BB-DC41-B8B2180DAFE4}"/>
              </a:ext>
            </a:extLst>
          </p:cNvPr>
          <p:cNvSpPr txBox="1"/>
          <p:nvPr/>
        </p:nvSpPr>
        <p:spPr>
          <a:xfrm>
            <a:off x="0" y="6642556"/>
            <a:ext cx="3921760" cy="215444"/>
          </a:xfrm>
          <a:prstGeom prst="rect">
            <a:avLst/>
          </a:prstGeom>
          <a:noFill/>
        </p:spPr>
        <p:txBody>
          <a:bodyPr wrap="square">
            <a:spAutoFit/>
          </a:bodyPr>
          <a:lstStyle/>
          <a:p>
            <a:pPr algn="just"/>
            <a:r>
              <a:rPr lang="fr-FR" sz="800" i="1">
                <a:latin typeface="Century Gothic" panose="020B0502020202020204" pitchFamily="34" charset="0"/>
              </a:rPr>
              <a:t>Les participants ont pu partager plusieurs réponses à cette question</a:t>
            </a:r>
            <a:endParaRPr lang="fr-FR" sz="700" i="1">
              <a:latin typeface="Century Gothic" panose="020B0502020202020204" pitchFamily="34" charset="0"/>
            </a:endParaRPr>
          </a:p>
        </p:txBody>
      </p:sp>
      <p:sp>
        <p:nvSpPr>
          <p:cNvPr id="11" name="Espace réservé du numéro de diapositive 8">
            <a:extLst>
              <a:ext uri="{FF2B5EF4-FFF2-40B4-BE49-F238E27FC236}">
                <a16:creationId xmlns:a16="http://schemas.microsoft.com/office/drawing/2014/main" id="{3D288774-170E-9A4F-198B-0801E9DBF168}"/>
              </a:ext>
            </a:extLst>
          </p:cNvPr>
          <p:cNvSpPr txBox="1">
            <a:spLocks/>
          </p:cNvSpPr>
          <p:nvPr/>
        </p:nvSpPr>
        <p:spPr>
          <a:xfrm>
            <a:off x="10182995" y="6385715"/>
            <a:ext cx="1800000" cy="480000"/>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16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r">
              <a:defRPr/>
            </a:pPr>
            <a:fld id="{86CB4B4D-7CA3-9044-876B-883B54F8677D}" type="slidenum">
              <a:rPr lang="fr-FR" sz="1100" b="1" smtClean="0">
                <a:solidFill>
                  <a:srgbClr val="011CA3"/>
                </a:solidFill>
              </a:rPr>
              <a:pPr algn="r">
                <a:defRPr/>
              </a:pPr>
              <a:t>42</a:t>
            </a:fld>
            <a:endParaRPr lang="fr-FR" sz="1100" b="1">
              <a:solidFill>
                <a:srgbClr val="011CA3"/>
              </a:solidFill>
            </a:endParaRPr>
          </a:p>
        </p:txBody>
      </p:sp>
    </p:spTree>
    <p:extLst>
      <p:ext uri="{BB962C8B-B14F-4D97-AF65-F5344CB8AC3E}">
        <p14:creationId xmlns:p14="http://schemas.microsoft.com/office/powerpoint/2010/main" val="4227800360"/>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A5D2DCF-E314-C561-58C1-FB84A18264B1}"/>
              </a:ext>
            </a:extLst>
          </p:cNvPr>
          <p:cNvSpPr>
            <a:spLocks noGrp="1"/>
          </p:cNvSpPr>
          <p:nvPr>
            <p:ph type="body" sz="quarter" idx="13"/>
          </p:nvPr>
        </p:nvSpPr>
        <p:spPr>
          <a:xfrm>
            <a:off x="1298116" y="585678"/>
            <a:ext cx="9356632" cy="369268"/>
          </a:xfrm>
        </p:spPr>
        <p:txBody>
          <a:bodyPr/>
          <a:lstStyle/>
          <a:p>
            <a:r>
              <a:rPr lang="fr-FR" sz="1600" spc="-20"/>
              <a:t>Quelles seraient vos propositions pour mieux protéger les mineurs dans l’espace numérique </a:t>
            </a:r>
            <a:r>
              <a:rPr lang="fr-FR" sz="1100" b="0" i="1"/>
              <a:t>(utilisation de leurs informations personnelles, intimidation en ligne, exposition à des contenus nuisibles, cyber harcèlement..) ?</a:t>
            </a:r>
          </a:p>
        </p:txBody>
      </p:sp>
      <p:sp>
        <p:nvSpPr>
          <p:cNvPr id="3" name="Titre 2">
            <a:extLst>
              <a:ext uri="{FF2B5EF4-FFF2-40B4-BE49-F238E27FC236}">
                <a16:creationId xmlns:a16="http://schemas.microsoft.com/office/drawing/2014/main" id="{915DCF39-1BB8-58DE-E83A-B71AB7C0E998}"/>
              </a:ext>
            </a:extLst>
          </p:cNvPr>
          <p:cNvSpPr>
            <a:spLocks noGrp="1"/>
          </p:cNvSpPr>
          <p:nvPr>
            <p:ph type="title"/>
          </p:nvPr>
        </p:nvSpPr>
        <p:spPr/>
        <p:txBody>
          <a:bodyPr/>
          <a:lstStyle/>
          <a:p>
            <a:r>
              <a:rPr lang="fr-FR"/>
              <a:t>QUESTION N°10</a:t>
            </a:r>
          </a:p>
        </p:txBody>
      </p:sp>
      <p:sp>
        <p:nvSpPr>
          <p:cNvPr id="4" name="ZoneTexte 3">
            <a:extLst>
              <a:ext uri="{FF2B5EF4-FFF2-40B4-BE49-F238E27FC236}">
                <a16:creationId xmlns:a16="http://schemas.microsoft.com/office/drawing/2014/main" id="{284EA7FF-B324-19E9-7B9E-77855329ACBF}"/>
              </a:ext>
            </a:extLst>
          </p:cNvPr>
          <p:cNvSpPr txBox="1"/>
          <p:nvPr/>
        </p:nvSpPr>
        <p:spPr>
          <a:xfrm>
            <a:off x="2658140" y="2658140"/>
            <a:ext cx="184731" cy="276999"/>
          </a:xfrm>
          <a:prstGeom prst="rect">
            <a:avLst/>
          </a:prstGeom>
          <a:noFill/>
        </p:spPr>
        <p:txBody>
          <a:bodyPr wrap="none" rtlCol="0">
            <a:spAutoFit/>
          </a:bodyPr>
          <a:lstStyle/>
          <a:p>
            <a:pPr algn="l"/>
            <a:endParaRPr lang="fr-FR" sz="1200" b="1">
              <a:latin typeface="Century Gothic" panose="020B0502020202020204" pitchFamily="34" charset="0"/>
            </a:endParaRPr>
          </a:p>
        </p:txBody>
      </p:sp>
      <p:graphicFrame>
        <p:nvGraphicFramePr>
          <p:cNvPr id="5" name="Tableau 4">
            <a:extLst>
              <a:ext uri="{FF2B5EF4-FFF2-40B4-BE49-F238E27FC236}">
                <a16:creationId xmlns:a16="http://schemas.microsoft.com/office/drawing/2014/main" id="{A3F028E1-6461-2B49-5E2E-D2B87147949A}"/>
              </a:ext>
            </a:extLst>
          </p:cNvPr>
          <p:cNvGraphicFramePr>
            <a:graphicFrameLocks noGrp="1"/>
          </p:cNvGraphicFramePr>
          <p:nvPr>
            <p:extLst>
              <p:ext uri="{D42A27DB-BD31-4B8C-83A1-F6EECF244321}">
                <p14:modId xmlns:p14="http://schemas.microsoft.com/office/powerpoint/2010/main" val="4002240591"/>
              </p:ext>
            </p:extLst>
          </p:nvPr>
        </p:nvGraphicFramePr>
        <p:xfrm>
          <a:off x="859670" y="1932164"/>
          <a:ext cx="10578956" cy="2330598"/>
        </p:xfrm>
        <a:graphic>
          <a:graphicData uri="http://schemas.openxmlformats.org/drawingml/2006/table">
            <a:tbl>
              <a:tblPr/>
              <a:tblGrid>
                <a:gridCol w="2946413">
                  <a:extLst>
                    <a:ext uri="{9D8B030D-6E8A-4147-A177-3AD203B41FA5}">
                      <a16:colId xmlns:a16="http://schemas.microsoft.com/office/drawing/2014/main" val="3541563070"/>
                    </a:ext>
                  </a:extLst>
                </a:gridCol>
                <a:gridCol w="944097">
                  <a:extLst>
                    <a:ext uri="{9D8B030D-6E8A-4147-A177-3AD203B41FA5}">
                      <a16:colId xmlns:a16="http://schemas.microsoft.com/office/drawing/2014/main" val="2453338640"/>
                    </a:ext>
                  </a:extLst>
                </a:gridCol>
                <a:gridCol w="6688446">
                  <a:extLst>
                    <a:ext uri="{9D8B030D-6E8A-4147-A177-3AD203B41FA5}">
                      <a16:colId xmlns:a16="http://schemas.microsoft.com/office/drawing/2014/main" val="3506045213"/>
                    </a:ext>
                  </a:extLst>
                </a:gridCol>
              </a:tblGrid>
              <a:tr h="352501">
                <a:tc>
                  <a:txBody>
                    <a:bodyPr/>
                    <a:lstStyle/>
                    <a:p>
                      <a:pPr marL="0" algn="l" defTabSz="1219170" rtl="0" eaLnBrk="1" fontAlgn="b" latinLnBrk="0" hangingPunct="1"/>
                      <a:r>
                        <a:rPr lang="fr-FR" sz="1100" b="1" i="0" u="none" strike="noStrike" kern="1200">
                          <a:solidFill>
                            <a:schemeClr val="tx1">
                              <a:lumMod val="95000"/>
                              <a:lumOff val="5000"/>
                            </a:schemeClr>
                          </a:solidFill>
                          <a:effectLst/>
                          <a:latin typeface="Century Gothic"/>
                          <a:ea typeface="+mn-ea"/>
                          <a:cs typeface="+mn-cs"/>
                        </a:rPr>
                        <a:t>THÈMES PRINCIPAUX</a:t>
                      </a:r>
                    </a:p>
                  </a:txBody>
                  <a:tcPr marL="72000" marR="72000" marT="3064"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219170" rtl="0" eaLnBrk="1" fontAlgn="b" latinLnBrk="0" hangingPunct="1"/>
                      <a:r>
                        <a:rPr lang="fr-FR" sz="1100" b="1" i="0" u="none" strike="noStrike" kern="1200">
                          <a:solidFill>
                            <a:schemeClr val="accent1"/>
                          </a:solidFill>
                          <a:effectLst/>
                          <a:latin typeface="Century Gothic"/>
                          <a:ea typeface="+mn-ea"/>
                          <a:cs typeface="+mn-cs"/>
                        </a:rPr>
                        <a:t>%</a:t>
                      </a:r>
                    </a:p>
                  </a:txBody>
                  <a:tcPr marL="72000" marR="72000" marT="3064"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fr-FR" sz="1100" b="1" i="0" u="none" strike="noStrike">
                          <a:solidFill>
                            <a:srgbClr val="0D0D0D"/>
                          </a:solidFill>
                          <a:effectLst/>
                          <a:latin typeface="Century Gothic" panose="020B0502020202020204" pitchFamily="34" charset="0"/>
                        </a:rPr>
                        <a:t>Idées partagées</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2402823"/>
                  </a:ext>
                </a:extLst>
              </a:tr>
              <a:tr h="601691">
                <a:tc>
                  <a:txBody>
                    <a:bodyPr/>
                    <a:lstStyle/>
                    <a:p>
                      <a:pPr algn="l" fontAlgn="b"/>
                      <a:r>
                        <a:rPr lang="fr-FR" sz="1100" b="1" i="0" u="none" strike="noStrike">
                          <a:solidFill>
                            <a:schemeClr val="tx1">
                              <a:lumMod val="95000"/>
                              <a:lumOff val="5000"/>
                            </a:schemeClr>
                          </a:solidFill>
                          <a:effectLst/>
                          <a:latin typeface="Century Gothic"/>
                        </a:rPr>
                        <a:t>Former et sensibiliser les jeunes aux usages du numérique</a:t>
                      </a:r>
                    </a:p>
                  </a:txBody>
                  <a:tcPr marL="72000" marR="72000"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a:rPr>
                        <a:t>36%</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l" fontAlgn="b"/>
                      <a:r>
                        <a:rPr lang="fr-FR" sz="1000" b="0" i="0" u="none" strike="noStrike">
                          <a:solidFill>
                            <a:schemeClr val="tx1">
                              <a:lumMod val="95000"/>
                              <a:lumOff val="5000"/>
                            </a:schemeClr>
                          </a:solidFill>
                          <a:effectLst/>
                          <a:latin typeface="Century Gothic"/>
                        </a:rPr>
                        <a:t>Former et sensibiliser en milieu scolaire - </a:t>
                      </a:r>
                      <a:r>
                        <a:rPr lang="fr-FR" sz="1000" b="0" i="0" u="none" strike="noStrike">
                          <a:solidFill>
                            <a:schemeClr val="accent1">
                              <a:lumMod val="75000"/>
                            </a:schemeClr>
                          </a:solidFill>
                          <a:effectLst/>
                          <a:latin typeface="Century Gothic"/>
                        </a:rPr>
                        <a:t>23%</a:t>
                      </a:r>
                    </a:p>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lumMod val="95000"/>
                              <a:lumOff val="5000"/>
                            </a:schemeClr>
                          </a:solidFill>
                          <a:effectLst/>
                          <a:latin typeface="Century Gothic" panose="020B0502020202020204" pitchFamily="34" charset="0"/>
                        </a:rPr>
                        <a:t>Former et sensibiliser -</a:t>
                      </a:r>
                      <a:r>
                        <a:rPr lang="fr-FR" sz="1000" b="0" i="0" u="none" strike="noStrike">
                          <a:solidFill>
                            <a:schemeClr val="accent1">
                              <a:lumMod val="75000"/>
                            </a:schemeClr>
                          </a:solidFill>
                          <a:effectLst/>
                          <a:latin typeface="Century Gothic" panose="020B0502020202020204" pitchFamily="34" charset="0"/>
                        </a:rPr>
                        <a:t> 6%</a:t>
                      </a:r>
                    </a:p>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lumMod val="95000"/>
                              <a:lumOff val="5000"/>
                            </a:schemeClr>
                          </a:solidFill>
                          <a:effectLst/>
                          <a:latin typeface="Century Gothic"/>
                        </a:rPr>
                        <a:t>Sensibiliser et éduquer à l'usage des réseaux sociaux - </a:t>
                      </a:r>
                      <a:r>
                        <a:rPr lang="fr-FR" sz="1000" b="0" i="0" u="none" strike="noStrike">
                          <a:solidFill>
                            <a:schemeClr val="accent1">
                              <a:lumMod val="75000"/>
                            </a:schemeClr>
                          </a:solidFill>
                          <a:effectLst/>
                          <a:latin typeface="Century Gothic"/>
                        </a:rPr>
                        <a:t>2%</a:t>
                      </a:r>
                    </a:p>
                  </a:txBody>
                  <a:tcPr marL="72000" marR="72000" marT="36000" marB="3600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4390742"/>
                  </a:ext>
                </a:extLst>
              </a:tr>
              <a:tr h="63384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000000"/>
                          </a:solidFill>
                          <a:effectLst/>
                          <a:uLnTx/>
                          <a:uFillTx/>
                          <a:latin typeface="Century Gothic"/>
                          <a:ea typeface="+mn-ea"/>
                          <a:cs typeface="+mn-cs"/>
                        </a:rPr>
                        <a:t>Restreindre l’accès des plus jeunes</a:t>
                      </a:r>
                    </a:p>
                  </a:txBody>
                  <a:tcPr marL="72000" marR="72000"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a:rPr>
                        <a:t>27%</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Century Gothic"/>
                          <a:ea typeface="+mn-ea"/>
                          <a:cs typeface="+mn-cs"/>
                        </a:rPr>
                        <a:t>Restreindre l'accès à certains sites et contenus - </a:t>
                      </a:r>
                      <a:r>
                        <a:rPr kumimoji="0" lang="fr-FR" sz="1000" b="0" i="0" u="none" strike="noStrike" kern="1200" cap="none" spc="0" normalizeH="0" baseline="0" noProof="0">
                          <a:ln>
                            <a:noFill/>
                          </a:ln>
                          <a:solidFill>
                            <a:schemeClr val="accent1">
                              <a:lumMod val="75000"/>
                            </a:schemeClr>
                          </a:solidFill>
                          <a:effectLst/>
                          <a:uLnTx/>
                          <a:uFillTx/>
                          <a:latin typeface="Century Gothic"/>
                          <a:ea typeface="+mn-ea"/>
                          <a:cs typeface="+mn-cs"/>
                        </a:rPr>
                        <a:t>15%</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Century Gothic"/>
                          <a:ea typeface="+mn-ea"/>
                          <a:cs typeface="+mn-cs"/>
                        </a:rPr>
                        <a:t>Restreindre l'accès aux réseaux sociaux - </a:t>
                      </a:r>
                      <a:r>
                        <a:rPr kumimoji="0" lang="fr-FR" sz="1000" b="0" i="0" u="none" strike="noStrike" kern="1200" cap="none" spc="0" normalizeH="0" baseline="0" noProof="0">
                          <a:ln>
                            <a:noFill/>
                          </a:ln>
                          <a:solidFill>
                            <a:schemeClr val="accent1">
                              <a:lumMod val="75000"/>
                            </a:schemeClr>
                          </a:solidFill>
                          <a:effectLst/>
                          <a:uLnTx/>
                          <a:uFillTx/>
                          <a:latin typeface="Century Gothic"/>
                          <a:ea typeface="+mn-ea"/>
                          <a:cs typeface="+mn-cs"/>
                        </a:rPr>
                        <a:t>7%</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Century Gothic"/>
                          <a:ea typeface="+mn-ea"/>
                          <a:cs typeface="+mn-cs"/>
                        </a:rPr>
                        <a:t>Filtrer l'accès aux sites par la demande d'une pièce d'identité -</a:t>
                      </a:r>
                      <a:r>
                        <a:rPr kumimoji="0" lang="fr-FR" sz="1000" b="0" i="0" u="none" strike="noStrike" kern="1200" cap="none" spc="0" normalizeH="0" baseline="0" noProof="0">
                          <a:ln>
                            <a:noFill/>
                          </a:ln>
                          <a:solidFill>
                            <a:srgbClr val="4338FF"/>
                          </a:solidFill>
                          <a:effectLst/>
                          <a:uLnTx/>
                          <a:uFillTx/>
                          <a:latin typeface="Century Gothic"/>
                          <a:ea typeface="+mn-ea"/>
                          <a:cs typeface="+mn-cs"/>
                        </a:rPr>
                        <a:t> </a:t>
                      </a:r>
                      <a:r>
                        <a:rPr kumimoji="0" lang="fr-FR" sz="1000" b="0" i="0" u="none" strike="noStrike" kern="1200" cap="none" spc="0" normalizeH="0" baseline="0" noProof="0">
                          <a:ln>
                            <a:noFill/>
                          </a:ln>
                          <a:solidFill>
                            <a:schemeClr val="accent1">
                              <a:lumMod val="75000"/>
                            </a:schemeClr>
                          </a:solidFill>
                          <a:effectLst/>
                          <a:uLnTx/>
                          <a:uFillTx/>
                          <a:latin typeface="Century Gothic"/>
                          <a:ea typeface="+mn-ea"/>
                          <a:cs typeface="+mn-cs"/>
                        </a:rPr>
                        <a:t>6%</a:t>
                      </a:r>
                    </a:p>
                  </a:txBody>
                  <a:tcPr marL="72000" marR="72000" marT="36000" marB="3600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2772178"/>
                  </a:ext>
                </a:extLst>
              </a:tr>
              <a:tr h="0">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chemeClr val="tx1"/>
                          </a:solidFill>
                          <a:effectLst/>
                          <a:uLnTx/>
                          <a:uFillTx/>
                          <a:latin typeface="Century Gothic"/>
                          <a:ea typeface="+mn-ea"/>
                          <a:cs typeface="+mn-cs"/>
                        </a:rPr>
                        <a:t>Responsabiliser et accompagner les parents dans la protection de leurs enfants</a:t>
                      </a: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fr-FR" sz="1100" b="1" i="0" u="none" strike="noStrike" kern="1200" cap="none" spc="0" normalizeH="0" baseline="0" noProof="0">
                        <a:ln>
                          <a:noFill/>
                        </a:ln>
                        <a:solidFill>
                          <a:srgbClr val="FF0000"/>
                        </a:solidFill>
                        <a:effectLst/>
                        <a:uLnTx/>
                        <a:uFillTx/>
                        <a:latin typeface="Century Gothic" panose="020B0502020202020204" pitchFamily="34" charset="0"/>
                        <a:ea typeface="+mn-ea"/>
                        <a:cs typeface="+mn-cs"/>
                      </a:endParaRPr>
                    </a:p>
                  </a:txBody>
                  <a:tcPr marL="72000" marR="72000" marT="72000"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a:rPr>
                        <a:t>19%</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Century Gothic"/>
                          <a:ea typeface="+mn-ea"/>
                          <a:cs typeface="+mn-cs"/>
                        </a:rPr>
                        <a:t>Renforcer le contrôle parental -</a:t>
                      </a:r>
                      <a:r>
                        <a:rPr kumimoji="0" lang="fr-FR" sz="1000" b="0" i="0" u="none" strike="noStrike" kern="1200" cap="none" spc="0" normalizeH="0" baseline="0" noProof="0">
                          <a:ln>
                            <a:noFill/>
                          </a:ln>
                          <a:solidFill>
                            <a:srgbClr val="4338FF"/>
                          </a:solidFill>
                          <a:effectLst/>
                          <a:uLnTx/>
                          <a:uFillTx/>
                          <a:latin typeface="Century Gothic"/>
                          <a:ea typeface="+mn-ea"/>
                          <a:cs typeface="+mn-cs"/>
                        </a:rPr>
                        <a:t> </a:t>
                      </a:r>
                      <a:r>
                        <a:rPr kumimoji="0" lang="fr-FR" sz="1000" b="0" i="0" u="none" strike="noStrike" kern="1200" cap="none" spc="0" normalizeH="0" baseline="0" noProof="0">
                          <a:ln>
                            <a:noFill/>
                          </a:ln>
                          <a:solidFill>
                            <a:schemeClr val="accent1">
                              <a:lumMod val="75000"/>
                            </a:schemeClr>
                          </a:solidFill>
                          <a:effectLst/>
                          <a:uLnTx/>
                          <a:uFillTx/>
                          <a:latin typeface="Century Gothic"/>
                          <a:ea typeface="+mn-ea"/>
                          <a:cs typeface="+mn-cs"/>
                        </a:rPr>
                        <a:t>6%</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Century Gothic"/>
                          <a:ea typeface="+mn-ea"/>
                          <a:cs typeface="+mn-cs"/>
                        </a:rPr>
                        <a:t>Former les parents - </a:t>
                      </a:r>
                      <a:r>
                        <a:rPr kumimoji="0" lang="fr-FR" sz="1000" b="0" i="0" u="none" strike="noStrike" kern="1200" cap="none" spc="0" normalizeH="0" baseline="0" noProof="0">
                          <a:ln>
                            <a:noFill/>
                          </a:ln>
                          <a:solidFill>
                            <a:schemeClr val="accent1">
                              <a:lumMod val="75000"/>
                            </a:schemeClr>
                          </a:solidFill>
                          <a:effectLst/>
                          <a:uLnTx/>
                          <a:uFillTx/>
                          <a:latin typeface="Century Gothic"/>
                          <a:ea typeface="+mn-ea"/>
                          <a:cs typeface="+mn-cs"/>
                        </a:rPr>
                        <a:t>5%</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solidFill>
                          <a:effectLst/>
                          <a:uLnTx/>
                          <a:uFillTx/>
                          <a:latin typeface="Century Gothic"/>
                          <a:ea typeface="+mn-ea"/>
                          <a:cs typeface="+mn-cs"/>
                        </a:rPr>
                        <a:t>Sensibiliser les parents -</a:t>
                      </a:r>
                      <a:r>
                        <a:rPr kumimoji="0" lang="fr-FR" sz="1000" b="0" i="0" u="none" strike="noStrike" kern="1200" cap="none" spc="0" normalizeH="0" baseline="0" noProof="0">
                          <a:ln>
                            <a:noFill/>
                          </a:ln>
                          <a:solidFill>
                            <a:schemeClr val="accent1">
                              <a:lumMod val="60000"/>
                              <a:lumOff val="40000"/>
                            </a:schemeClr>
                          </a:solidFill>
                          <a:effectLst/>
                          <a:uLnTx/>
                          <a:uFillTx/>
                          <a:latin typeface="Century Gothic"/>
                          <a:ea typeface="+mn-ea"/>
                          <a:cs typeface="+mn-cs"/>
                        </a:rPr>
                        <a:t> </a:t>
                      </a:r>
                      <a:r>
                        <a:rPr kumimoji="0" lang="fr-FR" sz="1000" b="0" i="0" u="none" strike="noStrike" kern="1200" cap="none" spc="0" normalizeH="0" baseline="0" noProof="0">
                          <a:ln>
                            <a:noFill/>
                          </a:ln>
                          <a:solidFill>
                            <a:schemeClr val="accent1">
                              <a:lumMod val="75000"/>
                            </a:schemeClr>
                          </a:solidFill>
                          <a:effectLst/>
                          <a:uLnTx/>
                          <a:uFillTx/>
                          <a:latin typeface="Century Gothic"/>
                          <a:ea typeface="+mn-ea"/>
                          <a:cs typeface="+mn-cs"/>
                        </a:rPr>
                        <a:t>3%</a:t>
                      </a:r>
                    </a:p>
                  </a:txBody>
                  <a:tcPr marL="72000" marR="72000" marT="36000" marB="3600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1217793"/>
                  </a:ext>
                </a:extLst>
              </a:tr>
            </a:tbl>
          </a:graphicData>
        </a:graphic>
      </p:graphicFrame>
      <p:sp>
        <p:nvSpPr>
          <p:cNvPr id="7" name="Rectangle 6">
            <a:extLst>
              <a:ext uri="{FF2B5EF4-FFF2-40B4-BE49-F238E27FC236}">
                <a16:creationId xmlns:a16="http://schemas.microsoft.com/office/drawing/2014/main" id="{632E78D5-4941-E46C-BFCB-DDC4DCC791BD}"/>
              </a:ext>
            </a:extLst>
          </p:cNvPr>
          <p:cNvSpPr/>
          <p:nvPr/>
        </p:nvSpPr>
        <p:spPr>
          <a:xfrm>
            <a:off x="706345" y="4988738"/>
            <a:ext cx="10779309" cy="98488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atin typeface="Century Gothic" panose="020B0502020202020204" pitchFamily="34" charset="0"/>
            </a:endParaRPr>
          </a:p>
        </p:txBody>
      </p:sp>
      <p:sp>
        <p:nvSpPr>
          <p:cNvPr id="9" name="ZoneTexte 8">
            <a:extLst>
              <a:ext uri="{FF2B5EF4-FFF2-40B4-BE49-F238E27FC236}">
                <a16:creationId xmlns:a16="http://schemas.microsoft.com/office/drawing/2014/main" id="{1646F7C4-3471-8AB8-4147-09ACD87EC3ED}"/>
              </a:ext>
            </a:extLst>
          </p:cNvPr>
          <p:cNvSpPr txBox="1"/>
          <p:nvPr/>
        </p:nvSpPr>
        <p:spPr>
          <a:xfrm>
            <a:off x="952878" y="5158014"/>
            <a:ext cx="10095875" cy="646331"/>
          </a:xfrm>
          <a:prstGeom prst="rect">
            <a:avLst/>
          </a:prstGeom>
          <a:noFill/>
        </p:spPr>
        <p:txBody>
          <a:bodyPr wrap="square" lIns="91440" tIns="45720" rIns="91440" bIns="45720" rtlCol="0" anchor="t">
            <a:spAutoFit/>
          </a:bodyPr>
          <a:lstStyle/>
          <a:p>
            <a:pPr algn="just" rtl="0" fontAlgn="base"/>
            <a:r>
              <a:rPr lang="fr-FR" sz="1200" b="1">
                <a:latin typeface="Century Gothic"/>
              </a:rPr>
              <a:t>Messages principaux</a:t>
            </a:r>
          </a:p>
          <a:p>
            <a:pPr marL="171450" indent="-171450" fontAlgn="base">
              <a:buFont typeface="Arial" panose="020B0604020202020204" pitchFamily="34" charset="0"/>
              <a:buChar char="•"/>
            </a:pPr>
            <a:r>
              <a:rPr lang="fr-FR" sz="1200" spc="-40">
                <a:latin typeface="Century Gothic"/>
              </a:rPr>
              <a:t>Plus d’un tiers des contributeurs appelle à </a:t>
            </a:r>
            <a:r>
              <a:rPr lang="fr-FR" sz="1200" i="0" spc="-40">
                <a:effectLst/>
                <a:latin typeface="Century Gothic"/>
              </a:rPr>
              <a:t>la formation et à la sensibilisation des plus jeunes aux usages du numérique.</a:t>
            </a:r>
            <a:r>
              <a:rPr lang="fr-FR" sz="1200" spc="-40">
                <a:latin typeface="Century Gothic"/>
              </a:rPr>
              <a:t> </a:t>
            </a:r>
            <a:endParaRPr lang="fr-FR" sz="1200" i="0" spc="-40">
              <a:effectLst/>
              <a:latin typeface="Century Gothic" panose="020B0502020202020204" pitchFamily="34" charset="0"/>
            </a:endParaRPr>
          </a:p>
          <a:p>
            <a:pPr marL="171450" indent="-171450" algn="just" fontAlgn="base">
              <a:buFont typeface="Arial" panose="020B0604020202020204" pitchFamily="34" charset="0"/>
              <a:buChar char="•"/>
            </a:pPr>
            <a:r>
              <a:rPr lang="fr-FR" sz="1200" i="0" spc="-40">
                <a:effectLst/>
                <a:latin typeface="Century Gothic"/>
              </a:rPr>
              <a:t>Pour près d’un</a:t>
            </a:r>
            <a:r>
              <a:rPr lang="fr-FR" sz="1200" spc="-40">
                <a:latin typeface="Century Gothic"/>
              </a:rPr>
              <a:t> tiers des contributeurs également, il faut plutôt privilégier </a:t>
            </a:r>
            <a:r>
              <a:rPr lang="fr-FR" sz="1200" i="0" spc="-40">
                <a:effectLst/>
                <a:latin typeface="Century Gothic"/>
              </a:rPr>
              <a:t>la restriction de l’accès aux espaces numériques.</a:t>
            </a:r>
            <a:r>
              <a:rPr lang="fr-FR" sz="1200" spc="-40">
                <a:latin typeface="Century Gothic"/>
              </a:rPr>
              <a:t> </a:t>
            </a:r>
            <a:endParaRPr lang="fr-FR" sz="1200" i="0" spc="-40">
              <a:effectLst/>
              <a:latin typeface="Century Gothic" panose="020B0502020202020204" pitchFamily="34" charset="0"/>
            </a:endParaRPr>
          </a:p>
        </p:txBody>
      </p:sp>
      <p:sp>
        <p:nvSpPr>
          <p:cNvPr id="8" name="Rectangle : coins arrondis 7">
            <a:extLst>
              <a:ext uri="{FF2B5EF4-FFF2-40B4-BE49-F238E27FC236}">
                <a16:creationId xmlns:a16="http://schemas.microsoft.com/office/drawing/2014/main" id="{B749FCC7-FDF7-A943-4459-E1282D7C3447}"/>
              </a:ext>
            </a:extLst>
          </p:cNvPr>
          <p:cNvSpPr/>
          <p:nvPr/>
        </p:nvSpPr>
        <p:spPr>
          <a:xfrm>
            <a:off x="10476844" y="639507"/>
            <a:ext cx="1631140" cy="26161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1794 </a:t>
            </a:r>
            <a:r>
              <a:rPr lang="fr-FR" sz="1200">
                <a:solidFill>
                  <a:schemeClr val="tx1"/>
                </a:solidFill>
                <a:latin typeface="Century Gothic" panose="020B0502020202020204" pitchFamily="34" charset="0"/>
              </a:rPr>
              <a:t>participants</a:t>
            </a:r>
          </a:p>
        </p:txBody>
      </p:sp>
      <p:sp>
        <p:nvSpPr>
          <p:cNvPr id="11" name="Rectangle : coins arrondis 10">
            <a:extLst>
              <a:ext uri="{FF2B5EF4-FFF2-40B4-BE49-F238E27FC236}">
                <a16:creationId xmlns:a16="http://schemas.microsoft.com/office/drawing/2014/main" id="{B4834678-E6CB-BAC7-97F5-8CDBCDE9A4E6}"/>
              </a:ext>
            </a:extLst>
          </p:cNvPr>
          <p:cNvSpPr/>
          <p:nvPr/>
        </p:nvSpPr>
        <p:spPr>
          <a:xfrm>
            <a:off x="10480698" y="330582"/>
            <a:ext cx="1631140" cy="26161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B00B2"/>
                </a:solidFill>
                <a:effectLst/>
                <a:uLnTx/>
                <a:uFillTx/>
                <a:latin typeface="Century Gothic"/>
              </a:rPr>
              <a:t>Question </a:t>
            </a:r>
            <a:r>
              <a:rPr lang="fr-FR" sz="1200" b="1">
                <a:solidFill>
                  <a:srgbClr val="0B00B2"/>
                </a:solidFill>
                <a:latin typeface="Century Gothic"/>
              </a:rPr>
              <a:t>Ouverte</a:t>
            </a:r>
            <a:endParaRPr kumimoji="0" lang="fr-FR" sz="1200" b="1" i="0" u="none" strike="noStrike" kern="1200" cap="none" spc="0" normalizeH="0" baseline="0" noProof="0">
              <a:ln>
                <a:noFill/>
              </a:ln>
              <a:solidFill>
                <a:srgbClr val="0B00B2"/>
              </a:solidFill>
              <a:effectLst/>
              <a:uLnTx/>
              <a:uFillTx/>
              <a:latin typeface="Century Gothic" panose="020B0502020202020204" pitchFamily="34" charset="0"/>
              <a:ea typeface="+mn-ea"/>
              <a:cs typeface="+mn-cs"/>
            </a:endParaRPr>
          </a:p>
        </p:txBody>
      </p:sp>
      <p:sp>
        <p:nvSpPr>
          <p:cNvPr id="15" name="Rectangle : coins arrondis 14">
            <a:extLst>
              <a:ext uri="{FF2B5EF4-FFF2-40B4-BE49-F238E27FC236}">
                <a16:creationId xmlns:a16="http://schemas.microsoft.com/office/drawing/2014/main" id="{A89950A5-3CFA-3F70-4D49-CAE9DFB82D8B}"/>
              </a:ext>
            </a:extLst>
          </p:cNvPr>
          <p:cNvSpPr/>
          <p:nvPr/>
        </p:nvSpPr>
        <p:spPr>
          <a:xfrm>
            <a:off x="10476844" y="948431"/>
            <a:ext cx="1631140" cy="26161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3084 </a:t>
            </a:r>
            <a:r>
              <a:rPr lang="fr-FR" sz="1200">
                <a:solidFill>
                  <a:schemeClr val="tx1"/>
                </a:solidFill>
                <a:latin typeface="Century Gothic" panose="020B0502020202020204" pitchFamily="34" charset="0"/>
              </a:rPr>
              <a:t>contributions</a:t>
            </a:r>
          </a:p>
        </p:txBody>
      </p:sp>
      <p:sp>
        <p:nvSpPr>
          <p:cNvPr id="10" name="Rectangle 9">
            <a:extLst>
              <a:ext uri="{FF2B5EF4-FFF2-40B4-BE49-F238E27FC236}">
                <a16:creationId xmlns:a16="http://schemas.microsoft.com/office/drawing/2014/main" id="{93F3EB4D-4270-7CF2-A0B0-E181AAB9ECEE}"/>
              </a:ext>
            </a:extLst>
          </p:cNvPr>
          <p:cNvSpPr/>
          <p:nvPr/>
        </p:nvSpPr>
        <p:spPr>
          <a:xfrm>
            <a:off x="104312" y="188020"/>
            <a:ext cx="1077132" cy="846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298261E0-FE9E-9661-1722-C803C9C583CA}"/>
              </a:ext>
            </a:extLst>
          </p:cNvPr>
          <p:cNvPicPr>
            <a:picLocks/>
          </p:cNvPicPr>
          <p:nvPr/>
        </p:nvPicPr>
        <p:blipFill rotWithShape="1">
          <a:blip r:embed="rId2"/>
          <a:srcRect l="5896" t="3939" b="1863"/>
          <a:stretch/>
        </p:blipFill>
        <p:spPr>
          <a:xfrm>
            <a:off x="351983" y="306101"/>
            <a:ext cx="580008" cy="580590"/>
          </a:xfrm>
          <a:prstGeom prst="ellipse">
            <a:avLst/>
          </a:prstGeom>
          <a:ln>
            <a:solidFill>
              <a:schemeClr val="accent1"/>
            </a:solidFill>
          </a:ln>
        </p:spPr>
      </p:pic>
      <p:sp>
        <p:nvSpPr>
          <p:cNvPr id="18" name="ZoneTexte 17">
            <a:extLst>
              <a:ext uri="{FF2B5EF4-FFF2-40B4-BE49-F238E27FC236}">
                <a16:creationId xmlns:a16="http://schemas.microsoft.com/office/drawing/2014/main" id="{89361662-8DBA-E83C-C82D-79A579999AF1}"/>
              </a:ext>
            </a:extLst>
          </p:cNvPr>
          <p:cNvSpPr txBox="1"/>
          <p:nvPr/>
        </p:nvSpPr>
        <p:spPr>
          <a:xfrm>
            <a:off x="-1" y="6508397"/>
            <a:ext cx="6741764" cy="338554"/>
          </a:xfrm>
          <a:prstGeom prst="rect">
            <a:avLst/>
          </a:prstGeom>
          <a:noFill/>
        </p:spPr>
        <p:txBody>
          <a:bodyPr wrap="square">
            <a:spAutoFit/>
          </a:bodyPr>
          <a:lstStyle/>
          <a:p>
            <a:pPr algn="just"/>
            <a:r>
              <a:rPr lang="fr-FR" sz="800" i="1">
                <a:latin typeface="Century Gothic" panose="020B0502020202020204" pitchFamily="34" charset="0"/>
              </a:rPr>
              <a:t>Les pourcentages sont exprimés en nombre de contributions.</a:t>
            </a:r>
          </a:p>
          <a:p>
            <a:pPr algn="just"/>
            <a:r>
              <a:rPr lang="fr-FR" sz="800" i="1">
                <a:latin typeface="Century Gothic" panose="020B0502020202020204" pitchFamily="34" charset="0"/>
              </a:rPr>
              <a:t>Les idées principales ont été présentées dans ce tableau (Cf. diapositive n°6 pour plus de détails sur la sélection).</a:t>
            </a:r>
          </a:p>
        </p:txBody>
      </p:sp>
      <p:sp>
        <p:nvSpPr>
          <p:cNvPr id="6" name="Espace réservé du numéro de diapositive 8">
            <a:extLst>
              <a:ext uri="{FF2B5EF4-FFF2-40B4-BE49-F238E27FC236}">
                <a16:creationId xmlns:a16="http://schemas.microsoft.com/office/drawing/2014/main" id="{D1D4B990-0A22-C921-9E67-C6607E3088EA}"/>
              </a:ext>
            </a:extLst>
          </p:cNvPr>
          <p:cNvSpPr txBox="1">
            <a:spLocks/>
          </p:cNvSpPr>
          <p:nvPr/>
        </p:nvSpPr>
        <p:spPr>
          <a:xfrm>
            <a:off x="10182995" y="6385715"/>
            <a:ext cx="1800000" cy="480000"/>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16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r">
              <a:defRPr/>
            </a:pPr>
            <a:fld id="{86CB4B4D-7CA3-9044-876B-883B54F8677D}" type="slidenum">
              <a:rPr lang="fr-FR" sz="1100" b="1" smtClean="0">
                <a:solidFill>
                  <a:srgbClr val="011CA3"/>
                </a:solidFill>
              </a:rPr>
              <a:pPr algn="r">
                <a:defRPr/>
              </a:pPr>
              <a:t>43</a:t>
            </a:fld>
            <a:endParaRPr lang="fr-FR" sz="1100" b="1">
              <a:solidFill>
                <a:srgbClr val="011CA3"/>
              </a:solidFill>
            </a:endParaRPr>
          </a:p>
        </p:txBody>
      </p:sp>
    </p:spTree>
    <p:extLst>
      <p:ext uri="{BB962C8B-B14F-4D97-AF65-F5344CB8AC3E}">
        <p14:creationId xmlns:p14="http://schemas.microsoft.com/office/powerpoint/2010/main" val="623213813"/>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A5D2DCF-E314-C561-58C1-FB84A18264B1}"/>
              </a:ext>
            </a:extLst>
          </p:cNvPr>
          <p:cNvSpPr>
            <a:spLocks noGrp="1"/>
          </p:cNvSpPr>
          <p:nvPr>
            <p:ph type="body" sz="quarter" idx="13"/>
          </p:nvPr>
        </p:nvSpPr>
        <p:spPr>
          <a:xfrm>
            <a:off x="1298115" y="622254"/>
            <a:ext cx="10236307" cy="369268"/>
          </a:xfrm>
        </p:spPr>
        <p:txBody>
          <a:bodyPr/>
          <a:lstStyle/>
          <a:p>
            <a:pPr>
              <a:spcBef>
                <a:spcPts val="0"/>
              </a:spcBef>
            </a:pPr>
            <a:r>
              <a:rPr lang="fr-FR" sz="1600" i="0" spc="-10">
                <a:effectLst/>
              </a:rPr>
              <a:t>Selon vous, quel est l'impact du numérique sur…</a:t>
            </a:r>
          </a:p>
          <a:p>
            <a:pPr>
              <a:spcBef>
                <a:spcPts val="0"/>
              </a:spcBef>
            </a:pPr>
            <a:r>
              <a:rPr lang="fr-FR" sz="1600" i="0" spc="-10">
                <a:effectLst/>
              </a:rPr>
              <a:t>Le sens que l’on trouve/donne à son métier ? </a:t>
            </a:r>
            <a:endParaRPr lang="fr-FR" sz="1600" spc="-10"/>
          </a:p>
        </p:txBody>
      </p:sp>
      <p:sp>
        <p:nvSpPr>
          <p:cNvPr id="3" name="Titre 2">
            <a:extLst>
              <a:ext uri="{FF2B5EF4-FFF2-40B4-BE49-F238E27FC236}">
                <a16:creationId xmlns:a16="http://schemas.microsoft.com/office/drawing/2014/main" id="{915DCF39-1BB8-58DE-E83A-B71AB7C0E998}"/>
              </a:ext>
            </a:extLst>
          </p:cNvPr>
          <p:cNvSpPr>
            <a:spLocks noGrp="1"/>
          </p:cNvSpPr>
          <p:nvPr>
            <p:ph type="title"/>
          </p:nvPr>
        </p:nvSpPr>
        <p:spPr/>
        <p:txBody>
          <a:bodyPr/>
          <a:lstStyle/>
          <a:p>
            <a:r>
              <a:rPr lang="fr-FR"/>
              <a:t>QUESTION N°12 – Première partie</a:t>
            </a:r>
          </a:p>
        </p:txBody>
      </p:sp>
      <p:sp>
        <p:nvSpPr>
          <p:cNvPr id="4" name="ZoneTexte 3">
            <a:extLst>
              <a:ext uri="{FF2B5EF4-FFF2-40B4-BE49-F238E27FC236}">
                <a16:creationId xmlns:a16="http://schemas.microsoft.com/office/drawing/2014/main" id="{284EA7FF-B324-19E9-7B9E-77855329ACBF}"/>
              </a:ext>
            </a:extLst>
          </p:cNvPr>
          <p:cNvSpPr txBox="1"/>
          <p:nvPr/>
        </p:nvSpPr>
        <p:spPr>
          <a:xfrm>
            <a:off x="2706908" y="2804444"/>
            <a:ext cx="184731" cy="276999"/>
          </a:xfrm>
          <a:prstGeom prst="rect">
            <a:avLst/>
          </a:prstGeom>
          <a:noFill/>
        </p:spPr>
        <p:txBody>
          <a:bodyPr wrap="square" rtlCol="0">
            <a:spAutoFit/>
          </a:bodyPr>
          <a:lstStyle/>
          <a:p>
            <a:pPr algn="l"/>
            <a:endParaRPr lang="fr-FR" sz="1200" b="1">
              <a:latin typeface="Century Gothic" panose="020B0502020202020204" pitchFamily="34" charset="0"/>
            </a:endParaRPr>
          </a:p>
        </p:txBody>
      </p:sp>
      <p:graphicFrame>
        <p:nvGraphicFramePr>
          <p:cNvPr id="5" name="Tableau 4">
            <a:extLst>
              <a:ext uri="{FF2B5EF4-FFF2-40B4-BE49-F238E27FC236}">
                <a16:creationId xmlns:a16="http://schemas.microsoft.com/office/drawing/2014/main" id="{A3F028E1-6461-2B49-5E2E-D2B87147949A}"/>
              </a:ext>
            </a:extLst>
          </p:cNvPr>
          <p:cNvGraphicFramePr>
            <a:graphicFrameLocks noGrp="1"/>
          </p:cNvGraphicFramePr>
          <p:nvPr>
            <p:extLst>
              <p:ext uri="{D42A27DB-BD31-4B8C-83A1-F6EECF244321}">
                <p14:modId xmlns:p14="http://schemas.microsoft.com/office/powerpoint/2010/main" val="1412916860"/>
              </p:ext>
            </p:extLst>
          </p:nvPr>
        </p:nvGraphicFramePr>
        <p:xfrm>
          <a:off x="755113" y="2042353"/>
          <a:ext cx="10779309" cy="2303811"/>
        </p:xfrm>
        <a:graphic>
          <a:graphicData uri="http://schemas.openxmlformats.org/drawingml/2006/table">
            <a:tbl>
              <a:tblPr/>
              <a:tblGrid>
                <a:gridCol w="2946413">
                  <a:extLst>
                    <a:ext uri="{9D8B030D-6E8A-4147-A177-3AD203B41FA5}">
                      <a16:colId xmlns:a16="http://schemas.microsoft.com/office/drawing/2014/main" val="3541563070"/>
                    </a:ext>
                  </a:extLst>
                </a:gridCol>
                <a:gridCol w="944097">
                  <a:extLst>
                    <a:ext uri="{9D8B030D-6E8A-4147-A177-3AD203B41FA5}">
                      <a16:colId xmlns:a16="http://schemas.microsoft.com/office/drawing/2014/main" val="2453338640"/>
                    </a:ext>
                  </a:extLst>
                </a:gridCol>
                <a:gridCol w="6888799">
                  <a:extLst>
                    <a:ext uri="{9D8B030D-6E8A-4147-A177-3AD203B41FA5}">
                      <a16:colId xmlns:a16="http://schemas.microsoft.com/office/drawing/2014/main" val="3506045213"/>
                    </a:ext>
                  </a:extLst>
                </a:gridCol>
              </a:tblGrid>
              <a:tr h="376596">
                <a:tc>
                  <a:txBody>
                    <a:bodyPr/>
                    <a:lstStyle/>
                    <a:p>
                      <a:pPr marL="0" marR="0" indent="0" algn="l" defTabSz="1219170" rtl="0" eaLnBrk="1" fontAlgn="b" latinLnBrk="0" hangingPunct="1">
                        <a:lnSpc>
                          <a:spcPct val="100000"/>
                        </a:lnSpc>
                        <a:spcBef>
                          <a:spcPts val="0"/>
                        </a:spcBef>
                        <a:spcAft>
                          <a:spcPts val="0"/>
                        </a:spcAft>
                        <a:buClrTx/>
                        <a:buSzTx/>
                        <a:buFontTx/>
                        <a:buNone/>
                        <a:tabLst/>
                        <a:defRPr/>
                      </a:pPr>
                      <a:r>
                        <a:rPr lang="fr-FR" sz="1100" b="1" i="0" u="none" strike="noStrike" kern="1200">
                          <a:solidFill>
                            <a:schemeClr val="tx1"/>
                          </a:solidFill>
                          <a:effectLst/>
                          <a:latin typeface="Century Gothic" panose="020B0502020202020204" pitchFamily="34" charset="0"/>
                          <a:ea typeface="+mn-ea"/>
                          <a:cs typeface="+mn-cs"/>
                        </a:rPr>
                        <a:t>TONALITÉ</a:t>
                      </a:r>
                    </a:p>
                  </a:txBody>
                  <a:tcPr marL="72000" marR="72000" marT="3064"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219170" rtl="0" eaLnBrk="1" fontAlgn="b" latinLnBrk="0" hangingPunct="1"/>
                      <a:r>
                        <a:rPr lang="fr-FR" sz="1100" b="1" i="0" u="none" strike="noStrike" kern="1200">
                          <a:solidFill>
                            <a:schemeClr val="accent1"/>
                          </a:solidFill>
                          <a:effectLst/>
                          <a:latin typeface="Century Gothic"/>
                          <a:ea typeface="+mn-ea"/>
                          <a:cs typeface="+mn-cs"/>
                        </a:rPr>
                        <a:t>%</a:t>
                      </a:r>
                    </a:p>
                  </a:txBody>
                  <a:tcPr marL="72000" marR="72000" marT="3064"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fr-FR" sz="1100" b="1" i="0" u="none" strike="noStrike">
                          <a:solidFill>
                            <a:srgbClr val="0D0D0D"/>
                          </a:solidFill>
                          <a:effectLst/>
                          <a:latin typeface="Century Gothic" panose="020B0502020202020204" pitchFamily="34" charset="0"/>
                        </a:rPr>
                        <a:t>Idées partagées</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2402823"/>
                  </a:ext>
                </a:extLst>
              </a:tr>
              <a:tr h="542491">
                <a:tc>
                  <a:txBody>
                    <a:bodyPr/>
                    <a:lstStyle/>
                    <a:p>
                      <a:pPr algn="l" fontAlgn="b"/>
                      <a:r>
                        <a:rPr lang="fr-FR" sz="1100" b="1" i="0" u="none" strike="noStrike">
                          <a:solidFill>
                            <a:schemeClr val="tx1">
                              <a:lumMod val="95000"/>
                              <a:lumOff val="5000"/>
                            </a:schemeClr>
                          </a:solidFill>
                          <a:effectLst/>
                          <a:latin typeface="Century Gothic" panose="020B0502020202020204" pitchFamily="34" charset="0"/>
                        </a:rPr>
                        <a:t>Impact </a:t>
                      </a:r>
                      <a:r>
                        <a:rPr lang="fr-FR" sz="1100" b="1" i="0" u="none" strike="noStrike">
                          <a:solidFill>
                            <a:schemeClr val="tx1"/>
                          </a:solidFill>
                          <a:effectLst/>
                          <a:latin typeface="Century Gothic" panose="020B0502020202020204" pitchFamily="34" charset="0"/>
                        </a:rPr>
                        <a:t>positif du numérique</a:t>
                      </a:r>
                    </a:p>
                  </a:txBody>
                  <a:tcPr marL="72000" marR="72000"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a:rPr>
                        <a:t>45%</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lumMod val="95000"/>
                              <a:lumOff val="5000"/>
                            </a:schemeClr>
                          </a:solidFill>
                          <a:effectLst/>
                          <a:latin typeface="Century Gothic" panose="020B0502020202020204" pitchFamily="34" charset="0"/>
                        </a:rPr>
                        <a:t>Sur l'organisation du travail : permet d'automatiser ou de supprimer les tâches répétitives - </a:t>
                      </a:r>
                      <a:r>
                        <a:rPr lang="fr-FR" sz="1000" b="0" i="0" u="none" strike="noStrike">
                          <a:solidFill>
                            <a:schemeClr val="accent1">
                              <a:lumMod val="75000"/>
                            </a:schemeClr>
                          </a:solidFill>
                          <a:effectLst/>
                          <a:latin typeface="Century Gothic" panose="020B0502020202020204" pitchFamily="34" charset="0"/>
                        </a:rPr>
                        <a:t>11%</a:t>
                      </a:r>
                    </a:p>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lumMod val="95000"/>
                              <a:lumOff val="5000"/>
                            </a:schemeClr>
                          </a:solidFill>
                          <a:effectLst/>
                          <a:latin typeface="Century Gothic" panose="020B0502020202020204" pitchFamily="34" charset="0"/>
                        </a:rPr>
                        <a:t>Sur l'organisation du travail : entraîne une hausse de la productivité -</a:t>
                      </a:r>
                      <a:r>
                        <a:rPr lang="fr-FR" sz="1000" b="0" i="0" u="none" strike="noStrike">
                          <a:solidFill>
                            <a:schemeClr val="accent1">
                              <a:lumMod val="75000"/>
                            </a:schemeClr>
                          </a:solidFill>
                          <a:effectLst/>
                          <a:latin typeface="Century Gothic" panose="020B0502020202020204" pitchFamily="34" charset="0"/>
                        </a:rPr>
                        <a:t> 9%</a:t>
                      </a:r>
                    </a:p>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lumMod val="95000"/>
                              <a:lumOff val="5000"/>
                            </a:schemeClr>
                          </a:solidFill>
                          <a:effectLst/>
                          <a:latin typeface="Century Gothic" panose="020B0502020202020204" pitchFamily="34" charset="0"/>
                        </a:rPr>
                        <a:t>Sur le travail dans son ensemble : facilite le travail - </a:t>
                      </a:r>
                      <a:r>
                        <a:rPr lang="fr-FR" sz="1000" b="0" i="0" u="none" strike="noStrike">
                          <a:solidFill>
                            <a:schemeClr val="accent1">
                              <a:lumMod val="75000"/>
                            </a:schemeClr>
                          </a:solidFill>
                          <a:effectLst/>
                          <a:latin typeface="Century Gothic" panose="020B0502020202020204" pitchFamily="34" charset="0"/>
                        </a:rPr>
                        <a:t>4%</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4390742"/>
                  </a:ext>
                </a:extLst>
              </a:tr>
              <a:tr h="842233">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Impact neutre du numérique</a:t>
                      </a:r>
                    </a:p>
                  </a:txBody>
                  <a:tcPr marL="72000" marR="72000"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a:rPr>
                        <a:t>34%</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Ne produit aucun impact - </a:t>
                      </a:r>
                      <a:r>
                        <a:rPr kumimoji="0" lang="fr-FR" sz="1000" b="0" i="0" u="none" strike="noStrike" kern="1200" cap="none" spc="0" normalizeH="0" baseline="0" noProof="0">
                          <a:ln>
                            <a:noFill/>
                          </a:ln>
                          <a:solidFill>
                            <a:schemeClr val="accent1">
                              <a:lumMod val="75000"/>
                            </a:schemeClr>
                          </a:solidFill>
                          <a:effectLst/>
                          <a:uLnTx/>
                          <a:uFillTx/>
                          <a:latin typeface="Century Gothic" panose="020B0502020202020204" pitchFamily="34" charset="0"/>
                          <a:ea typeface="+mn-ea"/>
                          <a:cs typeface="+mn-cs"/>
                        </a:rPr>
                        <a:t>16%</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En modifie profondément le sens (positivement ou négativement) - </a:t>
                      </a:r>
                      <a:r>
                        <a:rPr kumimoji="0" lang="fr-FR" sz="1000" b="0" i="0" u="none" strike="noStrike" kern="1200" cap="none" spc="0" normalizeH="0" baseline="0" noProof="0">
                          <a:ln>
                            <a:noFill/>
                          </a:ln>
                          <a:solidFill>
                            <a:schemeClr val="accent1">
                              <a:lumMod val="75000"/>
                            </a:schemeClr>
                          </a:solidFill>
                          <a:effectLst/>
                          <a:uLnTx/>
                          <a:uFillTx/>
                          <a:latin typeface="Century Gothic" panose="020B0502020202020204" pitchFamily="34" charset="0"/>
                          <a:ea typeface="+mn-ea"/>
                          <a:cs typeface="+mn-cs"/>
                        </a:rPr>
                        <a:t>9%</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Reste un simple outil - </a:t>
                      </a:r>
                      <a:r>
                        <a:rPr kumimoji="0" lang="fr-FR" sz="1000" b="0" i="0" u="none" strike="noStrike" kern="1200" cap="none" spc="0" normalizeH="0" baseline="0" noProof="0">
                          <a:ln>
                            <a:noFill/>
                          </a:ln>
                          <a:solidFill>
                            <a:schemeClr val="accent1">
                              <a:lumMod val="75000"/>
                            </a:schemeClr>
                          </a:solidFill>
                          <a:effectLst/>
                          <a:uLnTx/>
                          <a:uFillTx/>
                          <a:latin typeface="Century Gothic" panose="020B0502020202020204" pitchFamily="34" charset="0"/>
                          <a:ea typeface="+mn-ea"/>
                          <a:cs typeface="+mn-cs"/>
                        </a:rPr>
                        <a:t>6%</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2772178"/>
                  </a:ext>
                </a:extLst>
              </a:tr>
              <a:tr h="54249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Impact négatif du numérique </a:t>
                      </a:r>
                    </a:p>
                  </a:txBody>
                  <a:tcPr marL="72000" marR="72000"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panose="020B0502020202020204" pitchFamily="34" charset="0"/>
                        </a:rPr>
                        <a:t>15%</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Sur le sens : entraîne une perte de sens - </a:t>
                      </a:r>
                      <a:r>
                        <a:rPr kumimoji="0" lang="fr-FR" sz="1000" b="0" i="0" u="none" strike="noStrike" kern="1200" cap="none" spc="0" normalizeH="0" baseline="0" noProof="0">
                          <a:ln>
                            <a:noFill/>
                          </a:ln>
                          <a:solidFill>
                            <a:schemeClr val="accent1">
                              <a:lumMod val="75000"/>
                            </a:schemeClr>
                          </a:solidFill>
                          <a:effectLst/>
                          <a:uLnTx/>
                          <a:uFillTx/>
                          <a:latin typeface="Century Gothic" panose="020B0502020202020204" pitchFamily="34" charset="0"/>
                          <a:ea typeface="+mn-ea"/>
                          <a:cs typeface="+mn-cs"/>
                        </a:rPr>
                        <a:t>5%</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Sur les liens sociaux : conduit à une perte de lien social - </a:t>
                      </a:r>
                      <a:r>
                        <a:rPr kumimoji="0" lang="fr-FR" sz="1000" b="0" i="0" u="none" strike="noStrike" kern="1200" cap="none" spc="0" normalizeH="0" baseline="0" noProof="0">
                          <a:ln>
                            <a:noFill/>
                          </a:ln>
                          <a:solidFill>
                            <a:schemeClr val="accent1">
                              <a:lumMod val="75000"/>
                            </a:schemeClr>
                          </a:solidFill>
                          <a:effectLst/>
                          <a:uLnTx/>
                          <a:uFillTx/>
                          <a:latin typeface="Century Gothic" panose="020B0502020202020204" pitchFamily="34" charset="0"/>
                          <a:ea typeface="+mn-ea"/>
                          <a:cs typeface="+mn-cs"/>
                        </a:rPr>
                        <a:t>3%</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Sur le sens : renforce le sentiment de déshumanisation - </a:t>
                      </a:r>
                      <a:r>
                        <a:rPr kumimoji="0" lang="fr-FR" sz="1000" b="0" i="0" u="none" strike="noStrike" kern="1200" cap="none" spc="0" normalizeH="0" baseline="0" noProof="0">
                          <a:ln>
                            <a:noFill/>
                          </a:ln>
                          <a:solidFill>
                            <a:schemeClr val="accent1">
                              <a:lumMod val="75000"/>
                            </a:schemeClr>
                          </a:solidFill>
                          <a:effectLst/>
                          <a:uLnTx/>
                          <a:uFillTx/>
                          <a:latin typeface="Century Gothic" panose="020B0502020202020204" pitchFamily="34" charset="0"/>
                          <a:ea typeface="+mn-ea"/>
                          <a:cs typeface="+mn-cs"/>
                        </a:rPr>
                        <a:t>2%</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1217793"/>
                  </a:ext>
                </a:extLst>
              </a:tr>
            </a:tbl>
          </a:graphicData>
        </a:graphic>
      </p:graphicFrame>
      <p:sp>
        <p:nvSpPr>
          <p:cNvPr id="7" name="Rectangle 6">
            <a:extLst>
              <a:ext uri="{FF2B5EF4-FFF2-40B4-BE49-F238E27FC236}">
                <a16:creationId xmlns:a16="http://schemas.microsoft.com/office/drawing/2014/main" id="{632E78D5-4941-E46C-BFCB-DDC4DCC791BD}"/>
              </a:ext>
            </a:extLst>
          </p:cNvPr>
          <p:cNvSpPr/>
          <p:nvPr/>
        </p:nvSpPr>
        <p:spPr>
          <a:xfrm>
            <a:off x="755113" y="4567152"/>
            <a:ext cx="10779309" cy="133938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atin typeface="Century Gothic" panose="020B0502020202020204" pitchFamily="34" charset="0"/>
            </a:endParaRPr>
          </a:p>
        </p:txBody>
      </p:sp>
      <p:sp>
        <p:nvSpPr>
          <p:cNvPr id="9" name="ZoneTexte 8">
            <a:extLst>
              <a:ext uri="{FF2B5EF4-FFF2-40B4-BE49-F238E27FC236}">
                <a16:creationId xmlns:a16="http://schemas.microsoft.com/office/drawing/2014/main" id="{98A46918-3204-827A-47C5-8B52CB08FB23}"/>
              </a:ext>
            </a:extLst>
          </p:cNvPr>
          <p:cNvSpPr txBox="1"/>
          <p:nvPr/>
        </p:nvSpPr>
        <p:spPr>
          <a:xfrm>
            <a:off x="937894" y="4785089"/>
            <a:ext cx="10413746" cy="830997"/>
          </a:xfrm>
          <a:prstGeom prst="rect">
            <a:avLst/>
          </a:prstGeom>
          <a:noFill/>
        </p:spPr>
        <p:txBody>
          <a:bodyPr wrap="square" lIns="91440" tIns="45720" rIns="91440" bIns="45720" rtlCol="0" anchor="t">
            <a:spAutoFit/>
          </a:bodyPr>
          <a:lstStyle/>
          <a:p>
            <a:pPr algn="just"/>
            <a:r>
              <a:rPr lang="fr-FR" sz="1200" b="1">
                <a:latin typeface="Century Gothic"/>
              </a:rPr>
              <a:t>Messages principaux</a:t>
            </a:r>
          </a:p>
          <a:p>
            <a:pPr marL="171450" indent="-171450" algn="just">
              <a:buFont typeface="Arial" panose="020B0604020202020204" pitchFamily="34" charset="0"/>
              <a:buChar char="•"/>
            </a:pPr>
            <a:r>
              <a:rPr lang="fr-FR" sz="1200">
                <a:latin typeface="Century Gothic"/>
              </a:rPr>
              <a:t>Pour un contributeur sur dix, l’impact positif du numérique est lié à la possibilité d’automatiser les tâches redondantes ou répétitives.</a:t>
            </a:r>
          </a:p>
          <a:p>
            <a:pPr marL="171450" indent="-171450" algn="just">
              <a:buFont typeface="Arial" panose="020B0604020202020204" pitchFamily="34" charset="0"/>
              <a:buChar char="•"/>
            </a:pPr>
            <a:r>
              <a:rPr lang="fr-FR" sz="1200">
                <a:latin typeface="Century Gothic"/>
              </a:rPr>
              <a:t>Lorsqu'ils s'expriment sur les effets négatifs du numérique sur le sens qu'ils trouvent/donnent à leur métier, les participants parlent d'un sentiment de déshumanisation ainsi que de la dégradation de leurs relations sociales.</a:t>
            </a:r>
            <a:endParaRPr lang="fr-FR" sz="1200">
              <a:latin typeface="Century Gothic" panose="020B0502020202020204" pitchFamily="34" charset="0"/>
            </a:endParaRPr>
          </a:p>
        </p:txBody>
      </p:sp>
      <p:sp>
        <p:nvSpPr>
          <p:cNvPr id="8" name="Rectangle : coins arrondis 7">
            <a:extLst>
              <a:ext uri="{FF2B5EF4-FFF2-40B4-BE49-F238E27FC236}">
                <a16:creationId xmlns:a16="http://schemas.microsoft.com/office/drawing/2014/main" id="{2A8E1214-B5CB-D901-AC42-FD815EBCAFEC}"/>
              </a:ext>
            </a:extLst>
          </p:cNvPr>
          <p:cNvSpPr/>
          <p:nvPr/>
        </p:nvSpPr>
        <p:spPr>
          <a:xfrm>
            <a:off x="10476844" y="639507"/>
            <a:ext cx="1631140" cy="26161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1604 </a:t>
            </a:r>
            <a:r>
              <a:rPr lang="fr-FR" sz="1200">
                <a:solidFill>
                  <a:schemeClr val="tx1"/>
                </a:solidFill>
                <a:latin typeface="Century Gothic" panose="020B0502020202020204" pitchFamily="34" charset="0"/>
              </a:rPr>
              <a:t>participants</a:t>
            </a:r>
          </a:p>
        </p:txBody>
      </p:sp>
      <p:sp>
        <p:nvSpPr>
          <p:cNvPr id="13" name="Rectangle : coins arrondis 12">
            <a:extLst>
              <a:ext uri="{FF2B5EF4-FFF2-40B4-BE49-F238E27FC236}">
                <a16:creationId xmlns:a16="http://schemas.microsoft.com/office/drawing/2014/main" id="{66532FA8-F3EC-7BE9-CD28-3F9D738BE202}"/>
              </a:ext>
            </a:extLst>
          </p:cNvPr>
          <p:cNvSpPr/>
          <p:nvPr/>
        </p:nvSpPr>
        <p:spPr>
          <a:xfrm>
            <a:off x="10480698" y="330582"/>
            <a:ext cx="1631140" cy="26161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B00B2"/>
                </a:solidFill>
                <a:effectLst/>
                <a:uLnTx/>
                <a:uFillTx/>
                <a:latin typeface="Century Gothic"/>
              </a:rPr>
              <a:t>Question </a:t>
            </a:r>
            <a:r>
              <a:rPr lang="fr-FR" sz="1200" b="1">
                <a:solidFill>
                  <a:srgbClr val="0B00B2"/>
                </a:solidFill>
                <a:latin typeface="Century Gothic"/>
              </a:rPr>
              <a:t>Ouverte</a:t>
            </a:r>
            <a:endParaRPr kumimoji="0" lang="fr-FR" sz="1200" b="1" i="0" u="none" strike="noStrike" kern="1200" cap="none" spc="0" normalizeH="0" baseline="0" noProof="0">
              <a:ln>
                <a:noFill/>
              </a:ln>
              <a:solidFill>
                <a:srgbClr val="0B00B2"/>
              </a:solidFill>
              <a:effectLst/>
              <a:uLnTx/>
              <a:uFillTx/>
              <a:latin typeface="Century Gothic" panose="020B0502020202020204" pitchFamily="34" charset="0"/>
              <a:ea typeface="+mn-ea"/>
              <a:cs typeface="+mn-cs"/>
            </a:endParaRPr>
          </a:p>
        </p:txBody>
      </p:sp>
      <p:sp>
        <p:nvSpPr>
          <p:cNvPr id="15" name="Rectangle : coins arrondis 14">
            <a:extLst>
              <a:ext uri="{FF2B5EF4-FFF2-40B4-BE49-F238E27FC236}">
                <a16:creationId xmlns:a16="http://schemas.microsoft.com/office/drawing/2014/main" id="{5B0D808F-A2B5-9CD1-8D8A-6CA1FCD91CBB}"/>
              </a:ext>
            </a:extLst>
          </p:cNvPr>
          <p:cNvSpPr/>
          <p:nvPr/>
        </p:nvSpPr>
        <p:spPr>
          <a:xfrm>
            <a:off x="10476844" y="948431"/>
            <a:ext cx="1631140" cy="26161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2088 </a:t>
            </a:r>
            <a:r>
              <a:rPr lang="fr-FR" sz="1200">
                <a:solidFill>
                  <a:schemeClr val="tx1"/>
                </a:solidFill>
                <a:latin typeface="Century Gothic" panose="020B0502020202020204" pitchFamily="34" charset="0"/>
              </a:rPr>
              <a:t>contributions</a:t>
            </a:r>
          </a:p>
        </p:txBody>
      </p:sp>
      <p:sp>
        <p:nvSpPr>
          <p:cNvPr id="10" name="Rectangle 9">
            <a:extLst>
              <a:ext uri="{FF2B5EF4-FFF2-40B4-BE49-F238E27FC236}">
                <a16:creationId xmlns:a16="http://schemas.microsoft.com/office/drawing/2014/main" id="{CD00A2C6-9EAE-D6FC-B2A2-089718DDEA77}"/>
              </a:ext>
            </a:extLst>
          </p:cNvPr>
          <p:cNvSpPr/>
          <p:nvPr/>
        </p:nvSpPr>
        <p:spPr>
          <a:xfrm>
            <a:off x="104312" y="188020"/>
            <a:ext cx="1077132" cy="846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53698D86-5285-2324-D206-D86808CE56ED}"/>
              </a:ext>
            </a:extLst>
          </p:cNvPr>
          <p:cNvPicPr>
            <a:picLocks/>
          </p:cNvPicPr>
          <p:nvPr/>
        </p:nvPicPr>
        <p:blipFill rotWithShape="1">
          <a:blip r:embed="rId3"/>
          <a:srcRect l="5896" t="3939" b="1863"/>
          <a:stretch/>
        </p:blipFill>
        <p:spPr>
          <a:xfrm>
            <a:off x="351983" y="306101"/>
            <a:ext cx="580008" cy="580590"/>
          </a:xfrm>
          <a:prstGeom prst="ellipse">
            <a:avLst/>
          </a:prstGeom>
          <a:ln>
            <a:solidFill>
              <a:schemeClr val="accent1"/>
            </a:solidFill>
          </a:ln>
        </p:spPr>
      </p:pic>
      <p:sp>
        <p:nvSpPr>
          <p:cNvPr id="16" name="ZoneTexte 15">
            <a:extLst>
              <a:ext uri="{FF2B5EF4-FFF2-40B4-BE49-F238E27FC236}">
                <a16:creationId xmlns:a16="http://schemas.microsoft.com/office/drawing/2014/main" id="{1F84A7EC-0A3E-14DE-C7AC-B37EF617DD14}"/>
              </a:ext>
            </a:extLst>
          </p:cNvPr>
          <p:cNvSpPr txBox="1"/>
          <p:nvPr/>
        </p:nvSpPr>
        <p:spPr>
          <a:xfrm>
            <a:off x="-1" y="6508397"/>
            <a:ext cx="6741764" cy="338554"/>
          </a:xfrm>
          <a:prstGeom prst="rect">
            <a:avLst/>
          </a:prstGeom>
          <a:noFill/>
        </p:spPr>
        <p:txBody>
          <a:bodyPr wrap="square">
            <a:spAutoFit/>
          </a:bodyPr>
          <a:lstStyle/>
          <a:p>
            <a:pPr algn="just"/>
            <a:r>
              <a:rPr lang="fr-FR" sz="800" i="1">
                <a:latin typeface="Century Gothic" panose="020B0502020202020204" pitchFamily="34" charset="0"/>
              </a:rPr>
              <a:t>Les pourcentages sont exprimés en nombre de contributions.</a:t>
            </a:r>
          </a:p>
          <a:p>
            <a:pPr algn="just"/>
            <a:r>
              <a:rPr lang="fr-FR" sz="800" i="1">
                <a:latin typeface="Century Gothic" panose="020B0502020202020204" pitchFamily="34" charset="0"/>
              </a:rPr>
              <a:t>Les idées principales ont été présentées ici (Cf. diapositive n°6 pour plus de détails sur la sélection).</a:t>
            </a:r>
          </a:p>
        </p:txBody>
      </p:sp>
      <p:sp>
        <p:nvSpPr>
          <p:cNvPr id="6" name="Espace réservé du numéro de diapositive 8">
            <a:extLst>
              <a:ext uri="{FF2B5EF4-FFF2-40B4-BE49-F238E27FC236}">
                <a16:creationId xmlns:a16="http://schemas.microsoft.com/office/drawing/2014/main" id="{B25F9760-9D91-B3A1-D7E4-1A827F936F14}"/>
              </a:ext>
            </a:extLst>
          </p:cNvPr>
          <p:cNvSpPr txBox="1">
            <a:spLocks/>
          </p:cNvSpPr>
          <p:nvPr/>
        </p:nvSpPr>
        <p:spPr>
          <a:xfrm>
            <a:off x="10182995" y="6385715"/>
            <a:ext cx="1800000" cy="480000"/>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16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r">
              <a:defRPr/>
            </a:pPr>
            <a:fld id="{86CB4B4D-7CA3-9044-876B-883B54F8677D}" type="slidenum">
              <a:rPr lang="fr-FR" sz="1100" b="1" smtClean="0">
                <a:solidFill>
                  <a:srgbClr val="011CA3"/>
                </a:solidFill>
              </a:rPr>
              <a:pPr algn="r">
                <a:defRPr/>
              </a:pPr>
              <a:t>44</a:t>
            </a:fld>
            <a:endParaRPr lang="fr-FR" sz="1100" b="1">
              <a:solidFill>
                <a:srgbClr val="011CA3"/>
              </a:solidFill>
            </a:endParaRPr>
          </a:p>
        </p:txBody>
      </p:sp>
    </p:spTree>
    <p:extLst>
      <p:ext uri="{BB962C8B-B14F-4D97-AF65-F5344CB8AC3E}">
        <p14:creationId xmlns:p14="http://schemas.microsoft.com/office/powerpoint/2010/main" val="84693745"/>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A5D2DCF-E314-C561-58C1-FB84A18264B1}"/>
              </a:ext>
            </a:extLst>
          </p:cNvPr>
          <p:cNvSpPr>
            <a:spLocks noGrp="1"/>
          </p:cNvSpPr>
          <p:nvPr>
            <p:ph type="body" sz="quarter" idx="13"/>
          </p:nvPr>
        </p:nvSpPr>
        <p:spPr>
          <a:xfrm>
            <a:off x="1298115" y="732645"/>
            <a:ext cx="9178729" cy="369268"/>
          </a:xfrm>
        </p:spPr>
        <p:txBody>
          <a:bodyPr/>
          <a:lstStyle/>
          <a:p>
            <a:r>
              <a:rPr lang="fr-FR" sz="1600" i="0">
                <a:effectLst/>
              </a:rPr>
              <a:t>Selon vous, quel est l'impact du numérique sur</a:t>
            </a:r>
            <a:r>
              <a:rPr lang="fr-FR" sz="1600"/>
              <a:t> …</a:t>
            </a:r>
            <a:br>
              <a:rPr lang="fr-FR" sz="1600"/>
            </a:br>
            <a:r>
              <a:rPr lang="fr-FR" sz="1600"/>
              <a:t>L</a:t>
            </a:r>
            <a:r>
              <a:rPr lang="fr-FR" sz="1600" i="0">
                <a:effectLst/>
              </a:rPr>
              <a:t>es relations sociales dans son organisation, son entreprise ou son établissement d’enseignement supérieur ?</a:t>
            </a:r>
            <a:endParaRPr lang="fr-FR" sz="1600"/>
          </a:p>
        </p:txBody>
      </p:sp>
      <p:sp>
        <p:nvSpPr>
          <p:cNvPr id="3" name="Titre 2">
            <a:extLst>
              <a:ext uri="{FF2B5EF4-FFF2-40B4-BE49-F238E27FC236}">
                <a16:creationId xmlns:a16="http://schemas.microsoft.com/office/drawing/2014/main" id="{915DCF39-1BB8-58DE-E83A-B71AB7C0E998}"/>
              </a:ext>
            </a:extLst>
          </p:cNvPr>
          <p:cNvSpPr>
            <a:spLocks noGrp="1"/>
          </p:cNvSpPr>
          <p:nvPr>
            <p:ph type="title"/>
          </p:nvPr>
        </p:nvSpPr>
        <p:spPr/>
        <p:txBody>
          <a:bodyPr/>
          <a:lstStyle/>
          <a:p>
            <a:r>
              <a:rPr lang="fr-FR"/>
              <a:t>QUESTION N°12 – Deuxième partie</a:t>
            </a:r>
          </a:p>
        </p:txBody>
      </p:sp>
      <p:sp>
        <p:nvSpPr>
          <p:cNvPr id="4" name="ZoneTexte 3">
            <a:extLst>
              <a:ext uri="{FF2B5EF4-FFF2-40B4-BE49-F238E27FC236}">
                <a16:creationId xmlns:a16="http://schemas.microsoft.com/office/drawing/2014/main" id="{284EA7FF-B324-19E9-7B9E-77855329ACBF}"/>
              </a:ext>
            </a:extLst>
          </p:cNvPr>
          <p:cNvSpPr txBox="1"/>
          <p:nvPr/>
        </p:nvSpPr>
        <p:spPr>
          <a:xfrm>
            <a:off x="2706908" y="3002094"/>
            <a:ext cx="184731" cy="276999"/>
          </a:xfrm>
          <a:prstGeom prst="rect">
            <a:avLst/>
          </a:prstGeom>
          <a:noFill/>
        </p:spPr>
        <p:txBody>
          <a:bodyPr wrap="none" rtlCol="0">
            <a:spAutoFit/>
          </a:bodyPr>
          <a:lstStyle/>
          <a:p>
            <a:pPr algn="l"/>
            <a:endParaRPr lang="fr-FR" sz="1200" b="1">
              <a:latin typeface="Century Gothic" panose="020B0502020202020204" pitchFamily="34" charset="0"/>
            </a:endParaRPr>
          </a:p>
        </p:txBody>
      </p:sp>
      <p:graphicFrame>
        <p:nvGraphicFramePr>
          <p:cNvPr id="5" name="Tableau 4">
            <a:extLst>
              <a:ext uri="{FF2B5EF4-FFF2-40B4-BE49-F238E27FC236}">
                <a16:creationId xmlns:a16="http://schemas.microsoft.com/office/drawing/2014/main" id="{A3F028E1-6461-2B49-5E2E-D2B87147949A}"/>
              </a:ext>
            </a:extLst>
          </p:cNvPr>
          <p:cNvGraphicFramePr>
            <a:graphicFrameLocks noGrp="1"/>
          </p:cNvGraphicFramePr>
          <p:nvPr>
            <p:extLst>
              <p:ext uri="{D42A27DB-BD31-4B8C-83A1-F6EECF244321}">
                <p14:modId xmlns:p14="http://schemas.microsoft.com/office/powerpoint/2010/main" val="3458490914"/>
              </p:ext>
            </p:extLst>
          </p:nvPr>
        </p:nvGraphicFramePr>
        <p:xfrm>
          <a:off x="755113" y="1631014"/>
          <a:ext cx="10779309" cy="2820217"/>
        </p:xfrm>
        <a:graphic>
          <a:graphicData uri="http://schemas.openxmlformats.org/drawingml/2006/table">
            <a:tbl>
              <a:tblPr/>
              <a:tblGrid>
                <a:gridCol w="2946413">
                  <a:extLst>
                    <a:ext uri="{9D8B030D-6E8A-4147-A177-3AD203B41FA5}">
                      <a16:colId xmlns:a16="http://schemas.microsoft.com/office/drawing/2014/main" val="3541563070"/>
                    </a:ext>
                  </a:extLst>
                </a:gridCol>
                <a:gridCol w="944097">
                  <a:extLst>
                    <a:ext uri="{9D8B030D-6E8A-4147-A177-3AD203B41FA5}">
                      <a16:colId xmlns:a16="http://schemas.microsoft.com/office/drawing/2014/main" val="2453338640"/>
                    </a:ext>
                  </a:extLst>
                </a:gridCol>
                <a:gridCol w="6888799">
                  <a:extLst>
                    <a:ext uri="{9D8B030D-6E8A-4147-A177-3AD203B41FA5}">
                      <a16:colId xmlns:a16="http://schemas.microsoft.com/office/drawing/2014/main" val="3506045213"/>
                    </a:ext>
                  </a:extLst>
                </a:gridCol>
              </a:tblGrid>
              <a:tr h="352501">
                <a:tc>
                  <a:txBody>
                    <a:bodyPr/>
                    <a:lstStyle/>
                    <a:p>
                      <a:pPr marL="0" marR="0" indent="0" algn="l" defTabSz="1219170" rtl="0" eaLnBrk="1" fontAlgn="b" latinLnBrk="0" hangingPunct="1">
                        <a:lnSpc>
                          <a:spcPct val="100000"/>
                        </a:lnSpc>
                        <a:spcBef>
                          <a:spcPts val="0"/>
                        </a:spcBef>
                        <a:spcAft>
                          <a:spcPts val="0"/>
                        </a:spcAft>
                        <a:buClrTx/>
                        <a:buSzTx/>
                        <a:buFontTx/>
                        <a:buNone/>
                        <a:tabLst/>
                        <a:defRPr/>
                      </a:pPr>
                      <a:r>
                        <a:rPr lang="fr-FR" sz="1100" b="1" i="0" u="none" strike="noStrike" kern="1200">
                          <a:solidFill>
                            <a:schemeClr val="tx1"/>
                          </a:solidFill>
                          <a:effectLst/>
                          <a:latin typeface="Century Gothic" panose="020B0502020202020204" pitchFamily="34" charset="0"/>
                          <a:ea typeface="+mn-ea"/>
                          <a:cs typeface="+mn-cs"/>
                        </a:rPr>
                        <a:t>TONALITÉ</a:t>
                      </a:r>
                    </a:p>
                  </a:txBody>
                  <a:tcPr marL="72000" marR="72000" marT="3064"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219170" rtl="0" eaLnBrk="1" fontAlgn="b" latinLnBrk="0" hangingPunct="1"/>
                      <a:r>
                        <a:rPr lang="fr-FR" sz="1100" b="1" i="0" u="none" strike="noStrike" kern="1200">
                          <a:solidFill>
                            <a:schemeClr val="accent1"/>
                          </a:solidFill>
                          <a:effectLst/>
                          <a:latin typeface="Century Gothic" panose="020B0502020202020204" pitchFamily="34" charset="0"/>
                          <a:ea typeface="+mn-ea"/>
                          <a:cs typeface="+mn-cs"/>
                        </a:rPr>
                        <a:t>%</a:t>
                      </a:r>
                    </a:p>
                  </a:txBody>
                  <a:tcPr marL="72000" marR="72000" marT="3064"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fr-FR" sz="1100" b="1" i="0" u="none" strike="noStrike">
                          <a:solidFill>
                            <a:srgbClr val="0D0D0D"/>
                          </a:solidFill>
                          <a:effectLst/>
                          <a:latin typeface="Century Gothic" panose="020B0502020202020204" pitchFamily="34" charset="0"/>
                        </a:rPr>
                        <a:t>Idées partagées </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2402823"/>
                  </a:ext>
                </a:extLst>
              </a:tr>
              <a:tr h="507781">
                <a:tc>
                  <a:txBody>
                    <a:bodyPr/>
                    <a:lstStyle/>
                    <a:p>
                      <a:pPr algn="l" fontAlgn="b"/>
                      <a:r>
                        <a:rPr lang="fr-FR" sz="1100" b="1" i="0" u="none" strike="noStrike">
                          <a:solidFill>
                            <a:schemeClr val="tx1">
                              <a:lumMod val="95000"/>
                              <a:lumOff val="5000"/>
                            </a:schemeClr>
                          </a:solidFill>
                          <a:effectLst/>
                          <a:latin typeface="Century Gothic" panose="020B0502020202020204" pitchFamily="34" charset="0"/>
                        </a:rPr>
                        <a:t>Positif sur les relations sociales dans son organisation, son entreprise ou son établissement d’enseignement supérieur</a:t>
                      </a:r>
                    </a:p>
                  </a:txBody>
                  <a:tcPr marL="72000" marR="72000"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panose="020B0502020202020204" pitchFamily="34" charset="0"/>
                        </a:rPr>
                        <a:t>41%</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marL="0" marR="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lumMod val="95000"/>
                              <a:lumOff val="5000"/>
                            </a:schemeClr>
                          </a:solidFill>
                          <a:effectLst/>
                          <a:latin typeface="Century Gothic" panose="020B0502020202020204" pitchFamily="34" charset="0"/>
                        </a:rPr>
                        <a:t/>
                      </a:r>
                      <a:br>
                        <a:rPr lang="fr-FR" sz="1000" b="0" i="0" u="none" strike="noStrike">
                          <a:solidFill>
                            <a:schemeClr val="tx1">
                              <a:lumMod val="95000"/>
                              <a:lumOff val="5000"/>
                            </a:schemeClr>
                          </a:solidFill>
                          <a:effectLst/>
                          <a:latin typeface="Century Gothic" panose="020B0502020202020204" pitchFamily="34" charset="0"/>
                        </a:rPr>
                      </a:br>
                      <a:r>
                        <a:rPr lang="fr-FR" sz="1000" b="0" i="0" u="none" strike="noStrike">
                          <a:solidFill>
                            <a:schemeClr val="tx1">
                              <a:lumMod val="95000"/>
                              <a:lumOff val="5000"/>
                            </a:schemeClr>
                          </a:solidFill>
                          <a:effectLst/>
                          <a:latin typeface="Century Gothic" panose="020B0502020202020204" pitchFamily="34" charset="0"/>
                        </a:rPr>
                        <a:t>Sur les liens sociaux : améliore la communication et la transmission de l'information - </a:t>
                      </a:r>
                      <a:r>
                        <a:rPr lang="fr-FR" sz="1000" b="0" i="0" u="none" strike="noStrike">
                          <a:solidFill>
                            <a:schemeClr val="accent1">
                              <a:lumMod val="75000"/>
                            </a:schemeClr>
                          </a:solidFill>
                          <a:effectLst/>
                          <a:latin typeface="Century Gothic" panose="020B0502020202020204" pitchFamily="34" charset="0"/>
                        </a:rPr>
                        <a:t>20%</a:t>
                      </a:r>
                    </a:p>
                    <a:p>
                      <a:pPr marL="0" marR="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lumMod val="95000"/>
                              <a:lumOff val="5000"/>
                            </a:schemeClr>
                          </a:solidFill>
                          <a:effectLst/>
                          <a:latin typeface="Century Gothic" panose="020B0502020202020204" pitchFamily="34" charset="0"/>
                        </a:rPr>
                        <a:t>Sur les liens sociaux : permet de faciliter les échanges - </a:t>
                      </a:r>
                      <a:r>
                        <a:rPr lang="fr-FR" sz="1000" b="0" i="0" u="none" strike="noStrike">
                          <a:solidFill>
                            <a:schemeClr val="accent1">
                              <a:lumMod val="75000"/>
                            </a:schemeClr>
                          </a:solidFill>
                          <a:effectLst/>
                          <a:latin typeface="Century Gothic" panose="020B0502020202020204" pitchFamily="34" charset="0"/>
                        </a:rPr>
                        <a:t>8%</a:t>
                      </a:r>
                    </a:p>
                    <a:p>
                      <a:pPr marL="0" marR="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lumMod val="95000"/>
                              <a:lumOff val="5000"/>
                            </a:schemeClr>
                          </a:solidFill>
                          <a:effectLst/>
                          <a:latin typeface="Century Gothic" panose="020B0502020202020204" pitchFamily="34" charset="0"/>
                        </a:rPr>
                        <a:t>Sur les modes de travail : permet le développement du télétravail -</a:t>
                      </a:r>
                      <a:r>
                        <a:rPr lang="fr-FR" sz="1000" b="0" i="0" u="none" strike="noStrike">
                          <a:solidFill>
                            <a:schemeClr val="accent1">
                              <a:lumMod val="75000"/>
                            </a:schemeClr>
                          </a:solidFill>
                          <a:effectLst/>
                          <a:latin typeface="Century Gothic" panose="020B0502020202020204" pitchFamily="34" charset="0"/>
                        </a:rPr>
                        <a:t> 6%</a:t>
                      </a:r>
                      <a:r>
                        <a:rPr lang="fr-FR" sz="1000" b="0" i="0" u="none" strike="noStrike">
                          <a:solidFill>
                            <a:schemeClr val="tx1">
                              <a:lumMod val="95000"/>
                              <a:lumOff val="5000"/>
                            </a:schemeClr>
                          </a:solidFill>
                          <a:effectLst/>
                          <a:latin typeface="Century Gothic" panose="020B0502020202020204" pitchFamily="34" charset="0"/>
                        </a:rPr>
                        <a:t/>
                      </a:r>
                      <a:br>
                        <a:rPr lang="fr-FR" sz="1000" b="0" i="0" u="none" strike="noStrike">
                          <a:solidFill>
                            <a:schemeClr val="tx1">
                              <a:lumMod val="95000"/>
                              <a:lumOff val="5000"/>
                            </a:schemeClr>
                          </a:solidFill>
                          <a:effectLst/>
                          <a:latin typeface="Century Gothic" panose="020B0502020202020204" pitchFamily="34" charset="0"/>
                        </a:rPr>
                      </a:br>
                      <a:endParaRPr lang="fr-FR" sz="1000" b="0" i="0" u="none" strike="noStrike">
                        <a:solidFill>
                          <a:schemeClr val="tx1">
                            <a:lumMod val="95000"/>
                            <a:lumOff val="5000"/>
                          </a:schemeClr>
                        </a:solidFill>
                        <a:effectLst/>
                        <a:latin typeface="Century Gothic" panose="020B0502020202020204" pitchFamily="34" charset="0"/>
                      </a:endParaRP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4390742"/>
                  </a:ext>
                </a:extLst>
              </a:tr>
              <a:tr h="50778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Négatif </a:t>
                      </a:r>
                      <a:r>
                        <a:rPr lang="fr-FR" sz="1100" b="1" i="0" u="none" strike="noStrike">
                          <a:solidFill>
                            <a:schemeClr val="tx1">
                              <a:lumMod val="95000"/>
                              <a:lumOff val="5000"/>
                            </a:schemeClr>
                          </a:solidFill>
                          <a:effectLst/>
                          <a:latin typeface="Century Gothic" panose="020B0502020202020204" pitchFamily="34" charset="0"/>
                        </a:rPr>
                        <a:t>sur les relations sociales dans son organisation, son entreprise ou son établissement d’enseignement supérieur</a:t>
                      </a:r>
                      <a:endParaRPr kumimoji="0" lang="fr-FR" sz="1100" b="1"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endParaRPr>
                    </a:p>
                  </a:txBody>
                  <a:tcPr marL="72000" marR="72000"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panose="020B0502020202020204" pitchFamily="34" charset="0"/>
                        </a:rPr>
                        <a:t>34%</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2"/>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
                      </a:r>
                      <a:b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b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Sur les liens sociaux : le numérique supprime le contact physique et met à mal les relations et la cohésion  - </a:t>
                      </a:r>
                      <a:r>
                        <a:rPr kumimoji="0" lang="fr-FR" sz="1000" b="0" i="0" u="none" strike="noStrike" kern="1200" cap="none" spc="0" normalizeH="0" baseline="0" noProof="0">
                          <a:ln>
                            <a:noFill/>
                          </a:ln>
                          <a:solidFill>
                            <a:schemeClr val="accent1">
                              <a:lumMod val="75000"/>
                            </a:schemeClr>
                          </a:solidFill>
                          <a:effectLst/>
                          <a:uLnTx/>
                          <a:uFillTx/>
                          <a:latin typeface="Century Gothic" panose="020B0502020202020204" pitchFamily="34" charset="0"/>
                          <a:ea typeface="+mn-ea"/>
                          <a:cs typeface="+mn-cs"/>
                        </a:rPr>
                        <a:t>13%</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Sur la communication : complexifie les relations, provoque une surcharge d'informations - </a:t>
                      </a:r>
                      <a:r>
                        <a:rPr kumimoji="0" lang="fr-FR" sz="1000" b="0" i="0" u="none" strike="noStrike" kern="1200" cap="none" spc="0" normalizeH="0" baseline="0" noProof="0">
                          <a:ln>
                            <a:noFill/>
                          </a:ln>
                          <a:solidFill>
                            <a:schemeClr val="accent1">
                              <a:lumMod val="75000"/>
                            </a:schemeClr>
                          </a:solidFill>
                          <a:effectLst/>
                          <a:uLnTx/>
                          <a:uFillTx/>
                          <a:latin typeface="Century Gothic" panose="020B0502020202020204" pitchFamily="34" charset="0"/>
                          <a:ea typeface="+mn-ea"/>
                          <a:cs typeface="+mn-cs"/>
                        </a:rPr>
                        <a:t>4%</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Sur le bien-être au travail : comporte des risques d'abus et de harcèlement - </a:t>
                      </a:r>
                      <a:r>
                        <a:rPr kumimoji="0" lang="fr-FR" sz="1000" b="0" i="0" u="none" strike="noStrike" kern="1200" cap="none" spc="0" normalizeH="0" baseline="0" noProof="0">
                          <a:ln>
                            <a:noFill/>
                          </a:ln>
                          <a:solidFill>
                            <a:schemeClr val="accent1">
                              <a:lumMod val="75000"/>
                            </a:schemeClr>
                          </a:solidFill>
                          <a:effectLst/>
                          <a:uLnTx/>
                          <a:uFillTx/>
                          <a:latin typeface="Century Gothic" panose="020B0502020202020204" pitchFamily="34" charset="0"/>
                          <a:ea typeface="+mn-ea"/>
                          <a:cs typeface="+mn-cs"/>
                        </a:rPr>
                        <a:t>3%</a:t>
                      </a: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endParaRP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2772178"/>
                  </a:ext>
                </a:extLst>
              </a:tr>
              <a:tr h="772266">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Neutre </a:t>
                      </a:r>
                      <a:r>
                        <a:rPr lang="fr-FR" sz="1100" b="1" i="0" u="none" strike="noStrike">
                          <a:solidFill>
                            <a:schemeClr val="tx1">
                              <a:lumMod val="95000"/>
                              <a:lumOff val="5000"/>
                            </a:schemeClr>
                          </a:solidFill>
                          <a:effectLst/>
                          <a:latin typeface="Century Gothic" panose="020B0502020202020204" pitchFamily="34" charset="0"/>
                        </a:rPr>
                        <a:t>sur les relations sociales dans son organisation, son entreprise ou son établissement d’enseignement supérieur</a:t>
                      </a:r>
                      <a:endParaRPr kumimoji="0" lang="fr-FR" sz="1100" b="1"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endParaRPr>
                    </a:p>
                  </a:txBody>
                  <a:tcPr marL="72000" marR="72000"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panose="020B0502020202020204" pitchFamily="34" charset="0"/>
                        </a:rPr>
                        <a:t>19%</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alpha val="65633"/>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
                      </a:r>
                      <a:b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b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Sur les relations sociales : dépend de l'organisation et de son utilisation - </a:t>
                      </a:r>
                      <a:r>
                        <a:rPr kumimoji="0" lang="fr-FR" sz="1000" b="0" i="0" u="none" strike="noStrike" kern="1200" cap="none" spc="0" normalizeH="0" baseline="0" noProof="0">
                          <a:ln>
                            <a:noFill/>
                          </a:ln>
                          <a:solidFill>
                            <a:schemeClr val="accent1">
                              <a:lumMod val="75000"/>
                            </a:schemeClr>
                          </a:solidFill>
                          <a:effectLst/>
                          <a:uLnTx/>
                          <a:uFillTx/>
                          <a:latin typeface="Century Gothic" panose="020B0502020202020204" pitchFamily="34" charset="0"/>
                          <a:ea typeface="+mn-ea"/>
                          <a:cs typeface="+mn-cs"/>
                        </a:rPr>
                        <a:t>7%</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Sur les relations sociales dans leur ensemble : un fort impact, qu'il soit positif ou négatif - </a:t>
                      </a:r>
                      <a:r>
                        <a:rPr kumimoji="0" lang="fr-FR" sz="1000" b="0" i="0" u="none" strike="noStrike" kern="1200" cap="none" spc="0" normalizeH="0" baseline="0" noProof="0">
                          <a:ln>
                            <a:noFill/>
                          </a:ln>
                          <a:solidFill>
                            <a:schemeClr val="accent1">
                              <a:lumMod val="75000"/>
                            </a:schemeClr>
                          </a:solidFill>
                          <a:effectLst/>
                          <a:uLnTx/>
                          <a:uFillTx/>
                          <a:latin typeface="Century Gothic" panose="020B0502020202020204" pitchFamily="34" charset="0"/>
                          <a:ea typeface="+mn-ea"/>
                          <a:cs typeface="+mn-cs"/>
                        </a:rPr>
                        <a:t>6%</a:t>
                      </a:r>
                      <a:endPar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endParaRPr>
                    </a:p>
                    <a:p>
                      <a:pPr marL="0" marR="0" lvl="0" indent="0" algn="l" defTabSz="914400" rtl="0" eaLnBrk="1" fontAlgn="b" latinLnBrk="0" hangingPunct="1">
                        <a:lnSpc>
                          <a:spcPct val="100000"/>
                        </a:lnSpc>
                        <a:spcBef>
                          <a:spcPts val="0"/>
                        </a:spcBef>
                        <a:spcAft>
                          <a:spcPts val="0"/>
                        </a:spcAft>
                        <a:buClrTx/>
                        <a:buSzTx/>
                        <a:buFontTx/>
                        <a:buNone/>
                        <a:tabLst/>
                        <a:defRPr/>
                      </a:pPr>
                      <a:endPar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endParaRP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1217793"/>
                  </a:ext>
                </a:extLst>
              </a:tr>
            </a:tbl>
          </a:graphicData>
        </a:graphic>
      </p:graphicFrame>
      <p:sp>
        <p:nvSpPr>
          <p:cNvPr id="7" name="Rectangle 6">
            <a:extLst>
              <a:ext uri="{FF2B5EF4-FFF2-40B4-BE49-F238E27FC236}">
                <a16:creationId xmlns:a16="http://schemas.microsoft.com/office/drawing/2014/main" id="{632E78D5-4941-E46C-BFCB-DDC4DCC791BD}"/>
              </a:ext>
            </a:extLst>
          </p:cNvPr>
          <p:cNvSpPr/>
          <p:nvPr/>
        </p:nvSpPr>
        <p:spPr>
          <a:xfrm>
            <a:off x="755113" y="4842340"/>
            <a:ext cx="10779309" cy="1376153"/>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atin typeface="Century Gothic" panose="020B0502020202020204" pitchFamily="34" charset="0"/>
            </a:endParaRPr>
          </a:p>
        </p:txBody>
      </p:sp>
      <p:sp>
        <p:nvSpPr>
          <p:cNvPr id="10" name="ZoneTexte 9">
            <a:extLst>
              <a:ext uri="{FF2B5EF4-FFF2-40B4-BE49-F238E27FC236}">
                <a16:creationId xmlns:a16="http://schemas.microsoft.com/office/drawing/2014/main" id="{D647138F-2ADB-D236-B469-57753D3B9E2A}"/>
              </a:ext>
            </a:extLst>
          </p:cNvPr>
          <p:cNvSpPr txBox="1"/>
          <p:nvPr/>
        </p:nvSpPr>
        <p:spPr>
          <a:xfrm>
            <a:off x="775886" y="5022930"/>
            <a:ext cx="10661001" cy="1015663"/>
          </a:xfrm>
          <a:prstGeom prst="rect">
            <a:avLst/>
          </a:prstGeom>
          <a:noFill/>
        </p:spPr>
        <p:txBody>
          <a:bodyPr wrap="square" lIns="91440" tIns="45720" rIns="91440" bIns="45720" rtlCol="0" anchor="t">
            <a:spAutoFit/>
          </a:bodyPr>
          <a:lstStyle/>
          <a:p>
            <a:pPr algn="just"/>
            <a:r>
              <a:rPr lang="fr-FR" sz="1200" b="1">
                <a:latin typeface="Century Gothic"/>
              </a:rPr>
              <a:t>Messages principaux </a:t>
            </a:r>
            <a:endParaRPr lang="fr-FR" sz="1200" b="1">
              <a:latin typeface="Century Gothic" panose="020B0502020202020204" pitchFamily="34" charset="0"/>
            </a:endParaRPr>
          </a:p>
          <a:p>
            <a:pPr marL="171450" indent="-171450" algn="just">
              <a:buFont typeface="Arial" panose="020B0604020202020204" pitchFamily="34" charset="0"/>
              <a:buChar char="•"/>
            </a:pPr>
            <a:r>
              <a:rPr lang="fr-FR" sz="1200">
                <a:latin typeface="Century Gothic"/>
              </a:rPr>
              <a:t>43% des contributeurs jugent positifs les effets du numériques sur les relations sociales au sein de leur organisation. </a:t>
            </a:r>
            <a:r>
              <a:rPr lang="fr-FR" sz="1200">
                <a:latin typeface="Century Gothic" panose="020B0502020202020204" pitchFamily="34" charset="0"/>
              </a:rPr>
              <a:t/>
            </a:r>
            <a:br>
              <a:rPr lang="fr-FR" sz="1200">
                <a:latin typeface="Century Gothic" panose="020B0502020202020204" pitchFamily="34" charset="0"/>
              </a:rPr>
            </a:br>
            <a:r>
              <a:rPr lang="fr-FR" sz="1200">
                <a:latin typeface="Century Gothic"/>
              </a:rPr>
              <a:t>Ils sont toutefois suivis par près d’un tiers des contributeurs pour qui cet impact est négatif, avec le risque de dégrader les relations sociales.</a:t>
            </a:r>
          </a:p>
          <a:p>
            <a:pPr marL="171450" indent="-171450" algn="just">
              <a:buFont typeface="Arial" panose="020B0604020202020204" pitchFamily="34" charset="0"/>
              <a:buChar char="•"/>
            </a:pPr>
            <a:r>
              <a:rPr lang="fr-FR" sz="1200">
                <a:latin typeface="Century Gothic"/>
              </a:rPr>
              <a:t>Pour 50% des agriculteurs qui se sont exprimés, ces effets sont considérés comme négatifs. 35% des personnes en recherche d’emploi jugent ces effets positifs.</a:t>
            </a:r>
          </a:p>
        </p:txBody>
      </p:sp>
      <p:sp>
        <p:nvSpPr>
          <p:cNvPr id="8" name="Rectangle : coins arrondis 7">
            <a:extLst>
              <a:ext uri="{FF2B5EF4-FFF2-40B4-BE49-F238E27FC236}">
                <a16:creationId xmlns:a16="http://schemas.microsoft.com/office/drawing/2014/main" id="{A762E8F2-EF55-1FA0-D56E-D1D54B368923}"/>
              </a:ext>
            </a:extLst>
          </p:cNvPr>
          <p:cNvSpPr/>
          <p:nvPr/>
        </p:nvSpPr>
        <p:spPr>
          <a:xfrm>
            <a:off x="10476844" y="639507"/>
            <a:ext cx="1631140" cy="26161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1496 </a:t>
            </a:r>
            <a:r>
              <a:rPr lang="fr-FR" sz="1200">
                <a:solidFill>
                  <a:schemeClr val="tx1"/>
                </a:solidFill>
                <a:latin typeface="Century Gothic" panose="020B0502020202020204" pitchFamily="34" charset="0"/>
              </a:rPr>
              <a:t>participants</a:t>
            </a:r>
          </a:p>
        </p:txBody>
      </p:sp>
      <p:sp>
        <p:nvSpPr>
          <p:cNvPr id="11" name="Rectangle : coins arrondis 10">
            <a:extLst>
              <a:ext uri="{FF2B5EF4-FFF2-40B4-BE49-F238E27FC236}">
                <a16:creationId xmlns:a16="http://schemas.microsoft.com/office/drawing/2014/main" id="{BC158E1B-0868-1B01-24FD-A66E304183AA}"/>
              </a:ext>
            </a:extLst>
          </p:cNvPr>
          <p:cNvSpPr/>
          <p:nvPr/>
        </p:nvSpPr>
        <p:spPr>
          <a:xfrm>
            <a:off x="10480698" y="330582"/>
            <a:ext cx="1631140" cy="26161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B00B2"/>
                </a:solidFill>
                <a:effectLst/>
                <a:uLnTx/>
                <a:uFillTx/>
                <a:latin typeface="Century Gothic"/>
              </a:rPr>
              <a:t>Question </a:t>
            </a:r>
            <a:r>
              <a:rPr lang="fr-FR" sz="1200" b="1">
                <a:solidFill>
                  <a:srgbClr val="0B00B2"/>
                </a:solidFill>
                <a:latin typeface="Century Gothic"/>
              </a:rPr>
              <a:t>Ouverte</a:t>
            </a:r>
            <a:endParaRPr kumimoji="0" lang="fr-FR" sz="1200" b="1" i="0" u="none" strike="noStrike" kern="1200" cap="none" spc="0" normalizeH="0" baseline="0" noProof="0">
              <a:ln>
                <a:noFill/>
              </a:ln>
              <a:solidFill>
                <a:srgbClr val="0B00B2"/>
              </a:solidFill>
              <a:effectLst/>
              <a:uLnTx/>
              <a:uFillTx/>
              <a:latin typeface="Century Gothic" panose="020B0502020202020204" pitchFamily="34" charset="0"/>
              <a:ea typeface="+mn-ea"/>
              <a:cs typeface="+mn-cs"/>
            </a:endParaRPr>
          </a:p>
        </p:txBody>
      </p:sp>
      <p:sp>
        <p:nvSpPr>
          <p:cNvPr id="13" name="Rectangle : coins arrondis 12">
            <a:extLst>
              <a:ext uri="{FF2B5EF4-FFF2-40B4-BE49-F238E27FC236}">
                <a16:creationId xmlns:a16="http://schemas.microsoft.com/office/drawing/2014/main" id="{7C47676F-F14B-F244-3C0E-4510F1BC3A95}"/>
              </a:ext>
            </a:extLst>
          </p:cNvPr>
          <p:cNvSpPr/>
          <p:nvPr/>
        </p:nvSpPr>
        <p:spPr>
          <a:xfrm>
            <a:off x="10476844" y="948431"/>
            <a:ext cx="1631140" cy="26161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1900 </a:t>
            </a:r>
            <a:r>
              <a:rPr lang="fr-FR" sz="1200">
                <a:solidFill>
                  <a:schemeClr val="tx1"/>
                </a:solidFill>
                <a:latin typeface="Century Gothic" panose="020B0502020202020204" pitchFamily="34" charset="0"/>
              </a:rPr>
              <a:t>contributions</a:t>
            </a:r>
          </a:p>
        </p:txBody>
      </p:sp>
      <p:sp>
        <p:nvSpPr>
          <p:cNvPr id="9" name="Rectangle 8">
            <a:extLst>
              <a:ext uri="{FF2B5EF4-FFF2-40B4-BE49-F238E27FC236}">
                <a16:creationId xmlns:a16="http://schemas.microsoft.com/office/drawing/2014/main" id="{87CB198F-0FC4-0F82-EDFA-4DF137C67BDF}"/>
              </a:ext>
            </a:extLst>
          </p:cNvPr>
          <p:cNvSpPr/>
          <p:nvPr/>
        </p:nvSpPr>
        <p:spPr>
          <a:xfrm>
            <a:off x="104312" y="188020"/>
            <a:ext cx="1077132" cy="846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4" name="Image 13">
            <a:extLst>
              <a:ext uri="{FF2B5EF4-FFF2-40B4-BE49-F238E27FC236}">
                <a16:creationId xmlns:a16="http://schemas.microsoft.com/office/drawing/2014/main" id="{4A28C422-D096-9C4D-9850-C68FFCBED13E}"/>
              </a:ext>
            </a:extLst>
          </p:cNvPr>
          <p:cNvPicPr>
            <a:picLocks/>
          </p:cNvPicPr>
          <p:nvPr/>
        </p:nvPicPr>
        <p:blipFill rotWithShape="1">
          <a:blip r:embed="rId2"/>
          <a:srcRect l="5896" t="3939" b="1863"/>
          <a:stretch/>
        </p:blipFill>
        <p:spPr>
          <a:xfrm>
            <a:off x="351983" y="306101"/>
            <a:ext cx="580008" cy="580590"/>
          </a:xfrm>
          <a:prstGeom prst="ellipse">
            <a:avLst/>
          </a:prstGeom>
          <a:ln>
            <a:solidFill>
              <a:schemeClr val="accent1"/>
            </a:solidFill>
          </a:ln>
        </p:spPr>
      </p:pic>
      <p:sp>
        <p:nvSpPr>
          <p:cNvPr id="15" name="ZoneTexte 14">
            <a:extLst>
              <a:ext uri="{FF2B5EF4-FFF2-40B4-BE49-F238E27FC236}">
                <a16:creationId xmlns:a16="http://schemas.microsoft.com/office/drawing/2014/main" id="{37C13C17-43DB-A113-D46F-2CBC84EF458E}"/>
              </a:ext>
            </a:extLst>
          </p:cNvPr>
          <p:cNvSpPr txBox="1"/>
          <p:nvPr/>
        </p:nvSpPr>
        <p:spPr>
          <a:xfrm>
            <a:off x="-1" y="6508397"/>
            <a:ext cx="6741764" cy="338554"/>
          </a:xfrm>
          <a:prstGeom prst="rect">
            <a:avLst/>
          </a:prstGeom>
          <a:noFill/>
        </p:spPr>
        <p:txBody>
          <a:bodyPr wrap="square">
            <a:spAutoFit/>
          </a:bodyPr>
          <a:lstStyle/>
          <a:p>
            <a:pPr algn="just"/>
            <a:r>
              <a:rPr lang="fr-FR" sz="800" i="1">
                <a:latin typeface="Century Gothic" panose="020B0502020202020204" pitchFamily="34" charset="0"/>
              </a:rPr>
              <a:t>Les pourcentages sont exprimés en nombre de contributions.</a:t>
            </a:r>
          </a:p>
          <a:p>
            <a:pPr algn="just"/>
            <a:r>
              <a:rPr lang="fr-FR" sz="800" i="1">
                <a:latin typeface="Century Gothic" panose="020B0502020202020204" pitchFamily="34" charset="0"/>
              </a:rPr>
              <a:t>Les idées principales ont été présentées dans ce tableau (Cf. diapositive n°6 pour plus de détails sur la sélection).</a:t>
            </a:r>
          </a:p>
        </p:txBody>
      </p:sp>
      <p:sp>
        <p:nvSpPr>
          <p:cNvPr id="6" name="Espace réservé du numéro de diapositive 8">
            <a:extLst>
              <a:ext uri="{FF2B5EF4-FFF2-40B4-BE49-F238E27FC236}">
                <a16:creationId xmlns:a16="http://schemas.microsoft.com/office/drawing/2014/main" id="{A48B0090-75A2-C495-4B88-F9BCB52D97F3}"/>
              </a:ext>
            </a:extLst>
          </p:cNvPr>
          <p:cNvSpPr txBox="1">
            <a:spLocks/>
          </p:cNvSpPr>
          <p:nvPr/>
        </p:nvSpPr>
        <p:spPr>
          <a:xfrm>
            <a:off x="10182995" y="6385715"/>
            <a:ext cx="1800000" cy="480000"/>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16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r">
              <a:defRPr/>
            </a:pPr>
            <a:fld id="{86CB4B4D-7CA3-9044-876B-883B54F8677D}" type="slidenum">
              <a:rPr lang="fr-FR" sz="1100" b="1" smtClean="0">
                <a:solidFill>
                  <a:srgbClr val="011CA3"/>
                </a:solidFill>
              </a:rPr>
              <a:pPr algn="r">
                <a:defRPr/>
              </a:pPr>
              <a:t>45</a:t>
            </a:fld>
            <a:endParaRPr lang="fr-FR" sz="1100" b="1">
              <a:solidFill>
                <a:srgbClr val="011CA3"/>
              </a:solidFill>
            </a:endParaRPr>
          </a:p>
        </p:txBody>
      </p:sp>
    </p:spTree>
    <p:extLst>
      <p:ext uri="{BB962C8B-B14F-4D97-AF65-F5344CB8AC3E}">
        <p14:creationId xmlns:p14="http://schemas.microsoft.com/office/powerpoint/2010/main" val="199363447"/>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A5D2DCF-E314-C561-58C1-FB84A18264B1}"/>
              </a:ext>
            </a:extLst>
          </p:cNvPr>
          <p:cNvSpPr>
            <a:spLocks noGrp="1"/>
          </p:cNvSpPr>
          <p:nvPr>
            <p:ph type="body" sz="quarter" idx="13"/>
          </p:nvPr>
        </p:nvSpPr>
        <p:spPr>
          <a:xfrm>
            <a:off x="1298115" y="585678"/>
            <a:ext cx="8972319" cy="369268"/>
          </a:xfrm>
        </p:spPr>
        <p:txBody>
          <a:bodyPr/>
          <a:lstStyle/>
          <a:p>
            <a:pPr>
              <a:spcAft>
                <a:spcPts val="600"/>
              </a:spcAft>
            </a:pPr>
            <a:r>
              <a:rPr lang="fr-FR" sz="1600" b="1" i="0">
                <a:effectLst/>
                <a:latin typeface="Century Gothic" panose="020B0502020202020204" pitchFamily="34" charset="0"/>
              </a:rPr>
              <a:t>Au quotidien, pensez-vous que le numérique va...? </a:t>
            </a:r>
          </a:p>
        </p:txBody>
      </p:sp>
      <p:sp>
        <p:nvSpPr>
          <p:cNvPr id="3" name="Titre 2">
            <a:extLst>
              <a:ext uri="{FF2B5EF4-FFF2-40B4-BE49-F238E27FC236}">
                <a16:creationId xmlns:a16="http://schemas.microsoft.com/office/drawing/2014/main" id="{915DCF39-1BB8-58DE-E83A-B71AB7C0E998}"/>
              </a:ext>
            </a:extLst>
          </p:cNvPr>
          <p:cNvSpPr>
            <a:spLocks noGrp="1"/>
          </p:cNvSpPr>
          <p:nvPr>
            <p:ph type="title"/>
          </p:nvPr>
        </p:nvSpPr>
        <p:spPr/>
        <p:txBody>
          <a:bodyPr>
            <a:normAutofit fontScale="90000"/>
          </a:bodyPr>
          <a:lstStyle/>
          <a:p>
            <a:r>
              <a:rPr lang="fr-FR"/>
              <a:t>QUESTION N°13</a:t>
            </a:r>
          </a:p>
        </p:txBody>
      </p:sp>
      <p:graphicFrame>
        <p:nvGraphicFramePr>
          <p:cNvPr id="4" name="Graphique 3">
            <a:extLst>
              <a:ext uri="{FF2B5EF4-FFF2-40B4-BE49-F238E27FC236}">
                <a16:creationId xmlns:a16="http://schemas.microsoft.com/office/drawing/2014/main" id="{EC545B98-0C24-31F7-14C4-49BF585729E3}"/>
              </a:ext>
            </a:extLst>
          </p:cNvPr>
          <p:cNvGraphicFramePr>
            <a:graphicFrameLocks/>
          </p:cNvGraphicFramePr>
          <p:nvPr>
            <p:extLst>
              <p:ext uri="{D42A27DB-BD31-4B8C-83A1-F6EECF244321}">
                <p14:modId xmlns:p14="http://schemas.microsoft.com/office/powerpoint/2010/main" val="165102530"/>
              </p:ext>
            </p:extLst>
          </p:nvPr>
        </p:nvGraphicFramePr>
        <p:xfrm>
          <a:off x="2298951" y="1145035"/>
          <a:ext cx="7554786" cy="4189742"/>
        </p:xfrm>
        <a:graphic>
          <a:graphicData uri="http://schemas.openxmlformats.org/drawingml/2006/chart">
            <c:chart xmlns:c="http://schemas.openxmlformats.org/drawingml/2006/chart" xmlns:r="http://schemas.openxmlformats.org/officeDocument/2006/relationships" r:id="rId2"/>
          </a:graphicData>
        </a:graphic>
      </p:graphicFrame>
      <p:sp>
        <p:nvSpPr>
          <p:cNvPr id="5" name="Rectangle 4">
            <a:extLst>
              <a:ext uri="{FF2B5EF4-FFF2-40B4-BE49-F238E27FC236}">
                <a16:creationId xmlns:a16="http://schemas.microsoft.com/office/drawing/2014/main" id="{74EF7FFD-F00E-F3DB-5CBF-3817218181D3}"/>
              </a:ext>
            </a:extLst>
          </p:cNvPr>
          <p:cNvSpPr/>
          <p:nvPr/>
        </p:nvSpPr>
        <p:spPr>
          <a:xfrm>
            <a:off x="686691" y="5551167"/>
            <a:ext cx="10779309" cy="1023646"/>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atin typeface="Century Gothic" panose="020B0502020202020204" pitchFamily="34" charset="0"/>
            </a:endParaRPr>
          </a:p>
        </p:txBody>
      </p:sp>
      <p:sp>
        <p:nvSpPr>
          <p:cNvPr id="6" name="ZoneTexte 5">
            <a:extLst>
              <a:ext uri="{FF2B5EF4-FFF2-40B4-BE49-F238E27FC236}">
                <a16:creationId xmlns:a16="http://schemas.microsoft.com/office/drawing/2014/main" id="{1D0FDCF2-6A59-A4F9-309F-290E9D227C31}"/>
              </a:ext>
            </a:extLst>
          </p:cNvPr>
          <p:cNvSpPr txBox="1"/>
          <p:nvPr/>
        </p:nvSpPr>
        <p:spPr>
          <a:xfrm>
            <a:off x="916084" y="5739824"/>
            <a:ext cx="10320521" cy="646331"/>
          </a:xfrm>
          <a:prstGeom prst="rect">
            <a:avLst/>
          </a:prstGeom>
          <a:noFill/>
        </p:spPr>
        <p:txBody>
          <a:bodyPr wrap="square" rtlCol="0">
            <a:spAutoFit/>
          </a:bodyPr>
          <a:lstStyle/>
          <a:p>
            <a:pPr algn="just"/>
            <a:r>
              <a:rPr lang="fr-FR" sz="1200" b="1">
                <a:latin typeface="Century Gothic" panose="020B0502020202020204" pitchFamily="34" charset="0"/>
              </a:rPr>
              <a:t>Messages principaux </a:t>
            </a:r>
          </a:p>
          <a:p>
            <a:pPr marL="171450" indent="-171450" algn="just">
              <a:buFont typeface="Arial" panose="020B0604020202020204" pitchFamily="34" charset="0"/>
              <a:buChar char="•"/>
            </a:pPr>
            <a:r>
              <a:rPr lang="fr-FR" sz="1200">
                <a:latin typeface="Century Gothic" panose="020B0502020202020204" pitchFamily="34" charset="0"/>
              </a:rPr>
              <a:t>43% des répondants estiment que le numérique leur permettra de réduire leur temps de travail.</a:t>
            </a:r>
          </a:p>
          <a:p>
            <a:pPr marL="171450" indent="-171450" algn="just">
              <a:buFont typeface="Arial" panose="020B0604020202020204" pitchFamily="34" charset="0"/>
              <a:buChar char="•"/>
            </a:pPr>
            <a:r>
              <a:rPr lang="fr-FR" sz="1200">
                <a:latin typeface="Century Gothic" panose="020B0502020202020204" pitchFamily="34" charset="0"/>
              </a:rPr>
              <a:t>Mais ils sont 21% à estimer qu’il alourdira leur charge de travail.</a:t>
            </a:r>
          </a:p>
        </p:txBody>
      </p:sp>
      <p:sp>
        <p:nvSpPr>
          <p:cNvPr id="7" name="Rectangle : coins arrondis 6">
            <a:extLst>
              <a:ext uri="{FF2B5EF4-FFF2-40B4-BE49-F238E27FC236}">
                <a16:creationId xmlns:a16="http://schemas.microsoft.com/office/drawing/2014/main" id="{259FBBC3-4FF9-8B89-B832-7956748340AC}"/>
              </a:ext>
            </a:extLst>
          </p:cNvPr>
          <p:cNvSpPr/>
          <p:nvPr/>
        </p:nvSpPr>
        <p:spPr>
          <a:xfrm>
            <a:off x="10476844" y="639507"/>
            <a:ext cx="1631140" cy="26161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1956 </a:t>
            </a:r>
            <a:r>
              <a:rPr lang="fr-FR" sz="1200">
                <a:solidFill>
                  <a:schemeClr val="tx1"/>
                </a:solidFill>
                <a:latin typeface="Century Gothic" panose="020B0502020202020204" pitchFamily="34" charset="0"/>
              </a:rPr>
              <a:t>contributions</a:t>
            </a:r>
          </a:p>
        </p:txBody>
      </p:sp>
      <p:graphicFrame>
        <p:nvGraphicFramePr>
          <p:cNvPr id="9" name="Graphique 8">
            <a:extLst>
              <a:ext uri="{FF2B5EF4-FFF2-40B4-BE49-F238E27FC236}">
                <a16:creationId xmlns:a16="http://schemas.microsoft.com/office/drawing/2014/main" id="{B1A2AFF3-8A81-2E61-5B1E-75E8EE2C879C}"/>
              </a:ext>
            </a:extLst>
          </p:cNvPr>
          <p:cNvGraphicFramePr>
            <a:graphicFrameLocks/>
          </p:cNvGraphicFramePr>
          <p:nvPr>
            <p:extLst>
              <p:ext uri="{D42A27DB-BD31-4B8C-83A1-F6EECF244321}">
                <p14:modId xmlns:p14="http://schemas.microsoft.com/office/powerpoint/2010/main" val="2833914579"/>
              </p:ext>
            </p:extLst>
          </p:nvPr>
        </p:nvGraphicFramePr>
        <p:xfrm>
          <a:off x="3236162" y="1589809"/>
          <a:ext cx="5680364" cy="3678382"/>
        </p:xfrm>
        <a:graphic>
          <a:graphicData uri="http://schemas.openxmlformats.org/drawingml/2006/chart">
            <c:chart xmlns:c="http://schemas.openxmlformats.org/drawingml/2006/chart" xmlns:r="http://schemas.openxmlformats.org/officeDocument/2006/relationships" r:id="rId3"/>
          </a:graphicData>
        </a:graphic>
      </p:graphicFrame>
      <p:sp>
        <p:nvSpPr>
          <p:cNvPr id="11" name="Rectangle : coins arrondis 10">
            <a:extLst>
              <a:ext uri="{FF2B5EF4-FFF2-40B4-BE49-F238E27FC236}">
                <a16:creationId xmlns:a16="http://schemas.microsoft.com/office/drawing/2014/main" id="{866300D0-2E6D-88CD-3658-9185C291CE99}"/>
              </a:ext>
            </a:extLst>
          </p:cNvPr>
          <p:cNvSpPr/>
          <p:nvPr/>
        </p:nvSpPr>
        <p:spPr>
          <a:xfrm>
            <a:off x="10480698" y="330582"/>
            <a:ext cx="1631140" cy="26161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B00B2"/>
                </a:solidFill>
                <a:effectLst/>
                <a:uLnTx/>
                <a:uFillTx/>
                <a:latin typeface="Century Gothic" panose="020B0502020202020204" pitchFamily="34" charset="0"/>
                <a:ea typeface="+mn-ea"/>
                <a:cs typeface="+mn-cs"/>
              </a:rPr>
              <a:t>Question Fermée</a:t>
            </a:r>
          </a:p>
        </p:txBody>
      </p:sp>
      <p:sp>
        <p:nvSpPr>
          <p:cNvPr id="13" name="Rectangle : coins arrondis 12">
            <a:extLst>
              <a:ext uri="{FF2B5EF4-FFF2-40B4-BE49-F238E27FC236}">
                <a16:creationId xmlns:a16="http://schemas.microsoft.com/office/drawing/2014/main" id="{2CA3E57D-39D4-8DC8-0494-D200783499BF}"/>
              </a:ext>
            </a:extLst>
          </p:cNvPr>
          <p:cNvSpPr/>
          <p:nvPr/>
        </p:nvSpPr>
        <p:spPr>
          <a:xfrm>
            <a:off x="10476844" y="948431"/>
            <a:ext cx="1631140" cy="26161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1956 </a:t>
            </a:r>
            <a:r>
              <a:rPr lang="fr-FR" sz="1200">
                <a:solidFill>
                  <a:schemeClr val="tx1"/>
                </a:solidFill>
                <a:latin typeface="Century Gothic" panose="020B0502020202020204" pitchFamily="34" charset="0"/>
              </a:rPr>
              <a:t>participants</a:t>
            </a:r>
          </a:p>
        </p:txBody>
      </p:sp>
      <p:sp>
        <p:nvSpPr>
          <p:cNvPr id="14" name="Rectangle 13">
            <a:extLst>
              <a:ext uri="{FF2B5EF4-FFF2-40B4-BE49-F238E27FC236}">
                <a16:creationId xmlns:a16="http://schemas.microsoft.com/office/drawing/2014/main" id="{F9BA22EC-23F3-8530-E709-F932CC967548}"/>
              </a:ext>
            </a:extLst>
          </p:cNvPr>
          <p:cNvSpPr/>
          <p:nvPr/>
        </p:nvSpPr>
        <p:spPr>
          <a:xfrm>
            <a:off x="104312" y="188020"/>
            <a:ext cx="1077132" cy="846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5" name="Image 14">
            <a:extLst>
              <a:ext uri="{FF2B5EF4-FFF2-40B4-BE49-F238E27FC236}">
                <a16:creationId xmlns:a16="http://schemas.microsoft.com/office/drawing/2014/main" id="{0D462D68-27A1-3921-B87D-93BDAFB5B193}"/>
              </a:ext>
            </a:extLst>
          </p:cNvPr>
          <p:cNvPicPr>
            <a:picLocks/>
          </p:cNvPicPr>
          <p:nvPr/>
        </p:nvPicPr>
        <p:blipFill rotWithShape="1">
          <a:blip r:embed="rId4"/>
          <a:srcRect l="5896" t="3939" b="1863"/>
          <a:stretch/>
        </p:blipFill>
        <p:spPr>
          <a:xfrm>
            <a:off x="351983" y="306101"/>
            <a:ext cx="580008" cy="580590"/>
          </a:xfrm>
          <a:prstGeom prst="ellipse">
            <a:avLst/>
          </a:prstGeom>
          <a:ln>
            <a:solidFill>
              <a:schemeClr val="accent1"/>
            </a:solidFill>
          </a:ln>
        </p:spPr>
      </p:pic>
      <p:sp>
        <p:nvSpPr>
          <p:cNvPr id="8" name="Espace réservé du numéro de diapositive 8">
            <a:extLst>
              <a:ext uri="{FF2B5EF4-FFF2-40B4-BE49-F238E27FC236}">
                <a16:creationId xmlns:a16="http://schemas.microsoft.com/office/drawing/2014/main" id="{4C13A41A-71F0-DC29-6CFC-7BC908F85491}"/>
              </a:ext>
            </a:extLst>
          </p:cNvPr>
          <p:cNvSpPr txBox="1">
            <a:spLocks/>
          </p:cNvSpPr>
          <p:nvPr/>
        </p:nvSpPr>
        <p:spPr>
          <a:xfrm>
            <a:off x="10182995" y="6385715"/>
            <a:ext cx="1800000" cy="480000"/>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16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r">
              <a:defRPr/>
            </a:pPr>
            <a:fld id="{86CB4B4D-7CA3-9044-876B-883B54F8677D}" type="slidenum">
              <a:rPr lang="fr-FR" sz="1100" b="1" smtClean="0">
                <a:solidFill>
                  <a:srgbClr val="011CA3"/>
                </a:solidFill>
              </a:rPr>
              <a:pPr algn="r">
                <a:defRPr/>
              </a:pPr>
              <a:t>46</a:t>
            </a:fld>
            <a:endParaRPr lang="fr-FR" sz="1100" b="1">
              <a:solidFill>
                <a:srgbClr val="011CA3"/>
              </a:solidFill>
            </a:endParaRPr>
          </a:p>
        </p:txBody>
      </p:sp>
    </p:spTree>
    <p:extLst>
      <p:ext uri="{BB962C8B-B14F-4D97-AF65-F5344CB8AC3E}">
        <p14:creationId xmlns:p14="http://schemas.microsoft.com/office/powerpoint/2010/main" val="107563864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A5D2DCF-E314-C561-58C1-FB84A18264B1}"/>
              </a:ext>
            </a:extLst>
          </p:cNvPr>
          <p:cNvSpPr>
            <a:spLocks noGrp="1"/>
          </p:cNvSpPr>
          <p:nvPr>
            <p:ph type="body" sz="quarter" idx="13"/>
          </p:nvPr>
        </p:nvSpPr>
        <p:spPr>
          <a:xfrm>
            <a:off x="1298115" y="587481"/>
            <a:ext cx="9043749" cy="369268"/>
          </a:xfrm>
        </p:spPr>
        <p:txBody>
          <a:bodyPr/>
          <a:lstStyle/>
          <a:p>
            <a:r>
              <a:rPr lang="fr-FR" sz="1600" i="0">
                <a:effectLst/>
              </a:rPr>
              <a:t>Selon vous, comment pourrait-on mieux exploiter le numérique pour améliorer votre bien-être au travail ou dans vos études ?</a:t>
            </a:r>
            <a:endParaRPr lang="fr-FR" sz="1600"/>
          </a:p>
        </p:txBody>
      </p:sp>
      <p:sp>
        <p:nvSpPr>
          <p:cNvPr id="3" name="Titre 2">
            <a:extLst>
              <a:ext uri="{FF2B5EF4-FFF2-40B4-BE49-F238E27FC236}">
                <a16:creationId xmlns:a16="http://schemas.microsoft.com/office/drawing/2014/main" id="{915DCF39-1BB8-58DE-E83A-B71AB7C0E998}"/>
              </a:ext>
            </a:extLst>
          </p:cNvPr>
          <p:cNvSpPr>
            <a:spLocks noGrp="1"/>
          </p:cNvSpPr>
          <p:nvPr>
            <p:ph type="title"/>
          </p:nvPr>
        </p:nvSpPr>
        <p:spPr/>
        <p:txBody>
          <a:bodyPr/>
          <a:lstStyle/>
          <a:p>
            <a:r>
              <a:rPr lang="fr-FR"/>
              <a:t>QUESTION N°14</a:t>
            </a:r>
          </a:p>
        </p:txBody>
      </p:sp>
      <p:sp>
        <p:nvSpPr>
          <p:cNvPr id="4" name="ZoneTexte 3">
            <a:extLst>
              <a:ext uri="{FF2B5EF4-FFF2-40B4-BE49-F238E27FC236}">
                <a16:creationId xmlns:a16="http://schemas.microsoft.com/office/drawing/2014/main" id="{284EA7FF-B324-19E9-7B9E-77855329ACBF}"/>
              </a:ext>
            </a:extLst>
          </p:cNvPr>
          <p:cNvSpPr txBox="1"/>
          <p:nvPr/>
        </p:nvSpPr>
        <p:spPr>
          <a:xfrm>
            <a:off x="2658140" y="2658140"/>
            <a:ext cx="184731" cy="276999"/>
          </a:xfrm>
          <a:prstGeom prst="rect">
            <a:avLst/>
          </a:prstGeom>
          <a:noFill/>
        </p:spPr>
        <p:txBody>
          <a:bodyPr wrap="none" rtlCol="0">
            <a:spAutoFit/>
          </a:bodyPr>
          <a:lstStyle/>
          <a:p>
            <a:pPr algn="l"/>
            <a:endParaRPr lang="fr-FR" sz="1200" b="1">
              <a:latin typeface="Century Gothic" panose="020B0502020202020204" pitchFamily="34" charset="0"/>
            </a:endParaRPr>
          </a:p>
        </p:txBody>
      </p:sp>
      <p:graphicFrame>
        <p:nvGraphicFramePr>
          <p:cNvPr id="5" name="Tableau 4">
            <a:extLst>
              <a:ext uri="{FF2B5EF4-FFF2-40B4-BE49-F238E27FC236}">
                <a16:creationId xmlns:a16="http://schemas.microsoft.com/office/drawing/2014/main" id="{A3F028E1-6461-2B49-5E2E-D2B87147949A}"/>
              </a:ext>
            </a:extLst>
          </p:cNvPr>
          <p:cNvGraphicFramePr>
            <a:graphicFrameLocks noGrp="1"/>
          </p:cNvGraphicFramePr>
          <p:nvPr>
            <p:extLst>
              <p:ext uri="{D42A27DB-BD31-4B8C-83A1-F6EECF244321}">
                <p14:modId xmlns:p14="http://schemas.microsoft.com/office/powerpoint/2010/main" val="3664120952"/>
              </p:ext>
            </p:extLst>
          </p:nvPr>
        </p:nvGraphicFramePr>
        <p:xfrm>
          <a:off x="706345" y="1396190"/>
          <a:ext cx="10779309" cy="3089335"/>
        </p:xfrm>
        <a:graphic>
          <a:graphicData uri="http://schemas.openxmlformats.org/drawingml/2006/table">
            <a:tbl>
              <a:tblPr/>
              <a:tblGrid>
                <a:gridCol w="2946413">
                  <a:extLst>
                    <a:ext uri="{9D8B030D-6E8A-4147-A177-3AD203B41FA5}">
                      <a16:colId xmlns:a16="http://schemas.microsoft.com/office/drawing/2014/main" val="3541563070"/>
                    </a:ext>
                  </a:extLst>
                </a:gridCol>
                <a:gridCol w="944097">
                  <a:extLst>
                    <a:ext uri="{9D8B030D-6E8A-4147-A177-3AD203B41FA5}">
                      <a16:colId xmlns:a16="http://schemas.microsoft.com/office/drawing/2014/main" val="2453338640"/>
                    </a:ext>
                  </a:extLst>
                </a:gridCol>
                <a:gridCol w="6888799">
                  <a:extLst>
                    <a:ext uri="{9D8B030D-6E8A-4147-A177-3AD203B41FA5}">
                      <a16:colId xmlns:a16="http://schemas.microsoft.com/office/drawing/2014/main" val="3506045213"/>
                    </a:ext>
                  </a:extLst>
                </a:gridCol>
              </a:tblGrid>
              <a:tr h="352501">
                <a:tc>
                  <a:txBody>
                    <a:bodyPr/>
                    <a:lstStyle/>
                    <a:p>
                      <a:pPr marL="0" algn="l" defTabSz="1219170" rtl="0" eaLnBrk="1" fontAlgn="b" latinLnBrk="0" hangingPunct="1"/>
                      <a:r>
                        <a:rPr lang="fr-FR" sz="1100" b="1" i="0" u="none" strike="noStrike" kern="1200">
                          <a:solidFill>
                            <a:schemeClr val="tx1">
                              <a:lumMod val="95000"/>
                              <a:lumOff val="5000"/>
                            </a:schemeClr>
                          </a:solidFill>
                          <a:effectLst/>
                          <a:latin typeface="Century Gothic" panose="020B0502020202020204" pitchFamily="34" charset="0"/>
                          <a:ea typeface="+mn-ea"/>
                          <a:cs typeface="+mn-cs"/>
                        </a:rPr>
                        <a:t>THÈMES PRINCIPAUX</a:t>
                      </a:r>
                    </a:p>
                  </a:txBody>
                  <a:tcPr marL="72000" marR="72000" marT="3064"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algn="ctr" defTabSz="1219170" rtl="0" eaLnBrk="1" fontAlgn="b" latinLnBrk="0" hangingPunct="1"/>
                      <a:r>
                        <a:rPr lang="fr-FR" sz="1100" b="1" i="0" u="none" strike="noStrike" kern="1200">
                          <a:solidFill>
                            <a:schemeClr val="accent1"/>
                          </a:solidFill>
                          <a:effectLst/>
                          <a:latin typeface="Century Gothic" panose="020B0502020202020204" pitchFamily="34" charset="0"/>
                          <a:ea typeface="+mn-ea"/>
                          <a:cs typeface="+mn-cs"/>
                        </a:rPr>
                        <a:t>%</a:t>
                      </a:r>
                    </a:p>
                  </a:txBody>
                  <a:tcPr marL="72000" marR="72000" marT="3064"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l" rtl="0" fontAlgn="b"/>
                      <a:r>
                        <a:rPr lang="fr-FR" sz="1100" b="1" i="0" u="none" strike="noStrike">
                          <a:solidFill>
                            <a:srgbClr val="0D0D0D"/>
                          </a:solidFill>
                          <a:effectLst/>
                          <a:latin typeface="Century Gothic" panose="020B0502020202020204" pitchFamily="34" charset="0"/>
                        </a:rPr>
                        <a:t>Idées partagées </a:t>
                      </a:r>
                      <a:r>
                        <a:rPr lang="fr-FR" sz="1100" b="0" i="1" u="none" strike="noStrike">
                          <a:solidFill>
                            <a:srgbClr val="0D0D0D"/>
                          </a:solidFill>
                          <a:effectLst/>
                          <a:latin typeface="Century Gothic" panose="020B0502020202020204" pitchFamily="34" charset="0"/>
                        </a:rPr>
                        <a:t>(pourcentages proposés sur la moyenne de l'ensemble des résultats) </a:t>
                      </a:r>
                      <a:endParaRPr lang="fr-FR" sz="1100" b="1" i="0" u="none" strike="noStrike">
                        <a:solidFill>
                          <a:srgbClr val="0D0D0D"/>
                        </a:solidFill>
                        <a:effectLst/>
                        <a:latin typeface="Century Gothic" panose="020B0502020202020204" pitchFamily="34" charset="0"/>
                      </a:endParaRP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6350" cap="flat" cmpd="sng" algn="ctr">
                      <a:no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972402823"/>
                  </a:ext>
                </a:extLst>
              </a:tr>
              <a:tr h="616358">
                <a:tc>
                  <a:txBody>
                    <a:bodyPr/>
                    <a:lstStyle/>
                    <a:p>
                      <a:pPr algn="l" fontAlgn="b"/>
                      <a:r>
                        <a:rPr lang="fr-FR" sz="1100" b="1" i="0" u="none" strike="noStrike">
                          <a:solidFill>
                            <a:schemeClr val="tx1">
                              <a:lumMod val="95000"/>
                              <a:lumOff val="5000"/>
                            </a:schemeClr>
                          </a:solidFill>
                          <a:effectLst/>
                          <a:latin typeface="Century Gothic" panose="020B0502020202020204" pitchFamily="34" charset="0"/>
                        </a:rPr>
                        <a:t>Encadrer les nouveaux usages du numérique : télétravail et enseignement en ligne</a:t>
                      </a:r>
                    </a:p>
                  </a:txBody>
                  <a:tcPr marL="72000" marR="72000"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panose="020B0502020202020204" pitchFamily="34" charset="0"/>
                        </a:rPr>
                        <a:t>24%</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75000"/>
                      </a:schemeClr>
                    </a:solidFill>
                  </a:tcPr>
                </a:tc>
                <a:tc>
                  <a:txBody>
                    <a:bodyPr/>
                    <a:lstStyle/>
                    <a:p>
                      <a:pPr algn="l" fontAlgn="b"/>
                      <a:r>
                        <a:rPr lang="fr-FR" sz="1000" b="0" i="0" u="none" strike="noStrike">
                          <a:solidFill>
                            <a:schemeClr val="tx1">
                              <a:lumMod val="95000"/>
                              <a:lumOff val="5000"/>
                            </a:schemeClr>
                          </a:solidFill>
                          <a:effectLst/>
                          <a:latin typeface="Century Gothic" panose="020B0502020202020204" pitchFamily="34" charset="0"/>
                        </a:rPr>
                        <a:t>Garantir le droit à la déconnexion - </a:t>
                      </a:r>
                      <a:r>
                        <a:rPr lang="fr-FR" sz="1000" b="0" i="0" u="none" strike="noStrike">
                          <a:solidFill>
                            <a:schemeClr val="accent1">
                              <a:lumMod val="75000"/>
                            </a:schemeClr>
                          </a:solidFill>
                          <a:effectLst/>
                          <a:latin typeface="Century Gothic" panose="020B0502020202020204" pitchFamily="34" charset="0"/>
                        </a:rPr>
                        <a:t>12%</a:t>
                      </a:r>
                    </a:p>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lumMod val="95000"/>
                              <a:lumOff val="5000"/>
                            </a:schemeClr>
                          </a:solidFill>
                          <a:effectLst/>
                          <a:latin typeface="Century Gothic" panose="020B0502020202020204" pitchFamily="34" charset="0"/>
                        </a:rPr>
                        <a:t>Garantir des infrastructures de qualité -</a:t>
                      </a:r>
                      <a:r>
                        <a:rPr lang="fr-FR" sz="1000" b="0" i="0" u="none" strike="noStrike">
                          <a:solidFill>
                            <a:schemeClr val="accent1">
                              <a:lumMod val="75000"/>
                            </a:schemeClr>
                          </a:solidFill>
                          <a:effectLst/>
                          <a:latin typeface="Century Gothic" panose="020B0502020202020204" pitchFamily="34" charset="0"/>
                        </a:rPr>
                        <a:t> 5%</a:t>
                      </a:r>
                    </a:p>
                    <a:p>
                      <a:pPr marL="0" marR="0" lvl="0" indent="0" algn="l" defTabSz="914400" rtl="0" eaLnBrk="1" fontAlgn="b" latinLnBrk="0" hangingPunct="1">
                        <a:lnSpc>
                          <a:spcPct val="100000"/>
                        </a:lnSpc>
                        <a:spcBef>
                          <a:spcPts val="0"/>
                        </a:spcBef>
                        <a:spcAft>
                          <a:spcPts val="0"/>
                        </a:spcAft>
                        <a:buClrTx/>
                        <a:buSzTx/>
                        <a:buFontTx/>
                        <a:buNone/>
                        <a:tabLst/>
                        <a:defRPr/>
                      </a:pPr>
                      <a:r>
                        <a:rPr lang="fr-FR" sz="1000" b="0" i="0" u="none" strike="noStrike">
                          <a:solidFill>
                            <a:schemeClr val="tx1">
                              <a:lumMod val="95000"/>
                              <a:lumOff val="5000"/>
                            </a:schemeClr>
                          </a:solidFill>
                          <a:effectLst/>
                          <a:latin typeface="Century Gothic" panose="020B0502020202020204" pitchFamily="34" charset="0"/>
                        </a:rPr>
                        <a:t>Prévenir les conséquences liées à l'usage des écrans (trouble musculosquelettique, troubles de la vision)- </a:t>
                      </a:r>
                      <a:r>
                        <a:rPr lang="fr-FR" sz="1000" b="0" i="0" u="none" strike="noStrike">
                          <a:solidFill>
                            <a:schemeClr val="accent1">
                              <a:lumMod val="75000"/>
                            </a:schemeClr>
                          </a:solidFill>
                          <a:effectLst/>
                          <a:latin typeface="Century Gothic" panose="020B0502020202020204" pitchFamily="34" charset="0"/>
                        </a:rPr>
                        <a:t>2%</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124390742"/>
                  </a:ext>
                </a:extLst>
              </a:tr>
              <a:tr h="50778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Simplifier le travail et les études</a:t>
                      </a:r>
                    </a:p>
                  </a:txBody>
                  <a:tcPr marL="72000" marR="72000"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panose="020B0502020202020204" pitchFamily="34" charset="0"/>
                        </a:rPr>
                        <a:t>19%</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Automatiser certaines tâches répétitives ou redondantes - </a:t>
                      </a:r>
                      <a:r>
                        <a:rPr kumimoji="0" lang="fr-FR" sz="1000" b="0" i="0" u="none" strike="noStrike" kern="1200" cap="none" spc="0" normalizeH="0" baseline="0" noProof="0">
                          <a:ln>
                            <a:noFill/>
                          </a:ln>
                          <a:solidFill>
                            <a:schemeClr val="accent1">
                              <a:lumMod val="75000"/>
                            </a:schemeClr>
                          </a:solidFill>
                          <a:effectLst/>
                          <a:uLnTx/>
                          <a:uFillTx/>
                          <a:latin typeface="Century Gothic" panose="020B0502020202020204" pitchFamily="34" charset="0"/>
                          <a:ea typeface="+mn-ea"/>
                          <a:cs typeface="+mn-cs"/>
                        </a:rPr>
                        <a:t>10%</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Simplifier les démarches administratives -</a:t>
                      </a:r>
                      <a:r>
                        <a:rPr kumimoji="0" lang="fr-FR" sz="1000" b="0" i="0" u="none" strike="noStrike" kern="1200" cap="none" spc="0" normalizeH="0" baseline="0" noProof="0">
                          <a:ln>
                            <a:noFill/>
                          </a:ln>
                          <a:solidFill>
                            <a:schemeClr val="accent1">
                              <a:lumMod val="75000"/>
                            </a:schemeClr>
                          </a:solidFill>
                          <a:effectLst/>
                          <a:uLnTx/>
                          <a:uFillTx/>
                          <a:latin typeface="Century Gothic" panose="020B0502020202020204" pitchFamily="34" charset="0"/>
                          <a:ea typeface="+mn-ea"/>
                          <a:cs typeface="+mn-cs"/>
                        </a:rPr>
                        <a:t> 9%</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92772178"/>
                  </a:ext>
                </a:extLst>
              </a:tr>
              <a:tr h="592469">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Former aux usages du numérique</a:t>
                      </a:r>
                    </a:p>
                  </a:txBody>
                  <a:tcPr marL="72000" marR="72000"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panose="020B0502020202020204" pitchFamily="34" charset="0"/>
                        </a:rPr>
                        <a:t>18%</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alpha val="86128"/>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Former ou mieux former aux usages du numérique - </a:t>
                      </a:r>
                      <a:r>
                        <a:rPr kumimoji="0" lang="fr-FR" sz="1000" b="0" i="0" u="none" strike="noStrike" kern="1200" cap="none" spc="0" normalizeH="0" baseline="0" noProof="0">
                          <a:ln>
                            <a:noFill/>
                          </a:ln>
                          <a:solidFill>
                            <a:schemeClr val="accent1">
                              <a:lumMod val="75000"/>
                            </a:schemeClr>
                          </a:solidFill>
                          <a:effectLst/>
                          <a:uLnTx/>
                          <a:uFillTx/>
                          <a:latin typeface="Century Gothic" panose="020B0502020202020204" pitchFamily="34" charset="0"/>
                          <a:ea typeface="+mn-ea"/>
                          <a:cs typeface="+mn-cs"/>
                        </a:rPr>
                        <a:t>13%</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Former aux usages du numérique dès le plus jeune âge </a:t>
                      </a:r>
                      <a:r>
                        <a:rPr kumimoji="0" lang="fr-FR" sz="1000" b="0" i="0" u="none" strike="noStrike" kern="1200" cap="none" spc="0" normalizeH="0" baseline="0" noProof="0">
                          <a:ln>
                            <a:noFill/>
                          </a:ln>
                          <a:solidFill>
                            <a:schemeClr val="accent1">
                              <a:lumMod val="75000"/>
                            </a:schemeClr>
                          </a:solidFill>
                          <a:effectLst/>
                          <a:uLnTx/>
                          <a:uFillTx/>
                          <a:latin typeface="Century Gothic" panose="020B0502020202020204" pitchFamily="34" charset="0"/>
                          <a:ea typeface="+mn-ea"/>
                          <a:cs typeface="+mn-cs"/>
                        </a:rPr>
                        <a:t>- 4%</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Mettre l’accent sur une formation spécifiquement dédiée aux outils - </a:t>
                      </a:r>
                      <a:r>
                        <a:rPr kumimoji="0" lang="fr-FR" sz="1000" b="0" i="0" u="none" strike="noStrike" kern="1200" cap="none" spc="0" normalizeH="0" baseline="0" noProof="0">
                          <a:ln>
                            <a:noFill/>
                          </a:ln>
                          <a:solidFill>
                            <a:schemeClr val="accent1">
                              <a:lumMod val="75000"/>
                            </a:schemeClr>
                          </a:solidFill>
                          <a:effectLst/>
                          <a:uLnTx/>
                          <a:uFillTx/>
                          <a:latin typeface="Century Gothic" panose="020B0502020202020204" pitchFamily="34" charset="0"/>
                          <a:ea typeface="+mn-ea"/>
                          <a:cs typeface="+mn-cs"/>
                        </a:rPr>
                        <a:t>1%</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2811217793"/>
                  </a:ext>
                </a:extLst>
              </a:tr>
              <a:tr h="50778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Généraliser les nouveaux usages du numérique : le télétravail et l'enseignement en ligne</a:t>
                      </a:r>
                    </a:p>
                  </a:txBody>
                  <a:tcPr marL="72000" marR="72000"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marL="0" marR="0" lvl="0" indent="0" algn="ctr" defTabSz="914400" rtl="0" eaLnBrk="1" fontAlgn="b" latinLnBrk="0" hangingPunct="1">
                        <a:lnSpc>
                          <a:spcPct val="100000"/>
                        </a:lnSpc>
                        <a:spcBef>
                          <a:spcPts val="0"/>
                        </a:spcBef>
                        <a:spcAft>
                          <a:spcPts val="0"/>
                        </a:spcAft>
                        <a:buClrTx/>
                        <a:buSzTx/>
                        <a:buFontTx/>
                        <a:buNone/>
                        <a:tabLst/>
                        <a:defRPr/>
                      </a:pPr>
                      <a:r>
                        <a:rPr lang="fr-FR" sz="1100" b="1" i="0" u="none" strike="noStrike">
                          <a:solidFill>
                            <a:srgbClr val="FFFFFF"/>
                          </a:solidFill>
                          <a:effectLst/>
                          <a:latin typeface="Century Gothic" panose="020B0502020202020204" pitchFamily="34" charset="0"/>
                        </a:rPr>
                        <a:t>15%</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60000"/>
                        <a:lumOff val="40000"/>
                        <a:alpha val="8793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Généraliser le télétravail - </a:t>
                      </a:r>
                      <a:r>
                        <a:rPr kumimoji="0" lang="fr-FR" sz="1000" b="0" i="0" u="none" strike="noStrike" kern="1200" cap="none" spc="0" normalizeH="0" baseline="0" noProof="0">
                          <a:ln>
                            <a:noFill/>
                          </a:ln>
                          <a:solidFill>
                            <a:schemeClr val="accent1">
                              <a:lumMod val="75000"/>
                            </a:schemeClr>
                          </a:solidFill>
                          <a:effectLst/>
                          <a:uLnTx/>
                          <a:uFillTx/>
                          <a:latin typeface="Century Gothic" panose="020B0502020202020204" pitchFamily="34" charset="0"/>
                          <a:ea typeface="+mn-ea"/>
                          <a:cs typeface="+mn-cs"/>
                        </a:rPr>
                        <a:t>10%</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Renforcer les sanctions -</a:t>
                      </a:r>
                      <a:r>
                        <a:rPr kumimoji="0" lang="fr-FR" sz="1000" b="0" i="0" u="none" strike="noStrike" kern="1200" cap="none" spc="0" normalizeH="0" baseline="0" noProof="0">
                          <a:ln>
                            <a:noFill/>
                          </a:ln>
                          <a:solidFill>
                            <a:schemeClr val="accent1">
                              <a:lumMod val="75000"/>
                            </a:schemeClr>
                          </a:solidFill>
                          <a:effectLst/>
                          <a:uLnTx/>
                          <a:uFillTx/>
                          <a:latin typeface="Century Gothic" panose="020B0502020202020204" pitchFamily="34" charset="0"/>
                          <a:ea typeface="+mn-ea"/>
                          <a:cs typeface="+mn-cs"/>
                        </a:rPr>
                        <a:t> 3%</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789106255"/>
                  </a:ext>
                </a:extLst>
              </a:tr>
              <a:tr h="507781">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100" b="1"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Rendre le numérique accessible</a:t>
                      </a:r>
                    </a:p>
                  </a:txBody>
                  <a:tcPr marL="72000" marR="72000" marT="9525" marB="0" anchor="ctr">
                    <a:lnL w="6350" cap="flat" cmpd="sng" algn="ctr">
                      <a:no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tc>
                  <a:txBody>
                    <a:bodyPr/>
                    <a:lstStyle/>
                    <a:p>
                      <a:pPr algn="ctr" fontAlgn="b"/>
                      <a:r>
                        <a:rPr lang="fr-FR" sz="1100" b="1" i="0" u="none" strike="noStrike">
                          <a:solidFill>
                            <a:srgbClr val="FFFFFF"/>
                          </a:solidFill>
                          <a:effectLst/>
                          <a:latin typeface="Century Gothic" panose="020B0502020202020204" pitchFamily="34" charset="0"/>
                        </a:rPr>
                        <a:t>5%</a:t>
                      </a:r>
                    </a:p>
                  </a:txBody>
                  <a:tcPr marL="72000" marR="72000" marT="9525" marB="0" anchor="ctr">
                    <a:lnL w="3175" cap="flat" cmpd="sng" algn="ctr">
                      <a:solidFill>
                        <a:srgbClr val="A5A6A5"/>
                      </a:solidFill>
                      <a:prstDash val="solid"/>
                      <a:round/>
                      <a:headEnd type="none" w="med" len="med"/>
                      <a:tailEnd type="none" w="med" len="med"/>
                    </a:lnL>
                    <a:lnR w="3175" cap="flat" cmpd="sng" algn="ctr">
                      <a:solidFill>
                        <a:srgbClr val="A5A6A5"/>
                      </a:solid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solidFill>
                      <a:schemeClr val="accent1">
                        <a:lumMod val="40000"/>
                        <a:lumOff val="60000"/>
                      </a:schemeClr>
                    </a:solidFill>
                  </a:tcPr>
                </a:tc>
                <a:tc>
                  <a:txBody>
                    <a:bodyPr/>
                    <a:lstStyle/>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Rendre son utilisation accessible à tous - </a:t>
                      </a:r>
                      <a:r>
                        <a:rPr kumimoji="0" lang="fr-FR" sz="1000" b="0" i="0" u="none" strike="noStrike" kern="1200" cap="none" spc="0" normalizeH="0" baseline="0" noProof="0">
                          <a:ln>
                            <a:noFill/>
                          </a:ln>
                          <a:solidFill>
                            <a:schemeClr val="accent1">
                              <a:lumMod val="75000"/>
                            </a:schemeClr>
                          </a:solidFill>
                          <a:effectLst/>
                          <a:uLnTx/>
                          <a:uFillTx/>
                          <a:latin typeface="Century Gothic" panose="020B0502020202020204" pitchFamily="34" charset="0"/>
                          <a:ea typeface="+mn-ea"/>
                          <a:cs typeface="+mn-cs"/>
                        </a:rPr>
                        <a:t>3%</a:t>
                      </a:r>
                    </a:p>
                    <a:p>
                      <a:pPr marL="0" marR="0" lvl="0" indent="0" algn="l" defTabSz="914400" rtl="0" eaLnBrk="1" fontAlgn="b" latinLnBrk="0" hangingPunct="1">
                        <a:lnSpc>
                          <a:spcPct val="100000"/>
                        </a:lnSpc>
                        <a:spcBef>
                          <a:spcPts val="0"/>
                        </a:spcBef>
                        <a:spcAft>
                          <a:spcPts val="0"/>
                        </a:spcAft>
                        <a:buClrTx/>
                        <a:buSzTx/>
                        <a:buFontTx/>
                        <a:buNone/>
                        <a:tabLst/>
                        <a:defRPr/>
                      </a:pPr>
                      <a:r>
                        <a:rPr kumimoji="0" lang="fr-FR" sz="1000" b="0" i="0" u="none" strike="noStrike" kern="1200" cap="none" spc="0" normalizeH="0" baseline="0" noProof="0">
                          <a:ln>
                            <a:noFill/>
                          </a:ln>
                          <a:solidFill>
                            <a:srgbClr val="000000">
                              <a:lumMod val="95000"/>
                              <a:lumOff val="5000"/>
                            </a:srgbClr>
                          </a:solidFill>
                          <a:effectLst/>
                          <a:uLnTx/>
                          <a:uFillTx/>
                          <a:latin typeface="Century Gothic" panose="020B0502020202020204" pitchFamily="34" charset="0"/>
                          <a:ea typeface="+mn-ea"/>
                          <a:cs typeface="+mn-cs"/>
                        </a:rPr>
                        <a:t>Rendre le numérique accessible financièrement - </a:t>
                      </a:r>
                      <a:r>
                        <a:rPr kumimoji="0" lang="fr-FR" sz="1000" b="0" i="0" u="none" strike="noStrike" kern="1200" cap="none" spc="0" normalizeH="0" baseline="0" noProof="0">
                          <a:ln>
                            <a:noFill/>
                          </a:ln>
                          <a:solidFill>
                            <a:schemeClr val="accent1">
                              <a:lumMod val="75000"/>
                            </a:schemeClr>
                          </a:solidFill>
                          <a:effectLst/>
                          <a:uLnTx/>
                          <a:uFillTx/>
                          <a:latin typeface="Century Gothic" panose="020B0502020202020204" pitchFamily="34" charset="0"/>
                          <a:ea typeface="+mn-ea"/>
                          <a:cs typeface="+mn-cs"/>
                        </a:rPr>
                        <a:t>2%</a:t>
                      </a:r>
                    </a:p>
                  </a:txBody>
                  <a:tcPr marL="72000" marR="72000" marT="9525" marB="0" anchor="ctr">
                    <a:lnL w="3175" cap="flat" cmpd="sng" algn="ctr">
                      <a:solidFill>
                        <a:srgbClr val="A5A6A5"/>
                      </a:solidFill>
                      <a:prstDash val="solid"/>
                      <a:round/>
                      <a:headEnd type="none" w="med" len="med"/>
                      <a:tailEnd type="none" w="med" len="med"/>
                    </a:lnL>
                    <a:lnR w="6350" cap="flat" cmpd="sng" algn="ctr">
                      <a:noFill/>
                      <a:prstDash val="solid"/>
                      <a:round/>
                      <a:headEnd type="none" w="med" len="med"/>
                      <a:tailEnd type="none" w="med" len="med"/>
                    </a:lnR>
                    <a:lnT w="3175" cap="flat" cmpd="sng" algn="ctr">
                      <a:solidFill>
                        <a:srgbClr val="A5A6A5"/>
                      </a:solidFill>
                      <a:prstDash val="solid"/>
                      <a:round/>
                      <a:headEnd type="none" w="med" len="med"/>
                      <a:tailEnd type="none" w="med" len="med"/>
                    </a:lnT>
                    <a:lnB w="3175" cap="flat" cmpd="sng" algn="ctr">
                      <a:solidFill>
                        <a:srgbClr val="A5A6A5"/>
                      </a:solid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3627802489"/>
                  </a:ext>
                </a:extLst>
              </a:tr>
            </a:tbl>
          </a:graphicData>
        </a:graphic>
      </p:graphicFrame>
      <p:sp>
        <p:nvSpPr>
          <p:cNvPr id="7" name="Rectangle 6">
            <a:extLst>
              <a:ext uri="{FF2B5EF4-FFF2-40B4-BE49-F238E27FC236}">
                <a16:creationId xmlns:a16="http://schemas.microsoft.com/office/drawing/2014/main" id="{632E78D5-4941-E46C-BFCB-DDC4DCC791BD}"/>
              </a:ext>
            </a:extLst>
          </p:cNvPr>
          <p:cNvSpPr/>
          <p:nvPr/>
        </p:nvSpPr>
        <p:spPr>
          <a:xfrm>
            <a:off x="706345" y="5136692"/>
            <a:ext cx="10779309" cy="1248027"/>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atin typeface="Century Gothic" panose="020B0502020202020204" pitchFamily="34" charset="0"/>
            </a:endParaRPr>
          </a:p>
        </p:txBody>
      </p:sp>
      <p:sp>
        <p:nvSpPr>
          <p:cNvPr id="9" name="ZoneTexte 8">
            <a:extLst>
              <a:ext uri="{FF2B5EF4-FFF2-40B4-BE49-F238E27FC236}">
                <a16:creationId xmlns:a16="http://schemas.microsoft.com/office/drawing/2014/main" id="{E0BB377F-5A6C-492F-1FA8-F8729197E89B}"/>
              </a:ext>
            </a:extLst>
          </p:cNvPr>
          <p:cNvSpPr txBox="1"/>
          <p:nvPr/>
        </p:nvSpPr>
        <p:spPr>
          <a:xfrm>
            <a:off x="905299" y="5347052"/>
            <a:ext cx="10381400" cy="830997"/>
          </a:xfrm>
          <a:prstGeom prst="rect">
            <a:avLst/>
          </a:prstGeom>
          <a:noFill/>
        </p:spPr>
        <p:txBody>
          <a:bodyPr wrap="square" lIns="91440" tIns="45720" rIns="91440" bIns="45720" rtlCol="0" anchor="t">
            <a:spAutoFit/>
          </a:bodyPr>
          <a:lstStyle/>
          <a:p>
            <a:pPr algn="just"/>
            <a:r>
              <a:rPr lang="fr-FR" sz="1200" b="1">
                <a:latin typeface="Century Gothic"/>
              </a:rPr>
              <a:t>Messages principaux</a:t>
            </a:r>
          </a:p>
          <a:p>
            <a:pPr marL="171450" indent="-171450" algn="just">
              <a:buFont typeface="Arial" panose="020B0604020202020204" pitchFamily="34" charset="0"/>
              <a:buChar char="•"/>
            </a:pPr>
            <a:r>
              <a:rPr lang="fr-FR" sz="1200">
                <a:latin typeface="Century Gothic"/>
              </a:rPr>
              <a:t>Plus d’un contributeur sur cinq met l’accent sur la nécessité d’encadrer les nouveaux usages du numérique dans le</a:t>
            </a:r>
            <a:r>
              <a:rPr lang="fr-FR" sz="1200">
                <a:latin typeface="Century Gothic" panose="020B0502020202020204" pitchFamily="34" charset="0"/>
              </a:rPr>
              <a:t/>
            </a:r>
            <a:br>
              <a:rPr lang="fr-FR" sz="1200">
                <a:latin typeface="Century Gothic" panose="020B0502020202020204" pitchFamily="34" charset="0"/>
              </a:rPr>
            </a:br>
            <a:r>
              <a:rPr lang="fr-FR" sz="1200">
                <a:latin typeface="Century Gothic"/>
              </a:rPr>
              <a:t>cadre de son métier ou de ses études, en garantissant notamment le droit à la déconnexion (12%).</a:t>
            </a:r>
          </a:p>
          <a:p>
            <a:pPr marL="171450" indent="-171450" algn="just">
              <a:buFont typeface="Arial" panose="020B0604020202020204" pitchFamily="34" charset="0"/>
              <a:buChar char="•"/>
            </a:pPr>
            <a:r>
              <a:rPr lang="fr-FR" sz="1200">
                <a:latin typeface="Century Gothic"/>
              </a:rPr>
              <a:t>Ils sont également 13% à évoquer le besoin de former ou de mieux former aux usages du numérique.</a:t>
            </a:r>
            <a:endParaRPr lang="fr-FR" sz="1200">
              <a:latin typeface="Century Gothic" panose="020B0502020202020204" pitchFamily="34" charset="0"/>
            </a:endParaRPr>
          </a:p>
        </p:txBody>
      </p:sp>
      <p:sp>
        <p:nvSpPr>
          <p:cNvPr id="8" name="Rectangle : coins arrondis 7">
            <a:extLst>
              <a:ext uri="{FF2B5EF4-FFF2-40B4-BE49-F238E27FC236}">
                <a16:creationId xmlns:a16="http://schemas.microsoft.com/office/drawing/2014/main" id="{2DCB341A-4E43-13D2-5FD1-0C498DC76454}"/>
              </a:ext>
            </a:extLst>
          </p:cNvPr>
          <p:cNvSpPr/>
          <p:nvPr/>
        </p:nvSpPr>
        <p:spPr>
          <a:xfrm>
            <a:off x="10476844" y="639507"/>
            <a:ext cx="1631140" cy="26161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1786 </a:t>
            </a:r>
            <a:r>
              <a:rPr lang="fr-FR" sz="1200">
                <a:solidFill>
                  <a:schemeClr val="tx1"/>
                </a:solidFill>
                <a:latin typeface="Century Gothic" panose="020B0502020202020204" pitchFamily="34" charset="0"/>
              </a:rPr>
              <a:t>participants</a:t>
            </a:r>
          </a:p>
        </p:txBody>
      </p:sp>
      <p:sp>
        <p:nvSpPr>
          <p:cNvPr id="11" name="Rectangle : coins arrondis 10">
            <a:extLst>
              <a:ext uri="{FF2B5EF4-FFF2-40B4-BE49-F238E27FC236}">
                <a16:creationId xmlns:a16="http://schemas.microsoft.com/office/drawing/2014/main" id="{D67EB8AD-5851-6095-C1ED-37FD19C38C10}"/>
              </a:ext>
            </a:extLst>
          </p:cNvPr>
          <p:cNvSpPr/>
          <p:nvPr/>
        </p:nvSpPr>
        <p:spPr>
          <a:xfrm>
            <a:off x="10480698" y="330582"/>
            <a:ext cx="1631140" cy="26161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B00B2"/>
                </a:solidFill>
                <a:effectLst/>
                <a:uLnTx/>
                <a:uFillTx/>
                <a:latin typeface="Century Gothic"/>
              </a:rPr>
              <a:t>Question </a:t>
            </a:r>
            <a:r>
              <a:rPr lang="fr-FR" sz="1200" b="1">
                <a:solidFill>
                  <a:srgbClr val="0B00B2"/>
                </a:solidFill>
                <a:latin typeface="Century Gothic"/>
              </a:rPr>
              <a:t>Ouverte</a:t>
            </a:r>
            <a:endParaRPr kumimoji="0" lang="fr-FR" sz="1200" b="1" i="0" u="none" strike="noStrike" kern="1200" cap="none" spc="0" normalizeH="0" baseline="0" noProof="0">
              <a:ln>
                <a:noFill/>
              </a:ln>
              <a:solidFill>
                <a:srgbClr val="0B00B2"/>
              </a:solidFill>
              <a:effectLst/>
              <a:uLnTx/>
              <a:uFillTx/>
              <a:latin typeface="Century Gothic" panose="020B0502020202020204" pitchFamily="34" charset="0"/>
              <a:ea typeface="+mn-ea"/>
              <a:cs typeface="+mn-cs"/>
            </a:endParaRPr>
          </a:p>
        </p:txBody>
      </p:sp>
      <p:sp>
        <p:nvSpPr>
          <p:cNvPr id="13" name="Rectangle : coins arrondis 12">
            <a:extLst>
              <a:ext uri="{FF2B5EF4-FFF2-40B4-BE49-F238E27FC236}">
                <a16:creationId xmlns:a16="http://schemas.microsoft.com/office/drawing/2014/main" id="{19EF3994-D9D4-18D6-8C5F-4E540DAACF06}"/>
              </a:ext>
            </a:extLst>
          </p:cNvPr>
          <p:cNvSpPr/>
          <p:nvPr/>
        </p:nvSpPr>
        <p:spPr>
          <a:xfrm>
            <a:off x="10476844" y="948431"/>
            <a:ext cx="1631140" cy="26161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2395 </a:t>
            </a:r>
            <a:r>
              <a:rPr lang="fr-FR" sz="1200">
                <a:solidFill>
                  <a:schemeClr val="tx1"/>
                </a:solidFill>
                <a:latin typeface="Century Gothic" panose="020B0502020202020204" pitchFamily="34" charset="0"/>
              </a:rPr>
              <a:t>contributions</a:t>
            </a:r>
          </a:p>
        </p:txBody>
      </p:sp>
      <p:sp>
        <p:nvSpPr>
          <p:cNvPr id="10" name="Rectangle 9">
            <a:extLst>
              <a:ext uri="{FF2B5EF4-FFF2-40B4-BE49-F238E27FC236}">
                <a16:creationId xmlns:a16="http://schemas.microsoft.com/office/drawing/2014/main" id="{D18DD703-B720-00FF-33D5-AFAE3F521B33}"/>
              </a:ext>
            </a:extLst>
          </p:cNvPr>
          <p:cNvSpPr/>
          <p:nvPr/>
        </p:nvSpPr>
        <p:spPr>
          <a:xfrm>
            <a:off x="104312" y="188020"/>
            <a:ext cx="1077132" cy="846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12" name="Image 11">
            <a:extLst>
              <a:ext uri="{FF2B5EF4-FFF2-40B4-BE49-F238E27FC236}">
                <a16:creationId xmlns:a16="http://schemas.microsoft.com/office/drawing/2014/main" id="{06FBF476-FC01-B3B6-403F-26026F9B843F}"/>
              </a:ext>
            </a:extLst>
          </p:cNvPr>
          <p:cNvPicPr>
            <a:picLocks/>
          </p:cNvPicPr>
          <p:nvPr/>
        </p:nvPicPr>
        <p:blipFill rotWithShape="1">
          <a:blip r:embed="rId2"/>
          <a:srcRect l="5896" t="3939" b="1863"/>
          <a:stretch/>
        </p:blipFill>
        <p:spPr>
          <a:xfrm>
            <a:off x="351983" y="306101"/>
            <a:ext cx="580008" cy="580590"/>
          </a:xfrm>
          <a:prstGeom prst="ellipse">
            <a:avLst/>
          </a:prstGeom>
          <a:ln>
            <a:solidFill>
              <a:schemeClr val="accent1"/>
            </a:solidFill>
          </a:ln>
        </p:spPr>
      </p:pic>
      <p:sp>
        <p:nvSpPr>
          <p:cNvPr id="16" name="ZoneTexte 15">
            <a:extLst>
              <a:ext uri="{FF2B5EF4-FFF2-40B4-BE49-F238E27FC236}">
                <a16:creationId xmlns:a16="http://schemas.microsoft.com/office/drawing/2014/main" id="{34F3ACE8-385C-CDF3-8124-72F211269F93}"/>
              </a:ext>
            </a:extLst>
          </p:cNvPr>
          <p:cNvSpPr txBox="1"/>
          <p:nvPr/>
        </p:nvSpPr>
        <p:spPr>
          <a:xfrm>
            <a:off x="-1" y="6508397"/>
            <a:ext cx="6741764" cy="338554"/>
          </a:xfrm>
          <a:prstGeom prst="rect">
            <a:avLst/>
          </a:prstGeom>
          <a:noFill/>
        </p:spPr>
        <p:txBody>
          <a:bodyPr wrap="square">
            <a:spAutoFit/>
          </a:bodyPr>
          <a:lstStyle/>
          <a:p>
            <a:pPr algn="just"/>
            <a:r>
              <a:rPr lang="fr-FR" sz="800" i="1">
                <a:latin typeface="Century Gothic" panose="020B0502020202020204" pitchFamily="34" charset="0"/>
              </a:rPr>
              <a:t>Les pourcentages sont exprimés en nombre de contributions.</a:t>
            </a:r>
          </a:p>
          <a:p>
            <a:pPr algn="just"/>
            <a:r>
              <a:rPr lang="fr-FR" sz="800" i="1">
                <a:latin typeface="Century Gothic" panose="020B0502020202020204" pitchFamily="34" charset="0"/>
              </a:rPr>
              <a:t>Les idées principales ont été présentées dans ce tableau (Cf. diapositive n°6 pour plus de détails sur la sélection).</a:t>
            </a:r>
          </a:p>
        </p:txBody>
      </p:sp>
      <p:sp>
        <p:nvSpPr>
          <p:cNvPr id="6" name="Espace réservé du numéro de diapositive 8">
            <a:extLst>
              <a:ext uri="{FF2B5EF4-FFF2-40B4-BE49-F238E27FC236}">
                <a16:creationId xmlns:a16="http://schemas.microsoft.com/office/drawing/2014/main" id="{10D9D26A-66B4-3435-AF42-8CC3C4BE1FFC}"/>
              </a:ext>
            </a:extLst>
          </p:cNvPr>
          <p:cNvSpPr txBox="1">
            <a:spLocks/>
          </p:cNvSpPr>
          <p:nvPr/>
        </p:nvSpPr>
        <p:spPr>
          <a:xfrm>
            <a:off x="10182995" y="6385715"/>
            <a:ext cx="1800000" cy="480000"/>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16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r">
              <a:defRPr/>
            </a:pPr>
            <a:fld id="{86CB4B4D-7CA3-9044-876B-883B54F8677D}" type="slidenum">
              <a:rPr lang="fr-FR" sz="1100" b="1" smtClean="0">
                <a:solidFill>
                  <a:srgbClr val="011CA3"/>
                </a:solidFill>
              </a:rPr>
              <a:pPr algn="r">
                <a:defRPr/>
              </a:pPr>
              <a:t>47</a:t>
            </a:fld>
            <a:endParaRPr lang="fr-FR" sz="1100" b="1">
              <a:solidFill>
                <a:srgbClr val="011CA3"/>
              </a:solidFill>
            </a:endParaRPr>
          </a:p>
        </p:txBody>
      </p:sp>
    </p:spTree>
    <p:extLst>
      <p:ext uri="{BB962C8B-B14F-4D97-AF65-F5344CB8AC3E}">
        <p14:creationId xmlns:p14="http://schemas.microsoft.com/office/powerpoint/2010/main" val="2071480225"/>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0A5D2DCF-E314-C561-58C1-FB84A18264B1}"/>
              </a:ext>
            </a:extLst>
          </p:cNvPr>
          <p:cNvSpPr>
            <a:spLocks noGrp="1"/>
          </p:cNvSpPr>
          <p:nvPr>
            <p:ph type="body" sz="quarter" idx="13"/>
          </p:nvPr>
        </p:nvSpPr>
        <p:spPr>
          <a:xfrm>
            <a:off x="1298116" y="585678"/>
            <a:ext cx="8575276" cy="369268"/>
          </a:xfrm>
        </p:spPr>
        <p:txBody>
          <a:bodyPr/>
          <a:lstStyle/>
          <a:p>
            <a:pPr>
              <a:spcAft>
                <a:spcPts val="600"/>
              </a:spcAft>
            </a:pPr>
            <a:r>
              <a:rPr lang="fr-FR" sz="1600" b="1" i="0">
                <a:effectLst/>
                <a:latin typeface="Century Gothic" panose="020B0502020202020204" pitchFamily="34" charset="0"/>
              </a:rPr>
              <a:t> Avez-vous déjà aidé vos proches pour des démarches en ligne ?</a:t>
            </a:r>
          </a:p>
        </p:txBody>
      </p:sp>
      <p:sp>
        <p:nvSpPr>
          <p:cNvPr id="3" name="Titre 2">
            <a:extLst>
              <a:ext uri="{FF2B5EF4-FFF2-40B4-BE49-F238E27FC236}">
                <a16:creationId xmlns:a16="http://schemas.microsoft.com/office/drawing/2014/main" id="{915DCF39-1BB8-58DE-E83A-B71AB7C0E998}"/>
              </a:ext>
            </a:extLst>
          </p:cNvPr>
          <p:cNvSpPr>
            <a:spLocks noGrp="1"/>
          </p:cNvSpPr>
          <p:nvPr>
            <p:ph type="title"/>
          </p:nvPr>
        </p:nvSpPr>
        <p:spPr/>
        <p:txBody>
          <a:bodyPr>
            <a:normAutofit fontScale="90000"/>
          </a:bodyPr>
          <a:lstStyle/>
          <a:p>
            <a:r>
              <a:rPr lang="fr-FR"/>
              <a:t>QUESTION N°18</a:t>
            </a:r>
          </a:p>
        </p:txBody>
      </p:sp>
      <p:sp>
        <p:nvSpPr>
          <p:cNvPr id="4" name="Rectangle 3">
            <a:extLst>
              <a:ext uri="{FF2B5EF4-FFF2-40B4-BE49-F238E27FC236}">
                <a16:creationId xmlns:a16="http://schemas.microsoft.com/office/drawing/2014/main" id="{8D548378-3752-2A97-3EB9-8D0EF96871C3}"/>
              </a:ext>
            </a:extLst>
          </p:cNvPr>
          <p:cNvSpPr/>
          <p:nvPr/>
        </p:nvSpPr>
        <p:spPr>
          <a:xfrm>
            <a:off x="686691" y="5734667"/>
            <a:ext cx="10779309" cy="709451"/>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lIns="91440" tIns="45720" rIns="91440" bIns="45720" rtlCol="0" anchor="ctr"/>
          <a:lstStyle/>
          <a:p>
            <a:r>
              <a:rPr lang="fr-FR" sz="1200" b="1">
                <a:solidFill>
                  <a:schemeClr val="tx1"/>
                </a:solidFill>
                <a:latin typeface="Century Gothic"/>
              </a:rPr>
              <a:t>Messages principaux</a:t>
            </a:r>
          </a:p>
          <a:p>
            <a:pPr marL="171450" indent="-171450">
              <a:buFont typeface="Wingdings"/>
              <a:buChar char="§"/>
            </a:pPr>
            <a:r>
              <a:rPr lang="fr-FR" sz="1200">
                <a:solidFill>
                  <a:schemeClr val="tx1"/>
                </a:solidFill>
                <a:latin typeface="Century Gothic"/>
              </a:rPr>
              <a:t>Une grande majorité de répondants (92%) a déjà aidé un ou plusieurs de leurs proches à effectuer des démarches en ligne.</a:t>
            </a:r>
          </a:p>
          <a:p>
            <a:pPr marL="171450" indent="-171450">
              <a:buFont typeface="Wingdings"/>
              <a:buChar char="§"/>
            </a:pPr>
            <a:r>
              <a:rPr lang="fr-FR" sz="1200">
                <a:solidFill>
                  <a:schemeClr val="tx1"/>
                </a:solidFill>
                <a:latin typeface="Century Gothic"/>
              </a:rPr>
              <a:t>La tranche 25 à 75 ans est la plus concernée.</a:t>
            </a:r>
            <a:endParaRPr lang="fr-FR" sz="1200">
              <a:solidFill>
                <a:schemeClr val="tx1"/>
              </a:solidFill>
              <a:latin typeface="Century Gothic" panose="020B0502020202020204" pitchFamily="34" charset="0"/>
            </a:endParaRPr>
          </a:p>
        </p:txBody>
      </p:sp>
      <p:sp>
        <p:nvSpPr>
          <p:cNvPr id="6" name="Rectangle : coins arrondis 5">
            <a:extLst>
              <a:ext uri="{FF2B5EF4-FFF2-40B4-BE49-F238E27FC236}">
                <a16:creationId xmlns:a16="http://schemas.microsoft.com/office/drawing/2014/main" id="{61FFE2AD-34DC-9942-5E7B-3E6E5697AD1C}"/>
              </a:ext>
            </a:extLst>
          </p:cNvPr>
          <p:cNvSpPr/>
          <p:nvPr/>
        </p:nvSpPr>
        <p:spPr>
          <a:xfrm>
            <a:off x="10476844" y="639507"/>
            <a:ext cx="1631140" cy="26161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1921 </a:t>
            </a:r>
            <a:r>
              <a:rPr lang="fr-FR" sz="1200">
                <a:solidFill>
                  <a:schemeClr val="tx1"/>
                </a:solidFill>
                <a:latin typeface="Century Gothic" panose="020B0502020202020204" pitchFamily="34" charset="0"/>
              </a:rPr>
              <a:t>participants</a:t>
            </a:r>
          </a:p>
        </p:txBody>
      </p:sp>
      <p:graphicFrame>
        <p:nvGraphicFramePr>
          <p:cNvPr id="11" name="Graphique 10">
            <a:extLst>
              <a:ext uri="{FF2B5EF4-FFF2-40B4-BE49-F238E27FC236}">
                <a16:creationId xmlns:a16="http://schemas.microsoft.com/office/drawing/2014/main" id="{59220CB4-7C31-DE1A-E974-B2449D82034F}"/>
              </a:ext>
            </a:extLst>
          </p:cNvPr>
          <p:cNvGraphicFramePr>
            <a:graphicFrameLocks/>
          </p:cNvGraphicFramePr>
          <p:nvPr>
            <p:extLst>
              <p:ext uri="{D42A27DB-BD31-4B8C-83A1-F6EECF244321}">
                <p14:modId xmlns:p14="http://schemas.microsoft.com/office/powerpoint/2010/main" val="3555787725"/>
              </p:ext>
            </p:extLst>
          </p:nvPr>
        </p:nvGraphicFramePr>
        <p:xfrm>
          <a:off x="1784896" y="2514732"/>
          <a:ext cx="6592985" cy="2994674"/>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14" name="Graphique 13">
            <a:extLst>
              <a:ext uri="{FF2B5EF4-FFF2-40B4-BE49-F238E27FC236}">
                <a16:creationId xmlns:a16="http://schemas.microsoft.com/office/drawing/2014/main" id="{6E28984C-3265-F562-E097-616A04FD9F94}"/>
              </a:ext>
            </a:extLst>
          </p:cNvPr>
          <p:cNvGraphicFramePr>
            <a:graphicFrameLocks/>
          </p:cNvGraphicFramePr>
          <p:nvPr>
            <p:extLst>
              <p:ext uri="{D42A27DB-BD31-4B8C-83A1-F6EECF244321}">
                <p14:modId xmlns:p14="http://schemas.microsoft.com/office/powerpoint/2010/main" val="549527236"/>
              </p:ext>
            </p:extLst>
          </p:nvPr>
        </p:nvGraphicFramePr>
        <p:xfrm>
          <a:off x="2738171" y="1034223"/>
          <a:ext cx="5639709" cy="1744321"/>
        </p:xfrm>
        <a:graphic>
          <a:graphicData uri="http://schemas.openxmlformats.org/drawingml/2006/chart">
            <c:chart xmlns:c="http://schemas.openxmlformats.org/drawingml/2006/chart" xmlns:r="http://schemas.openxmlformats.org/officeDocument/2006/relationships" r:id="rId3"/>
          </a:graphicData>
        </a:graphic>
      </p:graphicFrame>
      <p:sp>
        <p:nvSpPr>
          <p:cNvPr id="7" name="Rectangle : coins arrondis 6">
            <a:extLst>
              <a:ext uri="{FF2B5EF4-FFF2-40B4-BE49-F238E27FC236}">
                <a16:creationId xmlns:a16="http://schemas.microsoft.com/office/drawing/2014/main" id="{415A1D2A-9140-8208-DEB8-44A78FF1B071}"/>
              </a:ext>
            </a:extLst>
          </p:cNvPr>
          <p:cNvSpPr/>
          <p:nvPr/>
        </p:nvSpPr>
        <p:spPr>
          <a:xfrm>
            <a:off x="10480698" y="330582"/>
            <a:ext cx="1631140" cy="261611"/>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fr-FR" sz="1200" b="1" i="0" u="none" strike="noStrike" kern="1200" cap="none" spc="0" normalizeH="0" baseline="0" noProof="0">
                <a:ln>
                  <a:noFill/>
                </a:ln>
                <a:solidFill>
                  <a:srgbClr val="0B00B2"/>
                </a:solidFill>
                <a:effectLst/>
                <a:uLnTx/>
                <a:uFillTx/>
                <a:latin typeface="Century Gothic" panose="020B0502020202020204" pitchFamily="34" charset="0"/>
                <a:ea typeface="+mn-ea"/>
                <a:cs typeface="+mn-cs"/>
              </a:rPr>
              <a:t>Question Fermée</a:t>
            </a:r>
          </a:p>
        </p:txBody>
      </p:sp>
      <p:sp>
        <p:nvSpPr>
          <p:cNvPr id="12" name="Rectangle : coins arrondis 11">
            <a:extLst>
              <a:ext uri="{FF2B5EF4-FFF2-40B4-BE49-F238E27FC236}">
                <a16:creationId xmlns:a16="http://schemas.microsoft.com/office/drawing/2014/main" id="{E4F34904-06DA-10FB-E652-B2162FFAF74A}"/>
              </a:ext>
            </a:extLst>
          </p:cNvPr>
          <p:cNvSpPr/>
          <p:nvPr/>
        </p:nvSpPr>
        <p:spPr>
          <a:xfrm>
            <a:off x="10476844" y="948431"/>
            <a:ext cx="1631140" cy="261610"/>
          </a:xfrm>
          <a:prstGeom prst="round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200" b="1">
                <a:solidFill>
                  <a:schemeClr val="tx1"/>
                </a:solidFill>
                <a:latin typeface="Century Gothic" panose="020B0502020202020204" pitchFamily="34" charset="0"/>
              </a:rPr>
              <a:t>1921 </a:t>
            </a:r>
            <a:r>
              <a:rPr lang="fr-FR" sz="1200">
                <a:solidFill>
                  <a:schemeClr val="tx1"/>
                </a:solidFill>
                <a:latin typeface="Century Gothic" panose="020B0502020202020204" pitchFamily="34" charset="0"/>
              </a:rPr>
              <a:t>contributions</a:t>
            </a:r>
          </a:p>
        </p:txBody>
      </p:sp>
      <p:sp>
        <p:nvSpPr>
          <p:cNvPr id="5" name="Rectangle 4">
            <a:extLst>
              <a:ext uri="{FF2B5EF4-FFF2-40B4-BE49-F238E27FC236}">
                <a16:creationId xmlns:a16="http://schemas.microsoft.com/office/drawing/2014/main" id="{C26D3D8F-328A-EA06-0A6E-ECDA54ADE6BD}"/>
              </a:ext>
            </a:extLst>
          </p:cNvPr>
          <p:cNvSpPr/>
          <p:nvPr/>
        </p:nvSpPr>
        <p:spPr>
          <a:xfrm>
            <a:off x="104312" y="188020"/>
            <a:ext cx="1077132" cy="846203"/>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pic>
        <p:nvPicPr>
          <p:cNvPr id="8" name="Image 7">
            <a:extLst>
              <a:ext uri="{FF2B5EF4-FFF2-40B4-BE49-F238E27FC236}">
                <a16:creationId xmlns:a16="http://schemas.microsoft.com/office/drawing/2014/main" id="{B0D1FF1B-B622-668B-FA11-ED454E0192C9}"/>
              </a:ext>
            </a:extLst>
          </p:cNvPr>
          <p:cNvPicPr>
            <a:picLocks/>
          </p:cNvPicPr>
          <p:nvPr/>
        </p:nvPicPr>
        <p:blipFill rotWithShape="1">
          <a:blip r:embed="rId4"/>
          <a:srcRect l="5896" t="3939" b="1863"/>
          <a:stretch/>
        </p:blipFill>
        <p:spPr>
          <a:xfrm>
            <a:off x="351983" y="306101"/>
            <a:ext cx="580008" cy="580590"/>
          </a:xfrm>
          <a:prstGeom prst="ellipse">
            <a:avLst/>
          </a:prstGeom>
          <a:ln>
            <a:solidFill>
              <a:schemeClr val="accent1"/>
            </a:solidFill>
          </a:ln>
        </p:spPr>
      </p:pic>
      <p:sp>
        <p:nvSpPr>
          <p:cNvPr id="9" name="ZoneTexte 8">
            <a:extLst>
              <a:ext uri="{FF2B5EF4-FFF2-40B4-BE49-F238E27FC236}">
                <a16:creationId xmlns:a16="http://schemas.microsoft.com/office/drawing/2014/main" id="{461BA188-853D-7380-0F69-103451942FC4}"/>
              </a:ext>
            </a:extLst>
          </p:cNvPr>
          <p:cNvSpPr txBox="1"/>
          <p:nvPr/>
        </p:nvSpPr>
        <p:spPr>
          <a:xfrm>
            <a:off x="8810368" y="3150973"/>
            <a:ext cx="545342" cy="461665"/>
          </a:xfrm>
          <a:prstGeom prst="rect">
            <a:avLst/>
          </a:prstGeom>
          <a:noFill/>
        </p:spPr>
        <p:txBody>
          <a:bodyPr wrap="none" rtlCol="0">
            <a:spAutoFit/>
          </a:bodyPr>
          <a:lstStyle/>
          <a:p>
            <a:r>
              <a:rPr lang="fr-FR" sz="1200">
                <a:latin typeface="Century Gothic" panose="020B0502020202020204" pitchFamily="34" charset="0"/>
              </a:rPr>
              <a:t>OUI</a:t>
            </a:r>
          </a:p>
          <a:p>
            <a:r>
              <a:rPr lang="fr-FR" sz="1200">
                <a:latin typeface="Century Gothic" panose="020B0502020202020204" pitchFamily="34" charset="0"/>
              </a:rPr>
              <a:t>NON</a:t>
            </a:r>
          </a:p>
        </p:txBody>
      </p:sp>
      <p:sp>
        <p:nvSpPr>
          <p:cNvPr id="13" name="Rectangle 12">
            <a:extLst>
              <a:ext uri="{FF2B5EF4-FFF2-40B4-BE49-F238E27FC236}">
                <a16:creationId xmlns:a16="http://schemas.microsoft.com/office/drawing/2014/main" id="{1EEAA82D-2CD8-0C23-CC1D-F54FDE6FCD0B}"/>
              </a:ext>
            </a:extLst>
          </p:cNvPr>
          <p:cNvSpPr/>
          <p:nvPr/>
        </p:nvSpPr>
        <p:spPr>
          <a:xfrm>
            <a:off x="8723871" y="3426637"/>
            <a:ext cx="105032" cy="105032"/>
          </a:xfrm>
          <a:prstGeom prst="rect">
            <a:avLst/>
          </a:prstGeom>
          <a:solidFill>
            <a:schemeClr val="accent2">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5" name="Rectangle 14">
            <a:extLst>
              <a:ext uri="{FF2B5EF4-FFF2-40B4-BE49-F238E27FC236}">
                <a16:creationId xmlns:a16="http://schemas.microsoft.com/office/drawing/2014/main" id="{28206DB2-B966-092D-107B-827FA062F5D0}"/>
              </a:ext>
            </a:extLst>
          </p:cNvPr>
          <p:cNvSpPr/>
          <p:nvPr/>
        </p:nvSpPr>
        <p:spPr>
          <a:xfrm>
            <a:off x="8723871" y="3243266"/>
            <a:ext cx="105032" cy="105032"/>
          </a:xfrm>
          <a:prstGeom prst="rect">
            <a:avLst/>
          </a:prstGeom>
          <a:solidFill>
            <a:schemeClr val="accent1">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a:p>
        </p:txBody>
      </p:sp>
      <p:sp>
        <p:nvSpPr>
          <p:cNvPr id="10" name="Espace réservé du numéro de diapositive 8">
            <a:extLst>
              <a:ext uri="{FF2B5EF4-FFF2-40B4-BE49-F238E27FC236}">
                <a16:creationId xmlns:a16="http://schemas.microsoft.com/office/drawing/2014/main" id="{D5252794-D703-E304-52DE-1ABD9FAB6784}"/>
              </a:ext>
            </a:extLst>
          </p:cNvPr>
          <p:cNvSpPr txBox="1">
            <a:spLocks/>
          </p:cNvSpPr>
          <p:nvPr/>
        </p:nvSpPr>
        <p:spPr>
          <a:xfrm>
            <a:off x="10182995" y="6385715"/>
            <a:ext cx="1800000" cy="480000"/>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16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r">
              <a:defRPr/>
            </a:pPr>
            <a:fld id="{86CB4B4D-7CA3-9044-876B-883B54F8677D}" type="slidenum">
              <a:rPr lang="fr-FR" sz="1100" b="1" smtClean="0">
                <a:solidFill>
                  <a:srgbClr val="011CA3"/>
                </a:solidFill>
              </a:rPr>
              <a:pPr algn="r">
                <a:defRPr/>
              </a:pPr>
              <a:t>48</a:t>
            </a:fld>
            <a:endParaRPr lang="fr-FR" sz="1100" b="1">
              <a:solidFill>
                <a:srgbClr val="011CA3"/>
              </a:solidFill>
            </a:endParaRPr>
          </a:p>
        </p:txBody>
      </p:sp>
      <p:sp>
        <p:nvSpPr>
          <p:cNvPr id="16" name="ZoneTexte 15">
            <a:extLst>
              <a:ext uri="{FF2B5EF4-FFF2-40B4-BE49-F238E27FC236}">
                <a16:creationId xmlns:a16="http://schemas.microsoft.com/office/drawing/2014/main" id="{6E3CEACE-2E1D-4D2A-3F95-FDBEB42FB738}"/>
              </a:ext>
            </a:extLst>
          </p:cNvPr>
          <p:cNvSpPr txBox="1"/>
          <p:nvPr/>
        </p:nvSpPr>
        <p:spPr>
          <a:xfrm>
            <a:off x="1904562" y="1822106"/>
            <a:ext cx="898003" cy="276999"/>
          </a:xfrm>
          <a:prstGeom prst="rect">
            <a:avLst/>
          </a:prstGeom>
          <a:noFill/>
        </p:spPr>
        <p:txBody>
          <a:bodyPr wrap="none" rtlCol="0">
            <a:spAutoFit/>
          </a:bodyPr>
          <a:lstStyle/>
          <a:p>
            <a:pPr algn="r"/>
            <a:r>
              <a:rPr lang="fr-FR" sz="1200">
                <a:latin typeface="Century Gothic" panose="020B0502020202020204" pitchFamily="34" charset="0"/>
              </a:rPr>
              <a:t>Ensemble</a:t>
            </a:r>
          </a:p>
        </p:txBody>
      </p:sp>
    </p:spTree>
    <p:extLst>
      <p:ext uri="{BB962C8B-B14F-4D97-AF65-F5344CB8AC3E}">
        <p14:creationId xmlns:p14="http://schemas.microsoft.com/office/powerpoint/2010/main" val="68813217"/>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ZoneTexte 20">
            <a:extLst>
              <a:ext uri="{FF2B5EF4-FFF2-40B4-BE49-F238E27FC236}">
                <a16:creationId xmlns:a16="http://schemas.microsoft.com/office/drawing/2014/main" id="{777A627D-EEEB-4155-F504-4CB559C1B4F1}"/>
              </a:ext>
            </a:extLst>
          </p:cNvPr>
          <p:cNvSpPr txBox="1"/>
          <p:nvPr/>
        </p:nvSpPr>
        <p:spPr>
          <a:xfrm>
            <a:off x="1249703" y="3455256"/>
            <a:ext cx="9824698" cy="931024"/>
          </a:xfrm>
          <a:prstGeom prst="rect">
            <a:avLst/>
          </a:prstGeom>
          <a:noFill/>
        </p:spPr>
        <p:txBody>
          <a:bodyPr wrap="square" lIns="91440" tIns="45720" rIns="91440" bIns="45720" anchor="t">
            <a:spAutoFit/>
          </a:bodyPr>
          <a:lstStyle/>
          <a:p>
            <a:pPr algn="just"/>
            <a:r>
              <a:rPr lang="fr-FR" sz="1100">
                <a:latin typeface="Century Gothic" panose="020B0502020202020204" pitchFamily="34" charset="0"/>
              </a:rPr>
              <a:t>« Les outils numériques ne doivent pas être confiés aux enfants sans leur donner les clefs pour les maitriser. L'usage des outils numériques ne doit certainement pas s'apprendre à l'école. La prévention dans le cercle familial est nécessaire. </a:t>
            </a:r>
          </a:p>
          <a:p>
            <a:pPr algn="just"/>
            <a:r>
              <a:rPr lang="fr-FR" sz="1100">
                <a:latin typeface="Century Gothic"/>
              </a:rPr>
              <a:t>Au delà de cette prévention, il n'y a pas assez de contrôles parentaux intelligents ou de bulle internet qui permettraient aux parents de choisir en amont les sites sur lesquels pourraient se connecter les enfants. »</a:t>
            </a:r>
          </a:p>
          <a:p>
            <a:r>
              <a:rPr lang="fr-FR" sz="1050" b="1">
                <a:latin typeface="Century Gothic" panose="020B0502020202020204" pitchFamily="34" charset="0"/>
              </a:rPr>
              <a:t>Cadres et professions intellectuelles supérieures, 25 à 35 ans,  Très à l’aise avec le numérique</a:t>
            </a:r>
          </a:p>
        </p:txBody>
      </p:sp>
      <p:sp>
        <p:nvSpPr>
          <p:cNvPr id="5" name="Titre 4">
            <a:extLst>
              <a:ext uri="{FF2B5EF4-FFF2-40B4-BE49-F238E27FC236}">
                <a16:creationId xmlns:a16="http://schemas.microsoft.com/office/drawing/2014/main" id="{53DF6725-DAF8-302C-60C2-0A826F4B2672}"/>
              </a:ext>
            </a:extLst>
          </p:cNvPr>
          <p:cNvSpPr>
            <a:spLocks noGrp="1"/>
          </p:cNvSpPr>
          <p:nvPr>
            <p:ph type="title"/>
          </p:nvPr>
        </p:nvSpPr>
        <p:spPr>
          <a:xfrm>
            <a:off x="1298116" y="387271"/>
            <a:ext cx="10515600" cy="244574"/>
          </a:xfrm>
        </p:spPr>
        <p:txBody>
          <a:bodyPr/>
          <a:lstStyle/>
          <a:p>
            <a:r>
              <a:rPr lang="fr-FR" sz="1400" b="1">
                <a:solidFill>
                  <a:schemeClr val="accent1"/>
                </a:solidFill>
                <a:latin typeface="Century Gothic" panose="020B0502020202020204" pitchFamily="34" charset="0"/>
              </a:rPr>
              <a:t>QUELQUES IDÉES RARES SUR LA THÉMATIQUE</a:t>
            </a:r>
            <a:endParaRPr lang="fr-FR"/>
          </a:p>
        </p:txBody>
      </p:sp>
      <p:pic>
        <p:nvPicPr>
          <p:cNvPr id="24" name="Graphique 23" descr="Guillemet fermé avec un remplissage uni">
            <a:extLst>
              <a:ext uri="{FF2B5EF4-FFF2-40B4-BE49-F238E27FC236}">
                <a16:creationId xmlns:a16="http://schemas.microsoft.com/office/drawing/2014/main" id="{A4FF8603-C72A-1465-92B0-5686C3DD7559}"/>
              </a:ext>
            </a:extLst>
          </p:cNvPr>
          <p:cNvPicPr>
            <a:picLocks noChangeAspect="1"/>
          </p:cNvPicPr>
          <p:nvPr/>
        </p:nvPicPr>
        <p:blipFill>
          <a:blip r:embed="rId2">
            <a:extLst>
              <a:ext uri="{96DAC541-7B7A-43D3-8B79-37D633B846F1}">
                <asvg:svgBlip xmlns:asvg="http://schemas.microsoft.com/office/drawing/2016/SVG/main" xmlns="" r:embed="rId3"/>
              </a:ext>
            </a:extLst>
          </a:blip>
          <a:stretch>
            <a:fillRect/>
          </a:stretch>
        </p:blipFill>
        <p:spPr>
          <a:xfrm>
            <a:off x="11074401" y="5781640"/>
            <a:ext cx="457200" cy="457200"/>
          </a:xfrm>
          <a:prstGeom prst="rect">
            <a:avLst/>
          </a:prstGeom>
        </p:spPr>
      </p:pic>
      <p:sp>
        <p:nvSpPr>
          <p:cNvPr id="27" name="ZoneTexte 26">
            <a:extLst>
              <a:ext uri="{FF2B5EF4-FFF2-40B4-BE49-F238E27FC236}">
                <a16:creationId xmlns:a16="http://schemas.microsoft.com/office/drawing/2014/main" id="{85781F0A-3B37-B1C5-CDA2-A29C6761A8F8}"/>
              </a:ext>
            </a:extLst>
          </p:cNvPr>
          <p:cNvSpPr txBox="1"/>
          <p:nvPr/>
        </p:nvSpPr>
        <p:spPr>
          <a:xfrm>
            <a:off x="1249703" y="1539656"/>
            <a:ext cx="9824698" cy="938719"/>
          </a:xfrm>
          <a:prstGeom prst="rect">
            <a:avLst/>
          </a:prstGeom>
          <a:noFill/>
        </p:spPr>
        <p:txBody>
          <a:bodyPr wrap="square" rtlCol="0">
            <a:spAutoFit/>
          </a:bodyPr>
          <a:lstStyle/>
          <a:p>
            <a:pPr algn="just"/>
            <a:r>
              <a:rPr lang="fr-FR" sz="1100">
                <a:latin typeface="Century Gothic" panose="020B0502020202020204" pitchFamily="34" charset="0"/>
              </a:rPr>
              <a:t>« Les réseaux sociaux et leurs algorithmes ont un impact immense sur la société. Nous vivons tous dans des bulles de filtre et nous ne côtoyons numériquement que des personnes qui partagent notre vision du monde. De plus, les médias qui vivent de leur visibilité sur ces mêmes réseaux sociaux cherchent à générer de l'audience et diffusant des articles aux accroches parfois simplistes pour générer du débat sur les réseaux sociaux. Nous sommes aujourd'hui dans un cercle infernal où la seule voie pour se faire entendre en ligne est l'indignation. »</a:t>
            </a:r>
          </a:p>
          <a:p>
            <a:pPr algn="just"/>
            <a:r>
              <a:rPr lang="fr-FR" sz="1050">
                <a:latin typeface="Century Gothic" panose="020B0502020202020204" pitchFamily="34" charset="0"/>
              </a:rPr>
              <a:t> </a:t>
            </a:r>
            <a:r>
              <a:rPr lang="fr-FR" sz="1050" b="1">
                <a:latin typeface="Century Gothic" panose="020B0502020202020204" pitchFamily="34" charset="0"/>
              </a:rPr>
              <a:t>Cadres et professions intellectuelles supérieures, 25 à 35 ans, Très à l’aise avec le numérique</a:t>
            </a:r>
            <a:endParaRPr lang="fr-FR" sz="1050">
              <a:latin typeface="Century Gothic" panose="020B0502020202020204" pitchFamily="34" charset="0"/>
            </a:endParaRPr>
          </a:p>
        </p:txBody>
      </p:sp>
      <p:pic>
        <p:nvPicPr>
          <p:cNvPr id="31" name="Graphique 30" descr="Guillemet ouvert avec un remplissage uni">
            <a:extLst>
              <a:ext uri="{FF2B5EF4-FFF2-40B4-BE49-F238E27FC236}">
                <a16:creationId xmlns:a16="http://schemas.microsoft.com/office/drawing/2014/main" id="{2F308F3F-1EC3-054F-1681-AF874BE4FC11}"/>
              </a:ext>
            </a:extLst>
          </p:cNvPr>
          <p:cNvPicPr>
            <a:picLocks noChangeAspect="1"/>
          </p:cNvPicPr>
          <p:nvPr/>
        </p:nvPicPr>
        <p:blipFill>
          <a:blip r:embed="rId4">
            <a:extLst>
              <a:ext uri="{96DAC541-7B7A-43D3-8B79-37D633B846F1}">
                <asvg:svgBlip xmlns:asvg="http://schemas.microsoft.com/office/drawing/2016/SVG/main" xmlns="" r:embed="rId5"/>
              </a:ext>
            </a:extLst>
          </a:blip>
          <a:stretch>
            <a:fillRect/>
          </a:stretch>
        </p:blipFill>
        <p:spPr>
          <a:xfrm>
            <a:off x="741703" y="1476156"/>
            <a:ext cx="457200" cy="457200"/>
          </a:xfrm>
          <a:prstGeom prst="rect">
            <a:avLst/>
          </a:prstGeom>
        </p:spPr>
      </p:pic>
      <p:sp>
        <p:nvSpPr>
          <p:cNvPr id="33" name="ZoneTexte 32">
            <a:extLst>
              <a:ext uri="{FF2B5EF4-FFF2-40B4-BE49-F238E27FC236}">
                <a16:creationId xmlns:a16="http://schemas.microsoft.com/office/drawing/2014/main" id="{6511D8FB-665B-9647-37A1-8B7E8AD7621E}"/>
              </a:ext>
            </a:extLst>
          </p:cNvPr>
          <p:cNvSpPr txBox="1"/>
          <p:nvPr/>
        </p:nvSpPr>
        <p:spPr>
          <a:xfrm>
            <a:off x="1249703" y="2497456"/>
            <a:ext cx="9824698" cy="938719"/>
          </a:xfrm>
          <a:prstGeom prst="rect">
            <a:avLst/>
          </a:prstGeom>
          <a:noFill/>
        </p:spPr>
        <p:txBody>
          <a:bodyPr wrap="square" rtlCol="0">
            <a:spAutoFit/>
          </a:bodyPr>
          <a:lstStyle/>
          <a:p>
            <a:pPr algn="just"/>
            <a:r>
              <a:rPr lang="fr-FR" sz="1100">
                <a:latin typeface="Century Gothic" panose="020B0502020202020204" pitchFamily="34" charset="0"/>
              </a:rPr>
              <a:t>« Pour maîtriser la richesse constamment renouvelée de l'information, il faut être très organisé et avoir le sens de la synthèse, ce qui s'apprend avec le temps, mais cela demande beaucoup d'efforts. Le paradoxe du numérique c'est l'abondance de ses informations et la précision qu'il requiert dans son usage. La précision nécessite du temps et de la réflexion que l'actualisation de l'information submerge souvent par son abondance. Il faut donc savoir dominer constamment deux facteurs en totale contradiction. C'est stressant. »</a:t>
            </a:r>
          </a:p>
          <a:p>
            <a:pPr algn="just"/>
            <a:r>
              <a:rPr lang="fr-FR" sz="1050">
                <a:latin typeface="Century Gothic" panose="020B0502020202020204" pitchFamily="34" charset="0"/>
              </a:rPr>
              <a:t> </a:t>
            </a:r>
            <a:r>
              <a:rPr lang="fr-FR" sz="1050" b="1">
                <a:latin typeface="Century Gothic" panose="020B0502020202020204" pitchFamily="34" charset="0"/>
              </a:rPr>
              <a:t>Retraité / Retraitée, 63 à 75 ans, Plutôt à l’aise avec le numérique</a:t>
            </a:r>
          </a:p>
        </p:txBody>
      </p:sp>
      <p:sp>
        <p:nvSpPr>
          <p:cNvPr id="36" name="ZoneTexte 35">
            <a:extLst>
              <a:ext uri="{FF2B5EF4-FFF2-40B4-BE49-F238E27FC236}">
                <a16:creationId xmlns:a16="http://schemas.microsoft.com/office/drawing/2014/main" id="{25DEB9CE-FB1C-3DC4-642B-FDE4E6404743}"/>
              </a:ext>
            </a:extLst>
          </p:cNvPr>
          <p:cNvSpPr txBox="1"/>
          <p:nvPr/>
        </p:nvSpPr>
        <p:spPr>
          <a:xfrm>
            <a:off x="1249703" y="4405361"/>
            <a:ext cx="9824698" cy="769441"/>
          </a:xfrm>
          <a:prstGeom prst="rect">
            <a:avLst/>
          </a:prstGeom>
          <a:noFill/>
        </p:spPr>
        <p:txBody>
          <a:bodyPr wrap="square" rtlCol="0">
            <a:spAutoFit/>
          </a:bodyPr>
          <a:lstStyle/>
          <a:p>
            <a:pPr algn="just"/>
            <a:r>
              <a:rPr lang="fr-FR" sz="1100">
                <a:latin typeface="Century Gothic" panose="020B0502020202020204" pitchFamily="34" charset="0"/>
              </a:rPr>
              <a:t>« Le numérique doit aider au maximum les étudiants à se concentrer sur l'apprentissage de nouvelles connaissances sans être parasités par des facteurs tiers. Le télétravail ou le fait de pouvoir assister aux classes d'une faculté sans avoir à se déplacer peut aider les élèves les plus discrets, timides, mais aussi les familles ne pouvant envoyer leurs enfants dans les grandes villes par manque de moyens. »</a:t>
            </a:r>
          </a:p>
          <a:p>
            <a:r>
              <a:rPr lang="fr-FR" sz="1100" b="1">
                <a:latin typeface="Century Gothic" panose="020B0502020202020204" pitchFamily="34" charset="0"/>
              </a:rPr>
              <a:t>Cadres et professions intellectuelles supérieures, 25 à 35 ans,  Très à l’aise avec le numérique</a:t>
            </a:r>
          </a:p>
        </p:txBody>
      </p:sp>
      <p:sp>
        <p:nvSpPr>
          <p:cNvPr id="2" name="ZoneTexte 1">
            <a:extLst>
              <a:ext uri="{FF2B5EF4-FFF2-40B4-BE49-F238E27FC236}">
                <a16:creationId xmlns:a16="http://schemas.microsoft.com/office/drawing/2014/main" id="{E4F2833E-91D5-9A3F-9958-4B72F547C002}"/>
              </a:ext>
            </a:extLst>
          </p:cNvPr>
          <p:cNvSpPr txBox="1"/>
          <p:nvPr/>
        </p:nvSpPr>
        <p:spPr>
          <a:xfrm>
            <a:off x="1249703" y="5193883"/>
            <a:ext cx="9824698" cy="938719"/>
          </a:xfrm>
          <a:prstGeom prst="rect">
            <a:avLst/>
          </a:prstGeom>
          <a:noFill/>
        </p:spPr>
        <p:txBody>
          <a:bodyPr wrap="square" lIns="91440" tIns="45720" rIns="91440" bIns="45720" rtlCol="0" anchor="t">
            <a:spAutoFit/>
          </a:bodyPr>
          <a:lstStyle/>
          <a:p>
            <a:pPr algn="just"/>
            <a:r>
              <a:rPr lang="fr-FR" sz="1100">
                <a:latin typeface="Century Gothic"/>
              </a:rPr>
              <a:t>« Particulièrement chez les plus jeunes (moins de 30 ans) la quasi-totalité des informations proviennent des réseaux sociaux, les plateformes sont devenues le premier endroit d’information mais aussi de jugement. Rendre les décisions et actions gouvernementales plus accessibles permettrait de faire participer la jeunesse qui ne se sent pas particulièrement incluse / concernée par la vie politique même au plus proche de chez elle. » </a:t>
            </a:r>
            <a:endParaRPr lang="fr-FR" sz="1100">
              <a:latin typeface="Century Gothic" panose="020B0502020202020204" pitchFamily="34" charset="0"/>
            </a:endParaRPr>
          </a:p>
          <a:p>
            <a:pPr algn="just"/>
            <a:r>
              <a:rPr lang="fr-FR" sz="1100" b="1">
                <a:latin typeface="Century Gothic"/>
              </a:rPr>
              <a:t>Étudiant / Étudiante, 18 à 24 ans,  Très à l’aise avec le numérique</a:t>
            </a:r>
          </a:p>
        </p:txBody>
      </p:sp>
      <p:sp>
        <p:nvSpPr>
          <p:cNvPr id="11" name="ZoneTexte 10">
            <a:extLst>
              <a:ext uri="{FF2B5EF4-FFF2-40B4-BE49-F238E27FC236}">
                <a16:creationId xmlns:a16="http://schemas.microsoft.com/office/drawing/2014/main" id="{38D22E3F-1CCE-9845-B45F-222584A56CE0}"/>
              </a:ext>
            </a:extLst>
          </p:cNvPr>
          <p:cNvSpPr txBox="1"/>
          <p:nvPr/>
        </p:nvSpPr>
        <p:spPr>
          <a:xfrm>
            <a:off x="1298116" y="653577"/>
            <a:ext cx="9979484" cy="313932"/>
          </a:xfrm>
          <a:prstGeom prst="rect">
            <a:avLst/>
          </a:prstGeom>
          <a:noFill/>
        </p:spPr>
        <p:txBody>
          <a:bodyPr wrap="square">
            <a:spAutoFit/>
          </a:bodyPr>
          <a:lstStyle/>
          <a:p>
            <a:pPr>
              <a:lnSpc>
                <a:spcPct val="90000"/>
              </a:lnSpc>
              <a:spcBef>
                <a:spcPts val="1000"/>
              </a:spcBef>
            </a:pPr>
            <a:r>
              <a:rPr lang="fr-FR" sz="1600" b="1">
                <a:solidFill>
                  <a:schemeClr val="accent4"/>
                </a:solidFill>
                <a:latin typeface="Century Gothic" panose="020B0502020202020204" pitchFamily="34" charset="0"/>
              </a:rPr>
              <a:t>Les idées rares sont des contributions élaborées et originales issues de la consultation</a:t>
            </a:r>
          </a:p>
        </p:txBody>
      </p:sp>
      <p:sp>
        <p:nvSpPr>
          <p:cNvPr id="3" name="Espace réservé du numéro de diapositive 8">
            <a:extLst>
              <a:ext uri="{FF2B5EF4-FFF2-40B4-BE49-F238E27FC236}">
                <a16:creationId xmlns:a16="http://schemas.microsoft.com/office/drawing/2014/main" id="{CEB33778-D8B8-E69B-7B14-E9BE387D54A2}"/>
              </a:ext>
            </a:extLst>
          </p:cNvPr>
          <p:cNvSpPr txBox="1">
            <a:spLocks/>
          </p:cNvSpPr>
          <p:nvPr/>
        </p:nvSpPr>
        <p:spPr>
          <a:xfrm>
            <a:off x="10182995" y="6385715"/>
            <a:ext cx="1800000" cy="480000"/>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16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r">
              <a:defRPr/>
            </a:pPr>
            <a:fld id="{86CB4B4D-7CA3-9044-876B-883B54F8677D}" type="slidenum">
              <a:rPr lang="fr-FR" sz="1100" b="1" smtClean="0">
                <a:solidFill>
                  <a:srgbClr val="011CA3"/>
                </a:solidFill>
              </a:rPr>
              <a:pPr algn="r">
                <a:defRPr/>
              </a:pPr>
              <a:t>49</a:t>
            </a:fld>
            <a:endParaRPr lang="fr-FR" sz="1100" b="1">
              <a:solidFill>
                <a:srgbClr val="011CA3"/>
              </a:solidFill>
            </a:endParaRPr>
          </a:p>
        </p:txBody>
      </p:sp>
    </p:spTree>
    <p:extLst>
      <p:ext uri="{BB962C8B-B14F-4D97-AF65-F5344CB8AC3E}">
        <p14:creationId xmlns:p14="http://schemas.microsoft.com/office/powerpoint/2010/main" val="263691603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p:cNvSpPr>
            <a:spLocks noGrp="1"/>
          </p:cNvSpPr>
          <p:nvPr>
            <p:ph type="body" sz="quarter" idx="13"/>
          </p:nvPr>
        </p:nvSpPr>
        <p:spPr/>
        <p:txBody>
          <a:bodyPr/>
          <a:lstStyle/>
          <a:p>
            <a:r>
              <a:rPr lang="fr-FR" dirty="0"/>
              <a:t>LES CONSULTATIONS CITOYENNES EN LIGNE - DEMARCHE</a:t>
            </a:r>
            <a:endParaRPr lang="fr-FR" sz="1200" b="0" i="1" dirty="0"/>
          </a:p>
        </p:txBody>
      </p:sp>
      <p:sp>
        <p:nvSpPr>
          <p:cNvPr id="3" name="Titre 2"/>
          <p:cNvSpPr>
            <a:spLocks noGrp="1"/>
          </p:cNvSpPr>
          <p:nvPr>
            <p:ph type="title"/>
          </p:nvPr>
        </p:nvSpPr>
        <p:spPr/>
        <p:txBody>
          <a:bodyPr/>
          <a:lstStyle/>
          <a:p>
            <a:r>
              <a:rPr lang="fr-FR" dirty="0"/>
              <a:t>À PROPOS DE LA CONSULTATION</a:t>
            </a:r>
          </a:p>
        </p:txBody>
      </p:sp>
      <p:sp>
        <p:nvSpPr>
          <p:cNvPr id="4" name="Pentagone 3"/>
          <p:cNvSpPr/>
          <p:nvPr/>
        </p:nvSpPr>
        <p:spPr>
          <a:xfrm>
            <a:off x="828674" y="2053852"/>
            <a:ext cx="5243513" cy="531180"/>
          </a:xfrm>
          <a:prstGeom prst="homePlate">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Century Gothic" panose="020B0502020202020204" pitchFamily="34" charset="0"/>
              </a:rPr>
              <a:t>Première consultation</a:t>
            </a:r>
          </a:p>
          <a:p>
            <a:pPr algn="ctr"/>
            <a:r>
              <a:rPr lang="fr-FR" sz="1400" b="1" dirty="0">
                <a:solidFill>
                  <a:schemeClr val="tx1"/>
                </a:solidFill>
                <a:latin typeface="Century Gothic" panose="020B0502020202020204" pitchFamily="34" charset="0"/>
              </a:rPr>
              <a:t>3 octobre – 16 novembre 2022</a:t>
            </a:r>
          </a:p>
        </p:txBody>
      </p:sp>
      <p:sp>
        <p:nvSpPr>
          <p:cNvPr id="5" name="Chevron 4"/>
          <p:cNvSpPr/>
          <p:nvPr/>
        </p:nvSpPr>
        <p:spPr>
          <a:xfrm>
            <a:off x="5972173" y="2053851"/>
            <a:ext cx="5243513" cy="531180"/>
          </a:xfrm>
          <a:prstGeom prst="chevron">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latin typeface="Century Gothic" panose="020B0502020202020204" pitchFamily="34" charset="0"/>
              </a:rPr>
              <a:t>Deuxième consultation</a:t>
            </a:r>
          </a:p>
          <a:p>
            <a:pPr algn="ctr"/>
            <a:r>
              <a:rPr lang="fr-FR" sz="1400" b="1" dirty="0">
                <a:latin typeface="Century Gothic" panose="020B0502020202020204" pitchFamily="34" charset="0"/>
              </a:rPr>
              <a:t>10 novembre – 19 décembre 2022</a:t>
            </a:r>
          </a:p>
        </p:txBody>
      </p:sp>
      <p:sp>
        <p:nvSpPr>
          <p:cNvPr id="6" name="Rectangle 5"/>
          <p:cNvSpPr/>
          <p:nvPr/>
        </p:nvSpPr>
        <p:spPr>
          <a:xfrm>
            <a:off x="828674" y="2768309"/>
            <a:ext cx="4829176" cy="2354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Century Gothic" panose="020B0502020202020204" pitchFamily="34" charset="0"/>
              </a:rPr>
              <a:t>7 thématiques</a:t>
            </a:r>
          </a:p>
          <a:p>
            <a:pPr algn="ctr"/>
            <a:r>
              <a:rPr lang="fr-FR" sz="1100" dirty="0">
                <a:solidFill>
                  <a:schemeClr val="tx1"/>
                </a:solidFill>
                <a:latin typeface="Century Gothic" panose="020B0502020202020204" pitchFamily="34" charset="0"/>
              </a:rPr>
              <a:t>Climat &amp; Biodiversité, Logement, Jeunesse, Assises du travail,</a:t>
            </a:r>
            <a:br>
              <a:rPr lang="fr-FR" sz="1100" dirty="0">
                <a:solidFill>
                  <a:schemeClr val="tx1"/>
                </a:solidFill>
                <a:latin typeface="Century Gothic" panose="020B0502020202020204" pitchFamily="34" charset="0"/>
              </a:rPr>
            </a:br>
            <a:r>
              <a:rPr lang="fr-FR" sz="1100" dirty="0">
                <a:solidFill>
                  <a:schemeClr val="tx1"/>
                </a:solidFill>
                <a:latin typeface="Century Gothic" panose="020B0502020202020204" pitchFamily="34" charset="0"/>
              </a:rPr>
              <a:t>Modèle productif et économique, Numérique, Bien vieillir</a:t>
            </a:r>
            <a:endParaRPr lang="fr-FR" sz="1100" b="1" i="1" dirty="0">
              <a:solidFill>
                <a:schemeClr val="tx1"/>
              </a:solidFill>
              <a:latin typeface="Century Gothic" panose="020B0502020202020204" pitchFamily="34" charset="0"/>
            </a:endParaRPr>
          </a:p>
          <a:p>
            <a:pPr algn="ctr"/>
            <a:endParaRPr lang="fr-FR" sz="1400" b="1" dirty="0">
              <a:solidFill>
                <a:schemeClr val="tx1"/>
              </a:solidFill>
              <a:latin typeface="Century Gothic" panose="020B0502020202020204" pitchFamily="34" charset="0"/>
            </a:endParaRPr>
          </a:p>
          <a:p>
            <a:pPr algn="ctr"/>
            <a:r>
              <a:rPr lang="fr-FR" sz="1400" b="1" dirty="0">
                <a:solidFill>
                  <a:schemeClr val="tx1"/>
                </a:solidFill>
                <a:latin typeface="Century Gothic" panose="020B0502020202020204" pitchFamily="34" charset="0"/>
              </a:rPr>
              <a:t>Questionnaires courts</a:t>
            </a:r>
          </a:p>
          <a:p>
            <a:pPr algn="ctr"/>
            <a:r>
              <a:rPr lang="fr-FR" sz="1100" dirty="0">
                <a:solidFill>
                  <a:schemeClr val="tx1"/>
                </a:solidFill>
                <a:latin typeface="Century Gothic" panose="020B0502020202020204" pitchFamily="34" charset="0"/>
              </a:rPr>
              <a:t>(≈4 questions)</a:t>
            </a:r>
          </a:p>
          <a:p>
            <a:pPr algn="ctr"/>
            <a:endParaRPr lang="fr-FR" sz="1400" b="1" dirty="0">
              <a:solidFill>
                <a:schemeClr val="tx1"/>
              </a:solidFill>
              <a:latin typeface="Century Gothic" panose="020B0502020202020204" pitchFamily="34" charset="0"/>
            </a:endParaRPr>
          </a:p>
          <a:p>
            <a:pPr algn="ctr"/>
            <a:r>
              <a:rPr lang="fr-FR" sz="1400" b="1" dirty="0">
                <a:solidFill>
                  <a:schemeClr val="tx1"/>
                </a:solidFill>
                <a:latin typeface="Century Gothic" panose="020B0502020202020204" pitchFamily="34" charset="0"/>
              </a:rPr>
              <a:t>40’309 questionnaires complétés</a:t>
            </a:r>
          </a:p>
          <a:p>
            <a:pPr algn="ctr"/>
            <a:endParaRPr lang="fr-FR" sz="1400" b="1" dirty="0">
              <a:solidFill>
                <a:schemeClr val="tx1"/>
              </a:solidFill>
              <a:latin typeface="Century Gothic" panose="020B0502020202020204" pitchFamily="34" charset="0"/>
            </a:endParaRPr>
          </a:p>
          <a:p>
            <a:pPr algn="ctr"/>
            <a:r>
              <a:rPr lang="fr-FR" sz="1400" b="1" dirty="0">
                <a:solidFill>
                  <a:schemeClr val="tx1"/>
                </a:solidFill>
                <a:latin typeface="Century Gothic" panose="020B0502020202020204" pitchFamily="34" charset="0"/>
              </a:rPr>
              <a:t>Synthèse publiée sur le site du CNR</a:t>
            </a:r>
          </a:p>
        </p:txBody>
      </p:sp>
      <p:sp>
        <p:nvSpPr>
          <p:cNvPr id="7" name="Rectangle 6"/>
          <p:cNvSpPr/>
          <p:nvPr/>
        </p:nvSpPr>
        <p:spPr>
          <a:xfrm>
            <a:off x="5813974" y="2768309"/>
            <a:ext cx="5145574" cy="2354714"/>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sz="1400" b="1" dirty="0">
                <a:solidFill>
                  <a:schemeClr val="tx1"/>
                </a:solidFill>
                <a:latin typeface="Century Gothic" panose="020B0502020202020204" pitchFamily="34" charset="0"/>
              </a:rPr>
              <a:t>3 thématiques</a:t>
            </a:r>
          </a:p>
          <a:p>
            <a:pPr algn="ctr"/>
            <a:r>
              <a:rPr lang="fr-FR" sz="1100" dirty="0">
                <a:solidFill>
                  <a:schemeClr val="tx1"/>
                </a:solidFill>
                <a:latin typeface="Century Gothic" panose="020B0502020202020204" pitchFamily="34" charset="0"/>
              </a:rPr>
              <a:t>Logement, Bien vieillir, Numérique </a:t>
            </a:r>
            <a:r>
              <a:rPr lang="fr-FR" sz="1100" i="1" dirty="0">
                <a:solidFill>
                  <a:schemeClr val="tx1"/>
                </a:solidFill>
                <a:latin typeface="Century Gothic" panose="020B0502020202020204" pitchFamily="34" charset="0"/>
              </a:rPr>
              <a:t>(à date, +2 à venir)</a:t>
            </a:r>
            <a:endParaRPr lang="fr-FR" sz="1100" dirty="0">
              <a:solidFill>
                <a:schemeClr val="tx1"/>
              </a:solidFill>
              <a:latin typeface="Century Gothic" panose="020B0502020202020204" pitchFamily="34" charset="0"/>
            </a:endParaRPr>
          </a:p>
          <a:p>
            <a:pPr algn="ctr"/>
            <a:endParaRPr lang="fr-FR" sz="1100" i="1" dirty="0">
              <a:solidFill>
                <a:schemeClr val="tx1"/>
              </a:solidFill>
              <a:latin typeface="Century Gothic" panose="020B0502020202020204" pitchFamily="34" charset="0"/>
            </a:endParaRPr>
          </a:p>
          <a:p>
            <a:pPr algn="ctr"/>
            <a:endParaRPr lang="fr-FR" sz="1400" b="1" dirty="0">
              <a:solidFill>
                <a:schemeClr val="tx1"/>
              </a:solidFill>
              <a:latin typeface="Century Gothic" panose="020B0502020202020204" pitchFamily="34" charset="0"/>
            </a:endParaRPr>
          </a:p>
          <a:p>
            <a:pPr algn="ctr"/>
            <a:r>
              <a:rPr lang="fr-FR" sz="1400" b="1" dirty="0">
                <a:solidFill>
                  <a:schemeClr val="tx1"/>
                </a:solidFill>
                <a:latin typeface="Century Gothic" panose="020B0502020202020204" pitchFamily="34" charset="0"/>
              </a:rPr>
              <a:t>Questionnaires détaillés</a:t>
            </a:r>
            <a:br>
              <a:rPr lang="fr-FR" sz="1400" b="1" dirty="0">
                <a:solidFill>
                  <a:schemeClr val="tx1"/>
                </a:solidFill>
                <a:latin typeface="Century Gothic" panose="020B0502020202020204" pitchFamily="34" charset="0"/>
              </a:rPr>
            </a:br>
            <a:r>
              <a:rPr lang="fr-FR" sz="1100" dirty="0">
                <a:solidFill>
                  <a:schemeClr val="tx1"/>
                </a:solidFill>
                <a:latin typeface="Century Gothic" panose="020B0502020202020204" pitchFamily="34" charset="0"/>
              </a:rPr>
              <a:t>(12 à 20 questions, conçues sur la base de la 1</a:t>
            </a:r>
            <a:r>
              <a:rPr lang="fr-FR" sz="1100" baseline="30000" dirty="0">
                <a:solidFill>
                  <a:schemeClr val="tx1"/>
                </a:solidFill>
                <a:latin typeface="Century Gothic" panose="020B0502020202020204" pitchFamily="34" charset="0"/>
              </a:rPr>
              <a:t>ère</a:t>
            </a:r>
            <a:r>
              <a:rPr lang="fr-FR" sz="1100" dirty="0">
                <a:solidFill>
                  <a:schemeClr val="tx1"/>
                </a:solidFill>
                <a:latin typeface="Century Gothic" panose="020B0502020202020204" pitchFamily="34" charset="0"/>
              </a:rPr>
              <a:t> consultation)</a:t>
            </a:r>
          </a:p>
          <a:p>
            <a:pPr algn="ctr"/>
            <a:endParaRPr lang="fr-FR" sz="1400" b="1" dirty="0">
              <a:solidFill>
                <a:schemeClr val="tx1"/>
              </a:solidFill>
              <a:latin typeface="Century Gothic" panose="020B0502020202020204" pitchFamily="34" charset="0"/>
            </a:endParaRPr>
          </a:p>
          <a:p>
            <a:pPr algn="ctr"/>
            <a:r>
              <a:rPr lang="fr-FR" sz="1400" b="1" dirty="0">
                <a:solidFill>
                  <a:schemeClr val="tx1"/>
                </a:solidFill>
                <a:latin typeface="Century Gothic" panose="020B0502020202020204" pitchFamily="34" charset="0"/>
              </a:rPr>
              <a:t>9’561 questionnaires complétés </a:t>
            </a:r>
            <a:r>
              <a:rPr lang="fr-FR" sz="1200" i="1" dirty="0">
                <a:solidFill>
                  <a:schemeClr val="tx1"/>
                </a:solidFill>
                <a:latin typeface="Century Gothic" panose="020B0502020202020204" pitchFamily="34" charset="0"/>
              </a:rPr>
              <a:t>(à date)</a:t>
            </a:r>
          </a:p>
          <a:p>
            <a:pPr algn="ctr"/>
            <a:endParaRPr lang="fr-FR" sz="1400" b="1" dirty="0">
              <a:solidFill>
                <a:schemeClr val="tx1"/>
              </a:solidFill>
              <a:latin typeface="Century Gothic" panose="020B0502020202020204" pitchFamily="34" charset="0"/>
            </a:endParaRPr>
          </a:p>
          <a:p>
            <a:pPr algn="ctr"/>
            <a:r>
              <a:rPr lang="fr-FR" sz="1400" b="1" dirty="0">
                <a:solidFill>
                  <a:schemeClr val="tx1"/>
                </a:solidFill>
                <a:latin typeface="Century Gothic" panose="020B0502020202020204" pitchFamily="34" charset="0"/>
              </a:rPr>
              <a:t>Synthèse préliminaire publiée le 12 déc.</a:t>
            </a:r>
          </a:p>
        </p:txBody>
      </p:sp>
      <p:sp>
        <p:nvSpPr>
          <p:cNvPr id="15" name="Rectangle 14"/>
          <p:cNvSpPr/>
          <p:nvPr/>
        </p:nvSpPr>
        <p:spPr>
          <a:xfrm>
            <a:off x="828674" y="5801509"/>
            <a:ext cx="9972675" cy="471411"/>
          </a:xfrm>
          <a:prstGeom prst="rect">
            <a:avLst/>
          </a:prstGeom>
          <a:noFill/>
        </p:spPr>
        <p:txBody>
          <a:bodyPr wrap="square">
            <a:spAutoFit/>
          </a:bodyPr>
          <a:lstStyle/>
          <a:p>
            <a:pPr lvl="0" algn="ctr">
              <a:lnSpc>
                <a:spcPct val="107000"/>
              </a:lnSpc>
              <a:spcBef>
                <a:spcPts val="300"/>
              </a:spcBef>
            </a:pPr>
            <a:r>
              <a:rPr lang="fr-FR" sz="1200" b="1" i="1" spc="-30" dirty="0">
                <a:latin typeface="Century Gothic" panose="020B0502020202020204" pitchFamily="34" charset="0"/>
                <a:ea typeface="Century Gothic"/>
                <a:cs typeface="Century Gothic"/>
                <a:sym typeface="Century Gothic"/>
              </a:rPr>
              <a:t>Les enseignements des consultations en ligne nourrissent les échanges entre parties prenantes lors des réunions en présentiel de chaque CNR Thématique, au niveau national comme au niveau territorial.</a:t>
            </a:r>
            <a:endParaRPr lang="fr-FR" sz="1200" b="1" i="1" spc="-30" dirty="0">
              <a:latin typeface="Century Gothic"/>
              <a:ea typeface="Century Gothic"/>
              <a:cs typeface="Century Gothic"/>
              <a:sym typeface="Century Gothic"/>
            </a:endParaRPr>
          </a:p>
        </p:txBody>
      </p:sp>
      <p:cxnSp>
        <p:nvCxnSpPr>
          <p:cNvPr id="10" name="Connecteur droit avec flèche 9">
            <a:extLst>
              <a:ext uri="{FF2B5EF4-FFF2-40B4-BE49-F238E27FC236}">
                <a16:creationId xmlns:a16="http://schemas.microsoft.com/office/drawing/2014/main" id="{1CCF883C-60A1-D21C-BB53-C8A792AD6049}"/>
              </a:ext>
            </a:extLst>
          </p:cNvPr>
          <p:cNvCxnSpPr>
            <a:cxnSpLocks/>
          </p:cNvCxnSpPr>
          <p:nvPr/>
        </p:nvCxnSpPr>
        <p:spPr>
          <a:xfrm>
            <a:off x="3233530" y="5309327"/>
            <a:ext cx="0" cy="369581"/>
          </a:xfrm>
          <a:prstGeom prst="straightConnector1">
            <a:avLst/>
          </a:prstGeom>
          <a:ln w="57150">
            <a:solidFill>
              <a:schemeClr val="accent4">
                <a:lumMod val="20000"/>
                <a:lumOff val="80000"/>
              </a:schemeClr>
            </a:solidFill>
            <a:tailEnd type="triangle"/>
          </a:ln>
        </p:spPr>
        <p:style>
          <a:lnRef idx="1">
            <a:schemeClr val="accent1"/>
          </a:lnRef>
          <a:fillRef idx="0">
            <a:schemeClr val="accent1"/>
          </a:fillRef>
          <a:effectRef idx="0">
            <a:schemeClr val="accent1"/>
          </a:effectRef>
          <a:fontRef idx="minor">
            <a:schemeClr val="tx1"/>
          </a:fontRef>
        </p:style>
      </p:cxnSp>
      <p:cxnSp>
        <p:nvCxnSpPr>
          <p:cNvPr id="13" name="Connecteur droit avec flèche 12">
            <a:extLst>
              <a:ext uri="{FF2B5EF4-FFF2-40B4-BE49-F238E27FC236}">
                <a16:creationId xmlns:a16="http://schemas.microsoft.com/office/drawing/2014/main" id="{EAA3ED56-F984-0814-37F1-781DEBE7E2D3}"/>
              </a:ext>
            </a:extLst>
          </p:cNvPr>
          <p:cNvCxnSpPr>
            <a:cxnSpLocks/>
          </p:cNvCxnSpPr>
          <p:nvPr/>
        </p:nvCxnSpPr>
        <p:spPr>
          <a:xfrm>
            <a:off x="8666921" y="5309327"/>
            <a:ext cx="0" cy="369581"/>
          </a:xfrm>
          <a:prstGeom prst="straightConnector1">
            <a:avLst/>
          </a:prstGeom>
          <a:ln w="57150">
            <a:solidFill>
              <a:schemeClr val="accent1"/>
            </a:solidFill>
            <a:tailEnd type="triangle"/>
          </a:ln>
        </p:spPr>
        <p:style>
          <a:lnRef idx="1">
            <a:schemeClr val="accent1"/>
          </a:lnRef>
          <a:fillRef idx="0">
            <a:schemeClr val="accent1"/>
          </a:fillRef>
          <a:effectRef idx="0">
            <a:schemeClr val="accent1"/>
          </a:effectRef>
          <a:fontRef idx="minor">
            <a:schemeClr val="tx1"/>
          </a:fontRef>
        </p:style>
      </p:cxnSp>
      <p:sp>
        <p:nvSpPr>
          <p:cNvPr id="16" name="ZoneTexte 15">
            <a:extLst>
              <a:ext uri="{FF2B5EF4-FFF2-40B4-BE49-F238E27FC236}">
                <a16:creationId xmlns:a16="http://schemas.microsoft.com/office/drawing/2014/main" id="{33176F01-EC83-3EDD-F41F-B06C0AAF2048}"/>
              </a:ext>
            </a:extLst>
          </p:cNvPr>
          <p:cNvSpPr txBox="1"/>
          <p:nvPr/>
        </p:nvSpPr>
        <p:spPr>
          <a:xfrm>
            <a:off x="828674" y="1545201"/>
            <a:ext cx="6697667" cy="276999"/>
          </a:xfrm>
          <a:prstGeom prst="rect">
            <a:avLst/>
          </a:prstGeom>
          <a:noFill/>
        </p:spPr>
        <p:txBody>
          <a:bodyPr wrap="none" rtlCol="0">
            <a:spAutoFit/>
          </a:bodyPr>
          <a:lstStyle/>
          <a:p>
            <a:pPr algn="l"/>
            <a:r>
              <a:rPr lang="fr-FR" sz="1200" b="1" dirty="0">
                <a:latin typeface="Century Gothic" panose="020B0502020202020204" pitchFamily="34" charset="0"/>
              </a:rPr>
              <a:t>2 consultations ont été lancées à date sur le site du Conseil National de la Refondation :</a:t>
            </a:r>
          </a:p>
        </p:txBody>
      </p:sp>
    </p:spTree>
    <p:extLst>
      <p:ext uri="{BB962C8B-B14F-4D97-AF65-F5344CB8AC3E}">
        <p14:creationId xmlns:p14="http://schemas.microsoft.com/office/powerpoint/2010/main" val="735692528"/>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2556934056"/>
      </p:ext>
    </p:extLst>
  </p:cSld>
  <p:clrMapOvr>
    <a:masterClrMapping/>
  </p:clrMapOvr>
  <p:transition spd="med"/>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p:cNvSpPr>
            <a:spLocks noGrp="1"/>
          </p:cNvSpPr>
          <p:nvPr>
            <p:ph type="body" sz="quarter" idx="13"/>
          </p:nvPr>
        </p:nvSpPr>
        <p:spPr/>
        <p:txBody>
          <a:bodyPr/>
          <a:lstStyle/>
          <a:p>
            <a:r>
              <a:rPr lang="fr-FR" dirty="0"/>
              <a:t>THÉMATIQUES DE LA DEUXIEME CONSULTATION CITOYENNE</a:t>
            </a:r>
          </a:p>
        </p:txBody>
      </p:sp>
      <p:sp>
        <p:nvSpPr>
          <p:cNvPr id="7" name="Titre 6"/>
          <p:cNvSpPr>
            <a:spLocks noGrp="1"/>
          </p:cNvSpPr>
          <p:nvPr>
            <p:ph type="title"/>
          </p:nvPr>
        </p:nvSpPr>
        <p:spPr/>
        <p:txBody>
          <a:bodyPr/>
          <a:lstStyle/>
          <a:p>
            <a:r>
              <a:rPr lang="fr-FR" dirty="0"/>
              <a:t>A PROPOS DE LA CONSULTATION</a:t>
            </a:r>
          </a:p>
        </p:txBody>
      </p:sp>
      <p:sp>
        <p:nvSpPr>
          <p:cNvPr id="9" name="Chevron 8"/>
          <p:cNvSpPr/>
          <p:nvPr/>
        </p:nvSpPr>
        <p:spPr>
          <a:xfrm>
            <a:off x="1460127" y="1544264"/>
            <a:ext cx="9607923" cy="602201"/>
          </a:xfrm>
          <a:prstGeom prst="chevron">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fr-FR" b="1" dirty="0">
                <a:latin typeface="Century Gothic" panose="020B0502020202020204" pitchFamily="34" charset="0"/>
              </a:rPr>
              <a:t>Deuxième consultation</a:t>
            </a:r>
          </a:p>
          <a:p>
            <a:pPr algn="ctr"/>
            <a:r>
              <a:rPr lang="fr-FR" b="1" dirty="0">
                <a:latin typeface="Century Gothic" panose="020B0502020202020204" pitchFamily="34" charset="0"/>
              </a:rPr>
              <a:t>10 novembre – 19 décembre 2022</a:t>
            </a:r>
          </a:p>
        </p:txBody>
      </p:sp>
      <p:sp>
        <p:nvSpPr>
          <p:cNvPr id="10" name="Rectangle : coins arrondis 17">
            <a:extLst>
              <a:ext uri="{FF2B5EF4-FFF2-40B4-BE49-F238E27FC236}">
                <a16:creationId xmlns:a16="http://schemas.microsoft.com/office/drawing/2014/main" id="{9A6D9582-733D-1A4D-8347-F4F22D209A91}"/>
              </a:ext>
            </a:extLst>
          </p:cNvPr>
          <p:cNvSpPr/>
          <p:nvPr/>
        </p:nvSpPr>
        <p:spPr>
          <a:xfrm>
            <a:off x="3518742" y="2262187"/>
            <a:ext cx="7211915" cy="1255558"/>
          </a:xfrm>
          <a:prstGeom prst="roundRect">
            <a:avLst>
              <a:gd name="adj" fmla="val 368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atin typeface="Century Gothic" panose="020B0502020202020204" pitchFamily="34" charset="0"/>
            </a:endParaRPr>
          </a:p>
        </p:txBody>
      </p:sp>
      <p:pic>
        <p:nvPicPr>
          <p:cNvPr id="11" name="Image 10">
            <a:extLst>
              <a:ext uri="{FF2B5EF4-FFF2-40B4-BE49-F238E27FC236}">
                <a16:creationId xmlns:a16="http://schemas.microsoft.com/office/drawing/2014/main" id="{6981CA80-1087-054C-A5B5-20BE0F6D0D15}"/>
              </a:ext>
            </a:extLst>
          </p:cNvPr>
          <p:cNvPicPr>
            <a:picLocks noChangeAspect="1"/>
          </p:cNvPicPr>
          <p:nvPr/>
        </p:nvPicPr>
        <p:blipFill rotWithShape="1">
          <a:blip r:embed="rId2"/>
          <a:srcRect l="9492" t="7593" r="7464" b="7593"/>
          <a:stretch/>
        </p:blipFill>
        <p:spPr>
          <a:xfrm>
            <a:off x="3238511" y="2609935"/>
            <a:ext cx="560462" cy="560062"/>
          </a:xfrm>
          <a:prstGeom prst="ellipse">
            <a:avLst/>
          </a:prstGeom>
          <a:ln>
            <a:solidFill>
              <a:schemeClr val="bg1">
                <a:lumMod val="75000"/>
              </a:schemeClr>
            </a:solidFill>
          </a:ln>
        </p:spPr>
      </p:pic>
      <p:sp>
        <p:nvSpPr>
          <p:cNvPr id="12" name="Rectangle : coins arrondis 22">
            <a:extLst>
              <a:ext uri="{FF2B5EF4-FFF2-40B4-BE49-F238E27FC236}">
                <a16:creationId xmlns:a16="http://schemas.microsoft.com/office/drawing/2014/main" id="{2836D87A-E3F5-9F43-AB05-E64E57C3299B}"/>
              </a:ext>
            </a:extLst>
          </p:cNvPr>
          <p:cNvSpPr/>
          <p:nvPr/>
        </p:nvSpPr>
        <p:spPr>
          <a:xfrm>
            <a:off x="3518742" y="3651320"/>
            <a:ext cx="7211915" cy="1255558"/>
          </a:xfrm>
          <a:prstGeom prst="roundRect">
            <a:avLst>
              <a:gd name="adj" fmla="val 368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atin typeface="Century Gothic" panose="020B0502020202020204" pitchFamily="34" charset="0"/>
            </a:endParaRPr>
          </a:p>
        </p:txBody>
      </p:sp>
      <p:sp>
        <p:nvSpPr>
          <p:cNvPr id="13" name="Rectangle : coins arrondis 23">
            <a:extLst>
              <a:ext uri="{FF2B5EF4-FFF2-40B4-BE49-F238E27FC236}">
                <a16:creationId xmlns:a16="http://schemas.microsoft.com/office/drawing/2014/main" id="{CC8220BD-AB94-CB4E-83A2-A376D9D90487}"/>
              </a:ext>
            </a:extLst>
          </p:cNvPr>
          <p:cNvSpPr/>
          <p:nvPr/>
        </p:nvSpPr>
        <p:spPr>
          <a:xfrm>
            <a:off x="3518742" y="5040454"/>
            <a:ext cx="7211915" cy="1255558"/>
          </a:xfrm>
          <a:prstGeom prst="roundRect">
            <a:avLst>
              <a:gd name="adj" fmla="val 368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atin typeface="Century Gothic" panose="020B0502020202020204" pitchFamily="34" charset="0"/>
            </a:endParaRPr>
          </a:p>
        </p:txBody>
      </p:sp>
      <p:pic>
        <p:nvPicPr>
          <p:cNvPr id="14" name="Image 13">
            <a:extLst>
              <a:ext uri="{FF2B5EF4-FFF2-40B4-BE49-F238E27FC236}">
                <a16:creationId xmlns:a16="http://schemas.microsoft.com/office/drawing/2014/main" id="{C9932197-2513-B941-81F3-ADF9DB3A616B}"/>
              </a:ext>
            </a:extLst>
          </p:cNvPr>
          <p:cNvPicPr>
            <a:picLocks noChangeAspect="1"/>
          </p:cNvPicPr>
          <p:nvPr/>
        </p:nvPicPr>
        <p:blipFill rotWithShape="1">
          <a:blip r:embed="rId3"/>
          <a:srcRect l="4890" r="5237"/>
          <a:stretch/>
        </p:blipFill>
        <p:spPr>
          <a:xfrm>
            <a:off x="3238511" y="3998757"/>
            <a:ext cx="560462" cy="560394"/>
          </a:xfrm>
          <a:prstGeom prst="ellipse">
            <a:avLst/>
          </a:prstGeom>
          <a:ln>
            <a:solidFill>
              <a:schemeClr val="bg1">
                <a:lumMod val="75000"/>
              </a:schemeClr>
            </a:solidFill>
          </a:ln>
        </p:spPr>
      </p:pic>
      <p:pic>
        <p:nvPicPr>
          <p:cNvPr id="15" name="Image 14">
            <a:extLst>
              <a:ext uri="{FF2B5EF4-FFF2-40B4-BE49-F238E27FC236}">
                <a16:creationId xmlns:a16="http://schemas.microsoft.com/office/drawing/2014/main" id="{4EBDC848-8C93-9E41-9461-2C8954FE7675}"/>
              </a:ext>
            </a:extLst>
          </p:cNvPr>
          <p:cNvPicPr>
            <a:picLocks noChangeAspect="1"/>
          </p:cNvPicPr>
          <p:nvPr/>
        </p:nvPicPr>
        <p:blipFill rotWithShape="1">
          <a:blip r:embed="rId4"/>
          <a:srcRect l="8111" t="3911" r="660" b="8166"/>
          <a:stretch/>
        </p:blipFill>
        <p:spPr>
          <a:xfrm>
            <a:off x="3238511" y="5393979"/>
            <a:ext cx="576164" cy="576164"/>
          </a:xfrm>
          <a:prstGeom prst="ellipse">
            <a:avLst/>
          </a:prstGeom>
          <a:ln>
            <a:solidFill>
              <a:schemeClr val="bg1">
                <a:lumMod val="75000"/>
              </a:schemeClr>
            </a:solidFill>
          </a:ln>
        </p:spPr>
      </p:pic>
      <p:sp>
        <p:nvSpPr>
          <p:cNvPr id="16" name="ZoneTexte 15">
            <a:extLst>
              <a:ext uri="{FF2B5EF4-FFF2-40B4-BE49-F238E27FC236}">
                <a16:creationId xmlns:a16="http://schemas.microsoft.com/office/drawing/2014/main" id="{C49FF37B-61DC-462A-9DA7-58C48E5C8FB4}"/>
              </a:ext>
            </a:extLst>
          </p:cNvPr>
          <p:cNvSpPr txBox="1"/>
          <p:nvPr/>
        </p:nvSpPr>
        <p:spPr>
          <a:xfrm>
            <a:off x="4079204" y="2351357"/>
            <a:ext cx="5826796" cy="1077218"/>
          </a:xfrm>
          <a:prstGeom prst="rect">
            <a:avLst/>
          </a:prstGeom>
          <a:noFill/>
        </p:spPr>
        <p:txBody>
          <a:bodyPr wrap="square">
            <a:spAutoFit/>
          </a:bodyPr>
          <a:lstStyle/>
          <a:p>
            <a:pPr marL="177800" marR="0" lvl="0" indent="-177800" rtl="0">
              <a:lnSpc>
                <a:spcPct val="100000"/>
              </a:lnSpc>
              <a:spcBef>
                <a:spcPts val="0"/>
              </a:spcBef>
              <a:spcAft>
                <a:spcPts val="0"/>
              </a:spcAft>
              <a:buFont typeface="Arial" panose="020B0604020202020204" pitchFamily="34" charset="0"/>
              <a:buChar char="•"/>
            </a:pPr>
            <a:r>
              <a:rPr lang="fr-FR" sz="1600" i="0" u="none" strike="noStrike" cap="none" dirty="0">
                <a:solidFill>
                  <a:srgbClr val="000000"/>
                </a:solidFill>
                <a:latin typeface="Century Gothic" panose="020B0502020202020204" pitchFamily="34" charset="0"/>
                <a:ea typeface="Century Gothic"/>
                <a:cs typeface="Century Gothic"/>
                <a:sym typeface="Century Gothic"/>
              </a:rPr>
              <a:t>Le regard sur le vieillissement</a:t>
            </a:r>
          </a:p>
          <a:p>
            <a:pPr marL="177800" marR="0" lvl="0" indent="-177800" rtl="0">
              <a:lnSpc>
                <a:spcPct val="100000"/>
              </a:lnSpc>
              <a:spcBef>
                <a:spcPts val="0"/>
              </a:spcBef>
              <a:spcAft>
                <a:spcPts val="0"/>
              </a:spcAft>
              <a:buFont typeface="Arial" panose="020B0604020202020204" pitchFamily="34" charset="0"/>
              <a:buChar char="•"/>
            </a:pPr>
            <a:r>
              <a:rPr lang="fr-FR" sz="1600" i="0" u="none" strike="noStrike" cap="none" dirty="0">
                <a:solidFill>
                  <a:srgbClr val="000000"/>
                </a:solidFill>
                <a:latin typeface="Century Gothic" panose="020B0502020202020204" pitchFamily="34" charset="0"/>
                <a:ea typeface="Century Gothic"/>
                <a:cs typeface="Century Gothic"/>
                <a:sym typeface="Century Gothic"/>
              </a:rPr>
              <a:t>L’adaptation de la société au vieillissement</a:t>
            </a:r>
          </a:p>
          <a:p>
            <a:pPr marL="177800" marR="0" lvl="0" indent="-177800" rtl="0">
              <a:lnSpc>
                <a:spcPct val="100000"/>
              </a:lnSpc>
              <a:spcBef>
                <a:spcPts val="0"/>
              </a:spcBef>
              <a:spcAft>
                <a:spcPts val="0"/>
              </a:spcAft>
              <a:buFont typeface="Arial" panose="020B0604020202020204" pitchFamily="34" charset="0"/>
              <a:buChar char="•"/>
            </a:pPr>
            <a:r>
              <a:rPr lang="fr-FR" sz="1600" dirty="0">
                <a:solidFill>
                  <a:srgbClr val="000000"/>
                </a:solidFill>
                <a:latin typeface="Century Gothic" panose="020B0502020202020204" pitchFamily="34" charset="0"/>
                <a:ea typeface="Century Gothic"/>
                <a:cs typeface="Century Gothic"/>
                <a:sym typeface="Century Gothic"/>
              </a:rPr>
              <a:t>Le li</a:t>
            </a:r>
            <a:r>
              <a:rPr lang="fr-FR" sz="1600" i="0" u="none" strike="noStrike" cap="none" dirty="0">
                <a:solidFill>
                  <a:srgbClr val="000000"/>
                </a:solidFill>
                <a:latin typeface="Century Gothic" panose="020B0502020202020204" pitchFamily="34" charset="0"/>
                <a:ea typeface="Century Gothic"/>
                <a:cs typeface="Century Gothic"/>
                <a:sym typeface="Century Gothic"/>
              </a:rPr>
              <a:t>en social et la citoyenneté</a:t>
            </a:r>
          </a:p>
          <a:p>
            <a:pPr marL="177800" marR="0" lvl="0" indent="-177800" rtl="0">
              <a:lnSpc>
                <a:spcPct val="100000"/>
              </a:lnSpc>
              <a:spcBef>
                <a:spcPts val="0"/>
              </a:spcBef>
              <a:spcAft>
                <a:spcPts val="0"/>
              </a:spcAft>
              <a:buFont typeface="Arial" panose="020B0604020202020204" pitchFamily="34" charset="0"/>
              <a:buChar char="•"/>
            </a:pPr>
            <a:r>
              <a:rPr lang="fr-FR" sz="1600" i="0" u="none" strike="noStrike" cap="none" dirty="0">
                <a:solidFill>
                  <a:srgbClr val="000000"/>
                </a:solidFill>
                <a:latin typeface="Century Gothic" panose="020B0502020202020204" pitchFamily="34" charset="0"/>
                <a:ea typeface="Century Gothic"/>
                <a:cs typeface="Century Gothic"/>
                <a:sym typeface="Century Gothic"/>
              </a:rPr>
              <a:t>Les métiers du secteur médico-social</a:t>
            </a:r>
          </a:p>
        </p:txBody>
      </p:sp>
      <p:sp>
        <p:nvSpPr>
          <p:cNvPr id="17" name="ZoneTexte 16">
            <a:extLst>
              <a:ext uri="{FF2B5EF4-FFF2-40B4-BE49-F238E27FC236}">
                <a16:creationId xmlns:a16="http://schemas.microsoft.com/office/drawing/2014/main" id="{A14BE9D4-EDCD-3F1A-9097-FB2F3084DFA6}"/>
              </a:ext>
            </a:extLst>
          </p:cNvPr>
          <p:cNvSpPr txBox="1"/>
          <p:nvPr/>
        </p:nvSpPr>
        <p:spPr>
          <a:xfrm>
            <a:off x="4079204" y="3740490"/>
            <a:ext cx="6169696" cy="1077218"/>
          </a:xfrm>
          <a:prstGeom prst="rect">
            <a:avLst/>
          </a:prstGeom>
          <a:noFill/>
        </p:spPr>
        <p:txBody>
          <a:bodyPr wrap="square">
            <a:spAutoFit/>
          </a:bodyPr>
          <a:lstStyle/>
          <a:p>
            <a:pPr marL="184150" marR="0" lvl="0" indent="-184150" rtl="0">
              <a:lnSpc>
                <a:spcPct val="100000"/>
              </a:lnSpc>
              <a:spcBef>
                <a:spcPts val="0"/>
              </a:spcBef>
              <a:spcAft>
                <a:spcPts val="0"/>
              </a:spcAft>
              <a:buFont typeface="Arial" panose="020B0604020202020204" pitchFamily="34" charset="0"/>
              <a:buChar char="•"/>
            </a:pPr>
            <a:r>
              <a:rPr lang="fr-FR" sz="1600" dirty="0">
                <a:latin typeface="Century Gothic" panose="020B0502020202020204" pitchFamily="34" charset="0"/>
                <a:ea typeface="Century Gothic"/>
                <a:cs typeface="Century Gothic"/>
                <a:sym typeface="Century Gothic"/>
              </a:rPr>
              <a:t>Votre</a:t>
            </a:r>
            <a:r>
              <a:rPr lang="fr-FR" sz="1600" i="0" u="none" strike="noStrike" cap="none" dirty="0">
                <a:latin typeface="Century Gothic" panose="020B0502020202020204" pitchFamily="34" charset="0"/>
                <a:ea typeface="Century Gothic"/>
                <a:cs typeface="Century Gothic"/>
                <a:sym typeface="Century Gothic"/>
              </a:rPr>
              <a:t> logement idéal</a:t>
            </a:r>
          </a:p>
          <a:p>
            <a:pPr marL="184150" marR="0" lvl="0" indent="-184150" rtl="0">
              <a:lnSpc>
                <a:spcPct val="100000"/>
              </a:lnSpc>
              <a:spcBef>
                <a:spcPts val="0"/>
              </a:spcBef>
              <a:spcAft>
                <a:spcPts val="0"/>
              </a:spcAft>
              <a:buFont typeface="Arial" panose="020B0604020202020204" pitchFamily="34" charset="0"/>
              <a:buChar char="•"/>
            </a:pPr>
            <a:r>
              <a:rPr lang="fr-FR" sz="1600" i="0" u="none" strike="noStrike" cap="none" dirty="0">
                <a:latin typeface="Century Gothic" panose="020B0502020202020204" pitchFamily="34" charset="0"/>
                <a:ea typeface="Century Gothic"/>
                <a:cs typeface="Century Gothic"/>
                <a:sym typeface="Century Gothic"/>
              </a:rPr>
              <a:t>La politique du logement en France</a:t>
            </a:r>
          </a:p>
          <a:p>
            <a:pPr marL="184150" marR="0" lvl="0" indent="-184150" rtl="0">
              <a:lnSpc>
                <a:spcPct val="100000"/>
              </a:lnSpc>
              <a:spcBef>
                <a:spcPts val="0"/>
              </a:spcBef>
              <a:spcAft>
                <a:spcPts val="0"/>
              </a:spcAft>
              <a:buFont typeface="Arial" panose="020B0604020202020204" pitchFamily="34" charset="0"/>
              <a:buChar char="•"/>
            </a:pPr>
            <a:r>
              <a:rPr lang="fr-FR" sz="1600" i="0" u="none" strike="noStrike" cap="none" dirty="0">
                <a:latin typeface="Century Gothic" panose="020B0502020202020204" pitchFamily="34" charset="0"/>
                <a:ea typeface="Century Gothic"/>
                <a:cs typeface="Century Gothic"/>
                <a:sym typeface="Century Gothic"/>
              </a:rPr>
              <a:t>Votre situation personnelle : questions à destination des locataires - questions à destination des propriétaires</a:t>
            </a:r>
          </a:p>
        </p:txBody>
      </p:sp>
      <p:sp>
        <p:nvSpPr>
          <p:cNvPr id="18" name="ZoneTexte 17">
            <a:extLst>
              <a:ext uri="{FF2B5EF4-FFF2-40B4-BE49-F238E27FC236}">
                <a16:creationId xmlns:a16="http://schemas.microsoft.com/office/drawing/2014/main" id="{FD75E421-E02D-4FE1-40F3-323A1CC9A406}"/>
              </a:ext>
            </a:extLst>
          </p:cNvPr>
          <p:cNvSpPr txBox="1"/>
          <p:nvPr/>
        </p:nvSpPr>
        <p:spPr>
          <a:xfrm>
            <a:off x="4079204" y="5252735"/>
            <a:ext cx="5826796" cy="830997"/>
          </a:xfrm>
          <a:prstGeom prst="rect">
            <a:avLst/>
          </a:prstGeom>
          <a:noFill/>
        </p:spPr>
        <p:txBody>
          <a:bodyPr wrap="square">
            <a:spAutoFit/>
          </a:bodyPr>
          <a:lstStyle/>
          <a:p>
            <a:pPr marL="184150" marR="0" lvl="0" indent="-184150" rtl="0">
              <a:lnSpc>
                <a:spcPct val="100000"/>
              </a:lnSpc>
              <a:spcBef>
                <a:spcPts val="0"/>
              </a:spcBef>
              <a:spcAft>
                <a:spcPts val="0"/>
              </a:spcAft>
              <a:buFont typeface="Arial" panose="020B0604020202020204" pitchFamily="34" charset="0"/>
              <a:buChar char="•"/>
            </a:pPr>
            <a:r>
              <a:rPr lang="fr-FR" sz="1600" dirty="0">
                <a:latin typeface="Century Gothic" panose="020B0502020202020204" pitchFamily="34" charset="0"/>
                <a:ea typeface="Century Gothic"/>
                <a:cs typeface="Century Gothic"/>
                <a:sym typeface="Century Gothic"/>
              </a:rPr>
              <a:t>Le civisme en ligne</a:t>
            </a:r>
          </a:p>
          <a:p>
            <a:pPr marL="184150" marR="0" lvl="0" indent="-184150" rtl="0">
              <a:lnSpc>
                <a:spcPct val="100000"/>
              </a:lnSpc>
              <a:spcBef>
                <a:spcPts val="0"/>
              </a:spcBef>
              <a:spcAft>
                <a:spcPts val="0"/>
              </a:spcAft>
              <a:buFont typeface="Arial" panose="020B0604020202020204" pitchFamily="34" charset="0"/>
              <a:buChar char="•"/>
            </a:pPr>
            <a:r>
              <a:rPr lang="fr-FR" sz="1600" dirty="0">
                <a:latin typeface="Century Gothic" panose="020B0502020202020204" pitchFamily="34" charset="0"/>
                <a:ea typeface="Century Gothic"/>
                <a:cs typeface="Century Gothic"/>
                <a:sym typeface="Century Gothic"/>
              </a:rPr>
              <a:t>Les transitions numériques du monde professionnel</a:t>
            </a:r>
          </a:p>
          <a:p>
            <a:pPr marL="184150" marR="0" lvl="0" indent="-184150" rtl="0">
              <a:lnSpc>
                <a:spcPct val="100000"/>
              </a:lnSpc>
              <a:spcBef>
                <a:spcPts val="0"/>
              </a:spcBef>
              <a:spcAft>
                <a:spcPts val="0"/>
              </a:spcAft>
              <a:buFont typeface="Arial" panose="020B0604020202020204" pitchFamily="34" charset="0"/>
              <a:buChar char="•"/>
            </a:pPr>
            <a:r>
              <a:rPr lang="fr-FR" sz="1600" dirty="0">
                <a:latin typeface="Century Gothic" panose="020B0502020202020204" pitchFamily="34" charset="0"/>
                <a:ea typeface="Century Gothic"/>
                <a:cs typeface="Century Gothic"/>
                <a:sym typeface="Century Gothic"/>
              </a:rPr>
              <a:t>L’inclusion et l’acceptation du numérique</a:t>
            </a:r>
          </a:p>
        </p:txBody>
      </p:sp>
      <p:sp>
        <p:nvSpPr>
          <p:cNvPr id="19" name="ZoneTexte 18">
            <a:extLst>
              <a:ext uri="{FF2B5EF4-FFF2-40B4-BE49-F238E27FC236}">
                <a16:creationId xmlns:a16="http://schemas.microsoft.com/office/drawing/2014/main" id="{2D2F6F4F-BD47-7AB3-84EE-6ACCED643608}"/>
              </a:ext>
            </a:extLst>
          </p:cNvPr>
          <p:cNvSpPr txBox="1"/>
          <p:nvPr/>
        </p:nvSpPr>
        <p:spPr>
          <a:xfrm>
            <a:off x="1460127" y="4104109"/>
            <a:ext cx="1152000" cy="261610"/>
          </a:xfrm>
          <a:prstGeom prst="rect">
            <a:avLst/>
          </a:prstGeom>
          <a:noFill/>
        </p:spPr>
        <p:txBody>
          <a:bodyPr wrap="none" rtlCol="0" anchor="ctr">
            <a:noAutofit/>
          </a:bodyPr>
          <a:lstStyle/>
          <a:p>
            <a:r>
              <a:rPr lang="fr-FR" sz="2000" dirty="0">
                <a:solidFill>
                  <a:schemeClr val="accent1"/>
                </a:solidFill>
                <a:latin typeface="Century Gothic"/>
                <a:ea typeface="Century Gothic"/>
                <a:cs typeface="Century Gothic"/>
                <a:sym typeface="Century Gothic"/>
              </a:rPr>
              <a:t>LOGEMENT</a:t>
            </a:r>
            <a:endParaRPr lang="fr-FR" sz="2000" dirty="0">
              <a:solidFill>
                <a:schemeClr val="accent1"/>
              </a:solidFill>
              <a:latin typeface="Century Gothic" panose="020B0502020202020204" pitchFamily="34" charset="0"/>
            </a:endParaRPr>
          </a:p>
        </p:txBody>
      </p:sp>
      <p:sp>
        <p:nvSpPr>
          <p:cNvPr id="20" name="ZoneTexte 19">
            <a:extLst>
              <a:ext uri="{FF2B5EF4-FFF2-40B4-BE49-F238E27FC236}">
                <a16:creationId xmlns:a16="http://schemas.microsoft.com/office/drawing/2014/main" id="{9EA3AD5E-C336-0E73-EF0A-812B9F1954DB}"/>
              </a:ext>
            </a:extLst>
          </p:cNvPr>
          <p:cNvSpPr txBox="1"/>
          <p:nvPr/>
        </p:nvSpPr>
        <p:spPr>
          <a:xfrm>
            <a:off x="1460127" y="2759161"/>
            <a:ext cx="1152000" cy="261610"/>
          </a:xfrm>
          <a:prstGeom prst="rect">
            <a:avLst/>
          </a:prstGeom>
          <a:noFill/>
        </p:spPr>
        <p:txBody>
          <a:bodyPr wrap="none" rtlCol="0" anchor="ctr">
            <a:noAutofit/>
          </a:bodyPr>
          <a:lstStyle/>
          <a:p>
            <a:r>
              <a:rPr lang="fr-FR" sz="2000" dirty="0">
                <a:solidFill>
                  <a:schemeClr val="accent1"/>
                </a:solidFill>
                <a:latin typeface="Century Gothic"/>
                <a:ea typeface="Century Gothic"/>
                <a:cs typeface="Century Gothic"/>
                <a:sym typeface="Century Gothic"/>
              </a:rPr>
              <a:t>BIEN VIEILLIR</a:t>
            </a:r>
            <a:endParaRPr lang="fr-FR" sz="2000" i="0" u="none" strike="noStrike" cap="none" dirty="0">
              <a:solidFill>
                <a:schemeClr val="accent1"/>
              </a:solidFill>
              <a:latin typeface="Century Gothic"/>
              <a:ea typeface="Century Gothic"/>
              <a:cs typeface="Century Gothic"/>
              <a:sym typeface="Century Gothic"/>
            </a:endParaRPr>
          </a:p>
        </p:txBody>
      </p:sp>
      <p:sp>
        <p:nvSpPr>
          <p:cNvPr id="21" name="ZoneTexte 20">
            <a:extLst>
              <a:ext uri="{FF2B5EF4-FFF2-40B4-BE49-F238E27FC236}">
                <a16:creationId xmlns:a16="http://schemas.microsoft.com/office/drawing/2014/main" id="{FE350087-73FA-E2BD-8672-FB4BCDCFCA34}"/>
              </a:ext>
            </a:extLst>
          </p:cNvPr>
          <p:cNvSpPr txBox="1"/>
          <p:nvPr/>
        </p:nvSpPr>
        <p:spPr>
          <a:xfrm>
            <a:off x="1460127" y="5551256"/>
            <a:ext cx="1152000" cy="261610"/>
          </a:xfrm>
          <a:prstGeom prst="rect">
            <a:avLst/>
          </a:prstGeom>
          <a:noFill/>
        </p:spPr>
        <p:txBody>
          <a:bodyPr wrap="none" rtlCol="0" anchor="ctr">
            <a:noAutofit/>
          </a:bodyPr>
          <a:lstStyle/>
          <a:p>
            <a:r>
              <a:rPr lang="fr-FR" sz="2000" dirty="0">
                <a:solidFill>
                  <a:schemeClr val="accent1"/>
                </a:solidFill>
                <a:latin typeface="Century Gothic"/>
                <a:ea typeface="Century Gothic"/>
                <a:cs typeface="Century Gothic"/>
                <a:sym typeface="Century Gothic"/>
              </a:rPr>
              <a:t>NUMÉRIQUE</a:t>
            </a:r>
            <a:endParaRPr lang="fr-FR" sz="2000" dirty="0">
              <a:solidFill>
                <a:schemeClr val="accent1"/>
              </a:solidFill>
              <a:latin typeface="Century Gothic" panose="020B0502020202020204" pitchFamily="34" charset="0"/>
            </a:endParaRPr>
          </a:p>
        </p:txBody>
      </p:sp>
    </p:spTree>
    <p:extLst>
      <p:ext uri="{BB962C8B-B14F-4D97-AF65-F5344CB8AC3E}">
        <p14:creationId xmlns:p14="http://schemas.microsoft.com/office/powerpoint/2010/main" val="1963033410"/>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 name="Rectangle : coins arrondis 22">
            <a:extLst>
              <a:ext uri="{FF2B5EF4-FFF2-40B4-BE49-F238E27FC236}">
                <a16:creationId xmlns:a16="http://schemas.microsoft.com/office/drawing/2014/main" id="{0B22F9A5-00B0-A267-392B-AC9051D49BDB}"/>
              </a:ext>
            </a:extLst>
          </p:cNvPr>
          <p:cNvSpPr/>
          <p:nvPr/>
        </p:nvSpPr>
        <p:spPr>
          <a:xfrm>
            <a:off x="947952" y="3595834"/>
            <a:ext cx="3807800" cy="2066544"/>
          </a:xfrm>
          <a:prstGeom prst="roundRect">
            <a:avLst>
              <a:gd name="adj" fmla="val 1691"/>
            </a:avLst>
          </a:prstGeom>
          <a:no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atin typeface="Century Gothic" panose="020B0502020202020204" pitchFamily="34" charset="0"/>
            </a:endParaRPr>
          </a:p>
        </p:txBody>
      </p:sp>
      <p:sp>
        <p:nvSpPr>
          <p:cNvPr id="2" name="Espace réservé du texte 1">
            <a:extLst>
              <a:ext uri="{FF2B5EF4-FFF2-40B4-BE49-F238E27FC236}">
                <a16:creationId xmlns:a16="http://schemas.microsoft.com/office/drawing/2014/main" id="{D6E899D2-9FE8-009F-9AAE-118763BCB4D2}"/>
              </a:ext>
            </a:extLst>
          </p:cNvPr>
          <p:cNvSpPr>
            <a:spLocks noGrp="1"/>
          </p:cNvSpPr>
          <p:nvPr>
            <p:ph type="body" sz="quarter" idx="13"/>
          </p:nvPr>
        </p:nvSpPr>
        <p:spPr/>
        <p:txBody>
          <a:bodyPr/>
          <a:lstStyle/>
          <a:p>
            <a:r>
              <a:rPr lang="fr-FR"/>
              <a:t>L’OBJET DU DOCUMENT</a:t>
            </a:r>
          </a:p>
        </p:txBody>
      </p:sp>
      <p:sp>
        <p:nvSpPr>
          <p:cNvPr id="3" name="Titre 2">
            <a:extLst>
              <a:ext uri="{FF2B5EF4-FFF2-40B4-BE49-F238E27FC236}">
                <a16:creationId xmlns:a16="http://schemas.microsoft.com/office/drawing/2014/main" id="{AC80A350-53A5-7F04-D0B9-53AFCEB548DE}"/>
              </a:ext>
            </a:extLst>
          </p:cNvPr>
          <p:cNvSpPr>
            <a:spLocks noGrp="1"/>
          </p:cNvSpPr>
          <p:nvPr>
            <p:ph type="title"/>
          </p:nvPr>
        </p:nvSpPr>
        <p:spPr/>
        <p:txBody>
          <a:bodyPr/>
          <a:lstStyle/>
          <a:p>
            <a:r>
              <a:rPr lang="fr-FR"/>
              <a:t>À PROPOS DE LA CONSULTATION</a:t>
            </a:r>
          </a:p>
        </p:txBody>
      </p:sp>
      <p:sp>
        <p:nvSpPr>
          <p:cNvPr id="5" name="Espace réservé du numéro de diapositive 8">
            <a:extLst>
              <a:ext uri="{FF2B5EF4-FFF2-40B4-BE49-F238E27FC236}">
                <a16:creationId xmlns:a16="http://schemas.microsoft.com/office/drawing/2014/main" id="{109FF2E2-9B1F-2E1C-E2BC-EB6CFBA6A2FD}"/>
              </a:ext>
            </a:extLst>
          </p:cNvPr>
          <p:cNvSpPr txBox="1">
            <a:spLocks/>
          </p:cNvSpPr>
          <p:nvPr/>
        </p:nvSpPr>
        <p:spPr>
          <a:xfrm>
            <a:off x="10182995" y="6385715"/>
            <a:ext cx="1800000" cy="480000"/>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16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r">
              <a:defRPr/>
            </a:pPr>
            <a:fld id="{86CB4B4D-7CA3-9044-876B-883B54F8677D}" type="slidenum">
              <a:rPr lang="fr-FR" sz="1100" b="1" smtClean="0">
                <a:solidFill>
                  <a:srgbClr val="011CA3"/>
                </a:solidFill>
              </a:rPr>
              <a:pPr algn="r">
                <a:defRPr/>
              </a:pPr>
              <a:t>7</a:t>
            </a:fld>
            <a:endParaRPr lang="fr-FR" sz="1100" b="1">
              <a:solidFill>
                <a:srgbClr val="011CA3"/>
              </a:solidFill>
            </a:endParaRPr>
          </a:p>
        </p:txBody>
      </p:sp>
      <p:sp>
        <p:nvSpPr>
          <p:cNvPr id="16" name="Google Shape;44;p3">
            <a:extLst>
              <a:ext uri="{FF2B5EF4-FFF2-40B4-BE49-F238E27FC236}">
                <a16:creationId xmlns:a16="http://schemas.microsoft.com/office/drawing/2014/main" id="{DF63FA97-393E-C4B4-C13A-88BA24450AF7}"/>
              </a:ext>
            </a:extLst>
          </p:cNvPr>
          <p:cNvSpPr txBox="1"/>
          <p:nvPr/>
        </p:nvSpPr>
        <p:spPr>
          <a:xfrm>
            <a:off x="502246" y="1468756"/>
            <a:ext cx="11187508" cy="1693724"/>
          </a:xfrm>
          <a:prstGeom prst="rect">
            <a:avLst/>
          </a:prstGeom>
          <a:noFill/>
          <a:ln>
            <a:noFill/>
          </a:ln>
        </p:spPr>
        <p:txBody>
          <a:bodyPr spcFirstLastPara="1" wrap="square" lIns="91425" tIns="45700" rIns="91425" bIns="45700" anchor="ctr" anchorCtr="0">
            <a:noAutofit/>
          </a:bodyPr>
          <a:lstStyle/>
          <a:p>
            <a:r>
              <a:rPr lang="fr-FR" sz="1050" b="1">
                <a:solidFill>
                  <a:srgbClr val="000000"/>
                </a:solidFill>
                <a:latin typeface="Century Gothic" panose="020B0502020202020204" pitchFamily="34" charset="0"/>
                <a:ea typeface="Century Gothic"/>
                <a:cs typeface="Century Gothic"/>
                <a:sym typeface="Century Gothic"/>
              </a:rPr>
              <a:t>Le présent document restitue les analyses et enseignements généraux </a:t>
            </a:r>
            <a:r>
              <a:rPr lang="fr-FR" sz="1050" b="1">
                <a:latin typeface="Century Gothic" panose="020B0502020202020204" pitchFamily="34" charset="0"/>
                <a:ea typeface="Century Gothic"/>
                <a:cs typeface="Century Gothic"/>
                <a:sym typeface="Century Gothic"/>
              </a:rPr>
              <a:t>de la 2</a:t>
            </a:r>
            <a:r>
              <a:rPr lang="fr-FR" sz="1050" b="1" baseline="30000">
                <a:latin typeface="Century Gothic" panose="020B0502020202020204" pitchFamily="34" charset="0"/>
                <a:ea typeface="Century Gothic"/>
                <a:cs typeface="Century Gothic"/>
                <a:sym typeface="Century Gothic"/>
              </a:rPr>
              <a:t>ème</a:t>
            </a:r>
            <a:r>
              <a:rPr lang="fr-FR" sz="1050" b="1">
                <a:latin typeface="Century Gothic" panose="020B0502020202020204" pitchFamily="34" charset="0"/>
                <a:ea typeface="Century Gothic"/>
                <a:cs typeface="Century Gothic"/>
                <a:sym typeface="Century Gothic"/>
              </a:rPr>
              <a:t> consultation sur 3 </a:t>
            </a:r>
            <a:r>
              <a:rPr lang="fr-FR" sz="1050" b="1" i="0" u="none" strike="noStrike" cap="none" spc="-20">
                <a:latin typeface="Century Gothic" panose="020B0502020202020204" pitchFamily="34" charset="0"/>
                <a:ea typeface="Century Gothic"/>
                <a:cs typeface="Century Gothic"/>
                <a:sym typeface="Century Gothic"/>
              </a:rPr>
              <a:t>thématiques.</a:t>
            </a:r>
            <a:r>
              <a:rPr lang="fr-FR" sz="1050" b="1" i="0" u="none" strike="noStrike" cap="none" spc="-20">
                <a:solidFill>
                  <a:srgbClr val="FF0000"/>
                </a:solidFill>
                <a:latin typeface="Century Gothic" panose="020B0502020202020204" pitchFamily="34" charset="0"/>
                <a:ea typeface="Century Gothic"/>
                <a:cs typeface="Century Gothic"/>
                <a:sym typeface="Century Gothic"/>
              </a:rPr>
              <a:t> </a:t>
            </a:r>
          </a:p>
          <a:p>
            <a:r>
              <a:rPr lang="fr-FR" sz="1050" spc="-20">
                <a:solidFill>
                  <a:srgbClr val="000000"/>
                </a:solidFill>
                <a:latin typeface="Century Gothic" panose="020B0502020202020204" pitchFamily="34" charset="0"/>
                <a:ea typeface="Century Gothic"/>
                <a:cs typeface="Century Gothic"/>
                <a:sym typeface="Century Gothic"/>
              </a:rPr>
              <a:t>Ces résultats intermédiaires sont basés sur  l’analyse d’un minimum de 1000 contributions pour chaque question ouverte (sauf pour les questions qui comportent moins de 1000 contributions). Les résultats des questions fermées sont à date du 8 Décembre. </a:t>
            </a:r>
          </a:p>
          <a:p>
            <a:r>
              <a:rPr lang="fr-FR" sz="1050" spc="-20">
                <a:solidFill>
                  <a:srgbClr val="000000"/>
                </a:solidFill>
                <a:latin typeface="Century Gothic" panose="020B0502020202020204" pitchFamily="34" charset="0"/>
                <a:ea typeface="Century Gothic"/>
                <a:cs typeface="Century Gothic"/>
                <a:sym typeface="Century Gothic"/>
              </a:rPr>
              <a:t>La consultation </a:t>
            </a:r>
            <a:r>
              <a:rPr lang="fr-FR" sz="1050" spc="-20">
                <a:latin typeface="Century Gothic" panose="020B0502020202020204" pitchFamily="34" charset="0"/>
                <a:ea typeface="Century Gothic"/>
                <a:cs typeface="Century Gothic"/>
                <a:sym typeface="Century Gothic"/>
              </a:rPr>
              <a:t>reste ouverte jusqu’au 16 décembre. </a:t>
            </a:r>
          </a:p>
          <a:p>
            <a:endParaRPr lang="fr-FR" sz="1050" b="1">
              <a:latin typeface="Century Gothic" panose="020B0502020202020204" pitchFamily="34" charset="0"/>
              <a:ea typeface="Century Gothic"/>
              <a:cs typeface="Century Gothic"/>
              <a:sym typeface="Century Gothic"/>
            </a:endParaRPr>
          </a:p>
          <a:p>
            <a:pPr marL="12700" marR="0" lvl="1" algn="l" rtl="0">
              <a:lnSpc>
                <a:spcPct val="107000"/>
              </a:lnSpc>
              <a:spcAft>
                <a:spcPts val="600"/>
              </a:spcAft>
              <a:buNone/>
            </a:pPr>
            <a:r>
              <a:rPr lang="fr-FR" sz="1050" b="1" i="0" u="none" strike="noStrike" cap="none">
                <a:solidFill>
                  <a:srgbClr val="000000"/>
                </a:solidFill>
                <a:latin typeface="Century Gothic"/>
                <a:ea typeface="Century Gothic"/>
                <a:cs typeface="Century Gothic"/>
                <a:sym typeface="Century Gothic"/>
              </a:rPr>
              <a:t>Ce document est organisé de la façon suivante : </a:t>
            </a:r>
            <a:endParaRPr lang="fr-FR" sz="1050" b="0" i="0" u="none" strike="noStrike" cap="none">
              <a:solidFill>
                <a:srgbClr val="000000"/>
              </a:solidFill>
              <a:latin typeface="Century Gothic"/>
              <a:ea typeface="Century Gothic"/>
              <a:cs typeface="Century Gothic"/>
              <a:sym typeface="Century Gothic"/>
            </a:endParaRPr>
          </a:p>
          <a:p>
            <a:pPr marL="400050" marR="0" lvl="1" indent="-193675" algn="l" rtl="0">
              <a:lnSpc>
                <a:spcPct val="107000"/>
              </a:lnSpc>
              <a:spcAft>
                <a:spcPts val="0"/>
              </a:spcAft>
              <a:buClr>
                <a:srgbClr val="000000"/>
              </a:buClr>
              <a:buSzPts val="1000"/>
              <a:buFont typeface="+mj-lt"/>
              <a:buAutoNum type="arabicPeriod"/>
            </a:pPr>
            <a:r>
              <a:rPr lang="fr-FR" sz="1050" b="0" i="0" u="none" strike="noStrike" cap="none">
                <a:solidFill>
                  <a:srgbClr val="000000"/>
                </a:solidFill>
                <a:latin typeface="Century Gothic"/>
                <a:ea typeface="Century Gothic"/>
                <a:cs typeface="Century Gothic"/>
                <a:sym typeface="Century Gothic"/>
              </a:rPr>
              <a:t>A propos de la consultation </a:t>
            </a:r>
          </a:p>
          <a:p>
            <a:pPr marL="400050" marR="0" lvl="1" indent="-193675" algn="l" rtl="0">
              <a:lnSpc>
                <a:spcPct val="107000"/>
              </a:lnSpc>
              <a:spcAft>
                <a:spcPts val="0"/>
              </a:spcAft>
              <a:buClr>
                <a:srgbClr val="000000"/>
              </a:buClr>
              <a:buSzPts val="1000"/>
              <a:buFont typeface="+mj-lt"/>
              <a:buAutoNum type="arabicPeriod"/>
            </a:pPr>
            <a:r>
              <a:rPr lang="fr-FR" sz="1050">
                <a:solidFill>
                  <a:srgbClr val="000000"/>
                </a:solidFill>
                <a:latin typeface="Century Gothic"/>
                <a:ea typeface="Century Gothic"/>
                <a:cs typeface="Century Gothic"/>
                <a:sym typeface="Century Gothic"/>
              </a:rPr>
              <a:t>Les chiffres de participation </a:t>
            </a:r>
          </a:p>
          <a:p>
            <a:pPr marL="400050" marR="0" lvl="1" indent="-193675" algn="l" rtl="0">
              <a:lnSpc>
                <a:spcPct val="107000"/>
              </a:lnSpc>
              <a:spcAft>
                <a:spcPts val="0"/>
              </a:spcAft>
              <a:buClr>
                <a:srgbClr val="000000"/>
              </a:buClr>
              <a:buSzPts val="1000"/>
              <a:buFont typeface="+mj-lt"/>
              <a:buAutoNum type="arabicPeriod"/>
            </a:pPr>
            <a:r>
              <a:rPr lang="fr-FR" sz="1050">
                <a:solidFill>
                  <a:srgbClr val="000000"/>
                </a:solidFill>
                <a:latin typeface="Century Gothic"/>
                <a:ea typeface="Century Gothic"/>
                <a:cs typeface="Century Gothic"/>
                <a:sym typeface="Century Gothic"/>
              </a:rPr>
              <a:t>Pour chaque thématique : une section présentant </a:t>
            </a:r>
            <a:r>
              <a:rPr lang="fr-FR" sz="1050" b="0" i="0" u="none" strike="noStrike" cap="none">
                <a:solidFill>
                  <a:srgbClr val="000000"/>
                </a:solidFill>
                <a:latin typeface="Century Gothic"/>
                <a:ea typeface="Century Gothic"/>
                <a:cs typeface="Century Gothic"/>
                <a:sym typeface="Century Gothic"/>
              </a:rPr>
              <a:t>les enseignements généraux, les résultats d’une sélection de questions ouvertes et fermées </a:t>
            </a:r>
            <a:endParaRPr lang="fr-FR" sz="1050" b="0" i="0" u="none" strike="noStrike" cap="none">
              <a:solidFill>
                <a:srgbClr val="000000"/>
              </a:solidFill>
              <a:highlight>
                <a:srgbClr val="FFFF00"/>
              </a:highlight>
              <a:latin typeface="Century Gothic"/>
              <a:ea typeface="Century Gothic"/>
              <a:cs typeface="Century Gothic"/>
              <a:sym typeface="Century Gothic"/>
            </a:endParaRPr>
          </a:p>
        </p:txBody>
      </p:sp>
      <p:sp>
        <p:nvSpPr>
          <p:cNvPr id="19" name="Rectangle 18">
            <a:extLst>
              <a:ext uri="{FF2B5EF4-FFF2-40B4-BE49-F238E27FC236}">
                <a16:creationId xmlns:a16="http://schemas.microsoft.com/office/drawing/2014/main" id="{5387786D-22FD-9FB7-B116-1D8944E2F792}"/>
              </a:ext>
            </a:extLst>
          </p:cNvPr>
          <p:cNvSpPr/>
          <p:nvPr/>
        </p:nvSpPr>
        <p:spPr>
          <a:xfrm>
            <a:off x="1176761" y="5324737"/>
            <a:ext cx="3268489" cy="229715"/>
          </a:xfrm>
          <a:prstGeom prst="rect">
            <a:avLst/>
          </a:prstGeom>
          <a:solidFill>
            <a:schemeClr val="accent5">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fr-FR" sz="600" b="1">
                <a:solidFill>
                  <a:schemeClr val="tx1"/>
                </a:solidFill>
                <a:latin typeface="Century Gothic" panose="020B0502020202020204" pitchFamily="34" charset="0"/>
              </a:rPr>
              <a:t>Messages principaux</a:t>
            </a:r>
          </a:p>
        </p:txBody>
      </p:sp>
      <p:pic>
        <p:nvPicPr>
          <p:cNvPr id="22" name="Image 21">
            <a:extLst>
              <a:ext uri="{FF2B5EF4-FFF2-40B4-BE49-F238E27FC236}">
                <a16:creationId xmlns:a16="http://schemas.microsoft.com/office/drawing/2014/main" id="{75CEE7C1-5A0B-BA67-DE4A-E03047F5C659}"/>
              </a:ext>
            </a:extLst>
          </p:cNvPr>
          <p:cNvPicPr>
            <a:picLocks noChangeAspect="1"/>
          </p:cNvPicPr>
          <p:nvPr/>
        </p:nvPicPr>
        <p:blipFill>
          <a:blip r:embed="rId3"/>
          <a:stretch>
            <a:fillRect/>
          </a:stretch>
        </p:blipFill>
        <p:spPr>
          <a:xfrm>
            <a:off x="1176760" y="3975567"/>
            <a:ext cx="3268489" cy="1262271"/>
          </a:xfrm>
          <a:prstGeom prst="rect">
            <a:avLst/>
          </a:prstGeom>
        </p:spPr>
      </p:pic>
      <p:sp>
        <p:nvSpPr>
          <p:cNvPr id="24" name="ZoneTexte 23">
            <a:extLst>
              <a:ext uri="{FF2B5EF4-FFF2-40B4-BE49-F238E27FC236}">
                <a16:creationId xmlns:a16="http://schemas.microsoft.com/office/drawing/2014/main" id="{D05177BC-1397-6251-2F86-076AD8D002E8}"/>
              </a:ext>
            </a:extLst>
          </p:cNvPr>
          <p:cNvSpPr txBox="1"/>
          <p:nvPr/>
        </p:nvSpPr>
        <p:spPr>
          <a:xfrm>
            <a:off x="1139562" y="3645377"/>
            <a:ext cx="1050288" cy="184666"/>
          </a:xfrm>
          <a:prstGeom prst="rect">
            <a:avLst/>
          </a:prstGeom>
          <a:noFill/>
        </p:spPr>
        <p:txBody>
          <a:bodyPr wrap="none" rtlCol="0">
            <a:spAutoFit/>
          </a:bodyPr>
          <a:lstStyle/>
          <a:p>
            <a:pPr algn="l"/>
            <a:r>
              <a:rPr lang="fr-FR" sz="600" b="1">
                <a:solidFill>
                  <a:schemeClr val="accent1"/>
                </a:solidFill>
                <a:latin typeface="Century Gothic" panose="020B0502020202020204" pitchFamily="34" charset="0"/>
              </a:rPr>
              <a:t>Numéro de la Question</a:t>
            </a:r>
          </a:p>
        </p:txBody>
      </p:sp>
      <p:sp>
        <p:nvSpPr>
          <p:cNvPr id="25" name="ZoneTexte 24">
            <a:extLst>
              <a:ext uri="{FF2B5EF4-FFF2-40B4-BE49-F238E27FC236}">
                <a16:creationId xmlns:a16="http://schemas.microsoft.com/office/drawing/2014/main" id="{C8C364CF-845C-C5B2-8AA7-662C25A09173}"/>
              </a:ext>
            </a:extLst>
          </p:cNvPr>
          <p:cNvSpPr txBox="1"/>
          <p:nvPr/>
        </p:nvSpPr>
        <p:spPr>
          <a:xfrm>
            <a:off x="1139562" y="3766543"/>
            <a:ext cx="1205779" cy="215444"/>
          </a:xfrm>
          <a:prstGeom prst="rect">
            <a:avLst/>
          </a:prstGeom>
          <a:noFill/>
        </p:spPr>
        <p:txBody>
          <a:bodyPr wrap="none" rtlCol="0">
            <a:spAutoFit/>
          </a:bodyPr>
          <a:lstStyle/>
          <a:p>
            <a:pPr algn="l"/>
            <a:r>
              <a:rPr lang="fr-FR" sz="800" b="1">
                <a:solidFill>
                  <a:schemeClr val="accent4"/>
                </a:solidFill>
                <a:latin typeface="Century Gothic" panose="020B0502020202020204" pitchFamily="34" charset="0"/>
              </a:rPr>
              <a:t>TITTRE de la Question</a:t>
            </a:r>
          </a:p>
        </p:txBody>
      </p:sp>
      <p:sp>
        <p:nvSpPr>
          <p:cNvPr id="28" name="ZoneTexte 27">
            <a:extLst>
              <a:ext uri="{FF2B5EF4-FFF2-40B4-BE49-F238E27FC236}">
                <a16:creationId xmlns:a16="http://schemas.microsoft.com/office/drawing/2014/main" id="{A5612F1C-82C5-F3C1-3115-9C13FF4B771F}"/>
              </a:ext>
            </a:extLst>
          </p:cNvPr>
          <p:cNvSpPr txBox="1"/>
          <p:nvPr/>
        </p:nvSpPr>
        <p:spPr>
          <a:xfrm>
            <a:off x="947952" y="5702354"/>
            <a:ext cx="3888743" cy="1107996"/>
          </a:xfrm>
          <a:prstGeom prst="rect">
            <a:avLst/>
          </a:prstGeom>
          <a:noFill/>
        </p:spPr>
        <p:txBody>
          <a:bodyPr wrap="square">
            <a:spAutoFit/>
          </a:bodyPr>
          <a:lstStyle/>
          <a:p>
            <a:pPr algn="just"/>
            <a:r>
              <a:rPr lang="fr-FR" sz="700">
                <a:latin typeface="Century Gothic" panose="020B0502020202020204" pitchFamily="34" charset="0"/>
              </a:rPr>
              <a:t>Dans la colonne de gauche, ce tableau présente les thèmes principaux exprimés par les répondants en réponse à la question, du plus récurrent au moins récurrent. Dans la colonne de droite sont énumérées les principales idées partagées dans chacun des thèmes. Les pourcentages indiquent la part de contributions relatives au thème ou à l’idée sur le nombre total de contributions.</a:t>
            </a:r>
          </a:p>
          <a:p>
            <a:pPr algn="just"/>
            <a:endParaRPr lang="fr-FR" sz="700" b="1">
              <a:latin typeface="Century Gothic" panose="020B0502020202020204" pitchFamily="34" charset="0"/>
            </a:endParaRPr>
          </a:p>
          <a:p>
            <a:pPr algn="just"/>
            <a:r>
              <a:rPr lang="fr-FR" sz="600" i="1">
                <a:latin typeface="Century Gothic" panose="020B0502020202020204" pitchFamily="34" charset="0"/>
              </a:rPr>
              <a:t>La sélection des items a été réalisée de la façon suivante </a:t>
            </a:r>
          </a:p>
          <a:p>
            <a:pPr marL="134938" indent="-134938" algn="just">
              <a:buFont typeface="Arial" panose="020B0604020202020204" pitchFamily="34" charset="0"/>
              <a:buChar char="•"/>
            </a:pPr>
            <a:r>
              <a:rPr lang="fr-FR" sz="600" i="1">
                <a:latin typeface="Century Gothic" panose="020B0502020202020204" pitchFamily="34" charset="0"/>
              </a:rPr>
              <a:t>8 thèmes au maximum par ordre d’importance; ceux de moins de 3% ne sont pas représentés</a:t>
            </a:r>
          </a:p>
          <a:p>
            <a:pPr marL="134938" indent="-134938" algn="just">
              <a:buFont typeface="Arial" panose="020B0604020202020204" pitchFamily="34" charset="0"/>
              <a:buChar char="•"/>
            </a:pPr>
            <a:r>
              <a:rPr lang="fr-FR" sz="600" i="1">
                <a:latin typeface="Century Gothic" panose="020B0502020202020204" pitchFamily="34" charset="0"/>
              </a:rPr>
              <a:t>4 idées maximum sont représentées par ordre d’importance ; celles de moins de 1% ne sont pas représentées</a:t>
            </a:r>
          </a:p>
        </p:txBody>
      </p:sp>
      <p:sp>
        <p:nvSpPr>
          <p:cNvPr id="30" name="Rectangle 29">
            <a:extLst>
              <a:ext uri="{FF2B5EF4-FFF2-40B4-BE49-F238E27FC236}">
                <a16:creationId xmlns:a16="http://schemas.microsoft.com/office/drawing/2014/main" id="{CBA2CE27-4BCB-09C7-05B0-E3402F6C711B}"/>
              </a:ext>
            </a:extLst>
          </p:cNvPr>
          <p:cNvSpPr/>
          <p:nvPr/>
        </p:nvSpPr>
        <p:spPr>
          <a:xfrm>
            <a:off x="1174154" y="3975567"/>
            <a:ext cx="3271095" cy="1241244"/>
          </a:xfrm>
          <a:prstGeom prst="rect">
            <a:avLst/>
          </a:prstGeom>
          <a:solidFill>
            <a:schemeClr val="bg1">
              <a:alpha val="36252"/>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atin typeface="Century Gothic" panose="020B0502020202020204" pitchFamily="34" charset="0"/>
            </a:endParaRPr>
          </a:p>
        </p:txBody>
      </p:sp>
      <p:sp>
        <p:nvSpPr>
          <p:cNvPr id="31" name="Rectangle : coins arrondis 30">
            <a:extLst>
              <a:ext uri="{FF2B5EF4-FFF2-40B4-BE49-F238E27FC236}">
                <a16:creationId xmlns:a16="http://schemas.microsoft.com/office/drawing/2014/main" id="{EED3138F-EA15-CA35-3AE1-162666AB3484}"/>
              </a:ext>
            </a:extLst>
          </p:cNvPr>
          <p:cNvSpPr/>
          <p:nvPr/>
        </p:nvSpPr>
        <p:spPr>
          <a:xfrm>
            <a:off x="5899586" y="3730596"/>
            <a:ext cx="3421597" cy="1711988"/>
          </a:xfrm>
          <a:prstGeom prst="roundRect">
            <a:avLst>
              <a:gd name="adj" fmla="val 1691"/>
            </a:avLst>
          </a:prstGeom>
          <a:no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atin typeface="Century Gothic" panose="020B0502020202020204" pitchFamily="34" charset="0"/>
            </a:endParaRPr>
          </a:p>
        </p:txBody>
      </p:sp>
      <p:sp>
        <p:nvSpPr>
          <p:cNvPr id="32" name="Rectangle : coins arrondis 31">
            <a:extLst>
              <a:ext uri="{FF2B5EF4-FFF2-40B4-BE49-F238E27FC236}">
                <a16:creationId xmlns:a16="http://schemas.microsoft.com/office/drawing/2014/main" id="{0B3D7E21-E5AD-F9A4-F0EA-588F60DB4079}"/>
              </a:ext>
            </a:extLst>
          </p:cNvPr>
          <p:cNvSpPr/>
          <p:nvPr/>
        </p:nvSpPr>
        <p:spPr>
          <a:xfrm>
            <a:off x="3678885" y="3629286"/>
            <a:ext cx="1050288" cy="125682"/>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fr-FR" sz="500" b="1">
                <a:solidFill>
                  <a:schemeClr val="accent1"/>
                </a:solidFill>
                <a:latin typeface="Century Gothic" panose="020B0502020202020204" pitchFamily="34" charset="0"/>
              </a:rPr>
              <a:t>Question Ouverte</a:t>
            </a:r>
          </a:p>
        </p:txBody>
      </p:sp>
      <p:sp>
        <p:nvSpPr>
          <p:cNvPr id="37" name="ZoneTexte 36">
            <a:extLst>
              <a:ext uri="{FF2B5EF4-FFF2-40B4-BE49-F238E27FC236}">
                <a16:creationId xmlns:a16="http://schemas.microsoft.com/office/drawing/2014/main" id="{79E0E8EE-6218-5388-0314-9FCFEBC51C76}"/>
              </a:ext>
            </a:extLst>
          </p:cNvPr>
          <p:cNvSpPr txBox="1"/>
          <p:nvPr/>
        </p:nvSpPr>
        <p:spPr>
          <a:xfrm>
            <a:off x="502246" y="3266780"/>
            <a:ext cx="6102096" cy="253916"/>
          </a:xfrm>
          <a:prstGeom prst="rect">
            <a:avLst/>
          </a:prstGeom>
          <a:noFill/>
        </p:spPr>
        <p:txBody>
          <a:bodyPr wrap="square">
            <a:spAutoFit/>
          </a:bodyPr>
          <a:lstStyle/>
          <a:p>
            <a:pPr algn="l"/>
            <a:r>
              <a:rPr lang="fr-FR" sz="1050">
                <a:latin typeface="Century Gothic" panose="020B0502020202020204" pitchFamily="34" charset="0"/>
              </a:rPr>
              <a:t>Les résultats des questions ouvertes sont présentés de la façon suivante :</a:t>
            </a:r>
          </a:p>
        </p:txBody>
      </p:sp>
      <p:sp>
        <p:nvSpPr>
          <p:cNvPr id="38" name="ZoneTexte 37">
            <a:extLst>
              <a:ext uri="{FF2B5EF4-FFF2-40B4-BE49-F238E27FC236}">
                <a16:creationId xmlns:a16="http://schemas.microsoft.com/office/drawing/2014/main" id="{1A0549AD-B373-1ECD-1C04-AE2F28E45645}"/>
              </a:ext>
            </a:extLst>
          </p:cNvPr>
          <p:cNvSpPr txBox="1"/>
          <p:nvPr/>
        </p:nvSpPr>
        <p:spPr>
          <a:xfrm>
            <a:off x="5880899" y="3266780"/>
            <a:ext cx="5932817" cy="415498"/>
          </a:xfrm>
          <a:prstGeom prst="rect">
            <a:avLst/>
          </a:prstGeom>
          <a:noFill/>
        </p:spPr>
        <p:txBody>
          <a:bodyPr wrap="square">
            <a:spAutoFit/>
          </a:bodyPr>
          <a:lstStyle/>
          <a:p>
            <a:pPr algn="l"/>
            <a:r>
              <a:rPr lang="fr-FR" sz="1050">
                <a:latin typeface="Century Gothic" panose="020B0502020202020204" pitchFamily="34" charset="0"/>
              </a:rPr>
              <a:t>Les résultats des questions fermées sont présentés de la façon suivante : </a:t>
            </a:r>
          </a:p>
          <a:p>
            <a:pPr algn="l"/>
            <a:endParaRPr lang="fr-FR" sz="1050">
              <a:latin typeface="Century Gothic" panose="020B0502020202020204" pitchFamily="34" charset="0"/>
            </a:endParaRPr>
          </a:p>
        </p:txBody>
      </p:sp>
      <p:pic>
        <p:nvPicPr>
          <p:cNvPr id="42" name="Image 41">
            <a:extLst>
              <a:ext uri="{FF2B5EF4-FFF2-40B4-BE49-F238E27FC236}">
                <a16:creationId xmlns:a16="http://schemas.microsoft.com/office/drawing/2014/main" id="{A54F3E81-C64A-111F-EC8E-C6DA61F23EA4}"/>
              </a:ext>
            </a:extLst>
          </p:cNvPr>
          <p:cNvPicPr>
            <a:picLocks noChangeAspect="1"/>
          </p:cNvPicPr>
          <p:nvPr/>
        </p:nvPicPr>
        <p:blipFill>
          <a:blip r:embed="rId4"/>
          <a:stretch>
            <a:fillRect/>
          </a:stretch>
        </p:blipFill>
        <p:spPr>
          <a:xfrm>
            <a:off x="5953746" y="3888625"/>
            <a:ext cx="3191399" cy="1426607"/>
          </a:xfrm>
          <a:prstGeom prst="rect">
            <a:avLst/>
          </a:prstGeom>
        </p:spPr>
      </p:pic>
      <p:sp>
        <p:nvSpPr>
          <p:cNvPr id="45" name="Rectangle : coins arrondis 44">
            <a:extLst>
              <a:ext uri="{FF2B5EF4-FFF2-40B4-BE49-F238E27FC236}">
                <a16:creationId xmlns:a16="http://schemas.microsoft.com/office/drawing/2014/main" id="{B4891781-F028-6557-B7B9-5726ACD5FE39}"/>
              </a:ext>
            </a:extLst>
          </p:cNvPr>
          <p:cNvSpPr/>
          <p:nvPr/>
        </p:nvSpPr>
        <p:spPr>
          <a:xfrm>
            <a:off x="8570562" y="4826294"/>
            <a:ext cx="2946246" cy="1274179"/>
          </a:xfrm>
          <a:prstGeom prst="roundRect">
            <a:avLst>
              <a:gd name="adj" fmla="val 1691"/>
            </a:avLst>
          </a:prstGeom>
          <a:solidFill>
            <a:schemeClr val="bg1"/>
          </a:solidFill>
          <a:ln>
            <a:solidFill>
              <a:schemeClr val="accent1"/>
            </a:solidFill>
            <a:prstDash val="dash"/>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atin typeface="Century Gothic" panose="020B0502020202020204" pitchFamily="34" charset="0"/>
            </a:endParaRPr>
          </a:p>
        </p:txBody>
      </p:sp>
      <p:pic>
        <p:nvPicPr>
          <p:cNvPr id="46" name="Image 45" descr="Une image contenant texte, capture d’écran, moniteur, écran&#10;&#10;Description générée automatiquement">
            <a:extLst>
              <a:ext uri="{FF2B5EF4-FFF2-40B4-BE49-F238E27FC236}">
                <a16:creationId xmlns:a16="http://schemas.microsoft.com/office/drawing/2014/main" id="{0F3B8BFE-9D0F-EB00-4CAD-10CBC89F0233}"/>
              </a:ext>
            </a:extLst>
          </p:cNvPr>
          <p:cNvPicPr>
            <a:picLocks noChangeAspect="1"/>
          </p:cNvPicPr>
          <p:nvPr/>
        </p:nvPicPr>
        <p:blipFill>
          <a:blip r:embed="rId5"/>
          <a:stretch>
            <a:fillRect/>
          </a:stretch>
        </p:blipFill>
        <p:spPr>
          <a:xfrm>
            <a:off x="8699919" y="5049382"/>
            <a:ext cx="2687531" cy="851811"/>
          </a:xfrm>
          <a:prstGeom prst="rect">
            <a:avLst/>
          </a:prstGeom>
        </p:spPr>
      </p:pic>
      <p:sp>
        <p:nvSpPr>
          <p:cNvPr id="26" name="ZoneTexte 25">
            <a:extLst>
              <a:ext uri="{FF2B5EF4-FFF2-40B4-BE49-F238E27FC236}">
                <a16:creationId xmlns:a16="http://schemas.microsoft.com/office/drawing/2014/main" id="{52FF7899-4B48-7040-9FB6-8265263082BE}"/>
              </a:ext>
            </a:extLst>
          </p:cNvPr>
          <p:cNvSpPr txBox="1"/>
          <p:nvPr/>
        </p:nvSpPr>
        <p:spPr>
          <a:xfrm>
            <a:off x="5880899" y="5454341"/>
            <a:ext cx="2560305" cy="338554"/>
          </a:xfrm>
          <a:prstGeom prst="rect">
            <a:avLst/>
          </a:prstGeom>
          <a:noFill/>
        </p:spPr>
        <p:txBody>
          <a:bodyPr wrap="square">
            <a:spAutoFit/>
          </a:bodyPr>
          <a:lstStyle/>
          <a:p>
            <a:r>
              <a:rPr lang="fr-FR" sz="800">
                <a:latin typeface="Century Gothic" panose="020B0502020202020204" pitchFamily="34" charset="0"/>
              </a:rPr>
              <a:t>Diagramme en barres pour illustrer les résultats des questions à choix multiples</a:t>
            </a:r>
            <a:endParaRPr lang="fr-FR"/>
          </a:p>
        </p:txBody>
      </p:sp>
      <p:sp>
        <p:nvSpPr>
          <p:cNvPr id="27" name="ZoneTexte 26">
            <a:extLst>
              <a:ext uri="{FF2B5EF4-FFF2-40B4-BE49-F238E27FC236}">
                <a16:creationId xmlns:a16="http://schemas.microsoft.com/office/drawing/2014/main" id="{E0312174-E15A-8A4B-A0BA-E4EB819FF55C}"/>
              </a:ext>
            </a:extLst>
          </p:cNvPr>
          <p:cNvSpPr txBox="1"/>
          <p:nvPr/>
        </p:nvSpPr>
        <p:spPr>
          <a:xfrm>
            <a:off x="8581047" y="6117708"/>
            <a:ext cx="2560305" cy="338554"/>
          </a:xfrm>
          <a:prstGeom prst="rect">
            <a:avLst/>
          </a:prstGeom>
          <a:noFill/>
        </p:spPr>
        <p:txBody>
          <a:bodyPr wrap="square">
            <a:spAutoFit/>
          </a:bodyPr>
          <a:lstStyle/>
          <a:p>
            <a:r>
              <a:rPr lang="fr-FR" sz="800">
                <a:latin typeface="Century Gothic" panose="020B0502020202020204" pitchFamily="34" charset="0"/>
              </a:rPr>
              <a:t>Histogrammes sectionnés pour illustrer les résultats de différents segments de répondants</a:t>
            </a:r>
            <a:endParaRPr lang="fr-FR"/>
          </a:p>
        </p:txBody>
      </p:sp>
      <p:sp>
        <p:nvSpPr>
          <p:cNvPr id="29" name="Rectangle : coins arrondis 28">
            <a:extLst>
              <a:ext uri="{FF2B5EF4-FFF2-40B4-BE49-F238E27FC236}">
                <a16:creationId xmlns:a16="http://schemas.microsoft.com/office/drawing/2014/main" id="{3F6A050A-3617-8949-9965-2FE8054777BF}"/>
              </a:ext>
            </a:extLst>
          </p:cNvPr>
          <p:cNvSpPr/>
          <p:nvPr/>
        </p:nvSpPr>
        <p:spPr>
          <a:xfrm>
            <a:off x="3680919" y="3771795"/>
            <a:ext cx="1048254" cy="11189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fr-FR" sz="500">
                <a:solidFill>
                  <a:schemeClr val="accent1"/>
                </a:solidFill>
                <a:latin typeface="Century Gothic" panose="020B0502020202020204" pitchFamily="34" charset="0"/>
              </a:rPr>
              <a:t>Nombre de participants</a:t>
            </a:r>
          </a:p>
        </p:txBody>
      </p:sp>
      <p:sp>
        <p:nvSpPr>
          <p:cNvPr id="33" name="Rectangle : coins arrondis 32">
            <a:extLst>
              <a:ext uri="{FF2B5EF4-FFF2-40B4-BE49-F238E27FC236}">
                <a16:creationId xmlns:a16="http://schemas.microsoft.com/office/drawing/2014/main" id="{9C215A05-CA4A-6E46-A5C3-D19606D82497}"/>
              </a:ext>
            </a:extLst>
          </p:cNvPr>
          <p:cNvSpPr/>
          <p:nvPr/>
        </p:nvSpPr>
        <p:spPr>
          <a:xfrm>
            <a:off x="3680919" y="3901917"/>
            <a:ext cx="1048254" cy="111896"/>
          </a:xfrm>
          <a:prstGeom prst="roundRect">
            <a:avLst/>
          </a:prstGeom>
          <a:solidFill>
            <a:schemeClr val="accent4">
              <a:lumMod val="20000"/>
              <a:lumOff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none" rtlCol="0" anchor="ctr"/>
          <a:lstStyle/>
          <a:p>
            <a:pPr algn="ctr"/>
            <a:r>
              <a:rPr lang="fr-FR" sz="500">
                <a:solidFill>
                  <a:schemeClr val="accent1"/>
                </a:solidFill>
                <a:latin typeface="Century Gothic" panose="020B0502020202020204" pitchFamily="34" charset="0"/>
              </a:rPr>
              <a:t>Nombre de contributions</a:t>
            </a:r>
          </a:p>
        </p:txBody>
      </p:sp>
    </p:spTree>
    <p:extLst>
      <p:ext uri="{BB962C8B-B14F-4D97-AF65-F5344CB8AC3E}">
        <p14:creationId xmlns:p14="http://schemas.microsoft.com/office/powerpoint/2010/main" val="36881692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Espace réservé du texte 1">
            <a:extLst>
              <a:ext uri="{FF2B5EF4-FFF2-40B4-BE49-F238E27FC236}">
                <a16:creationId xmlns:a16="http://schemas.microsoft.com/office/drawing/2014/main" id="{D6E899D2-9FE8-009F-9AAE-118763BCB4D2}"/>
              </a:ext>
            </a:extLst>
          </p:cNvPr>
          <p:cNvSpPr>
            <a:spLocks noGrp="1"/>
          </p:cNvSpPr>
          <p:nvPr>
            <p:ph type="body" sz="quarter" idx="13"/>
          </p:nvPr>
        </p:nvSpPr>
        <p:spPr/>
        <p:txBody>
          <a:bodyPr/>
          <a:lstStyle/>
          <a:p>
            <a:r>
              <a:rPr lang="fr-FR"/>
              <a:t>LA MÉTHODE D’ANALYSE DES QUESTIONS OUVERTES</a:t>
            </a:r>
          </a:p>
        </p:txBody>
      </p:sp>
      <p:sp>
        <p:nvSpPr>
          <p:cNvPr id="3" name="Titre 2">
            <a:extLst>
              <a:ext uri="{FF2B5EF4-FFF2-40B4-BE49-F238E27FC236}">
                <a16:creationId xmlns:a16="http://schemas.microsoft.com/office/drawing/2014/main" id="{AC80A350-53A5-7F04-D0B9-53AFCEB548DE}"/>
              </a:ext>
            </a:extLst>
          </p:cNvPr>
          <p:cNvSpPr>
            <a:spLocks noGrp="1"/>
          </p:cNvSpPr>
          <p:nvPr>
            <p:ph type="title"/>
          </p:nvPr>
        </p:nvSpPr>
        <p:spPr/>
        <p:txBody>
          <a:bodyPr/>
          <a:lstStyle/>
          <a:p>
            <a:r>
              <a:rPr lang="fr-FR"/>
              <a:t>À PROPOS DE LA CONSULTATION</a:t>
            </a:r>
          </a:p>
        </p:txBody>
      </p:sp>
      <p:sp>
        <p:nvSpPr>
          <p:cNvPr id="5" name="Espace réservé du numéro de diapositive 8">
            <a:extLst>
              <a:ext uri="{FF2B5EF4-FFF2-40B4-BE49-F238E27FC236}">
                <a16:creationId xmlns:a16="http://schemas.microsoft.com/office/drawing/2014/main" id="{CA317C72-76B6-863F-542E-905F45FBF6E0}"/>
              </a:ext>
            </a:extLst>
          </p:cNvPr>
          <p:cNvSpPr txBox="1">
            <a:spLocks/>
          </p:cNvSpPr>
          <p:nvPr/>
        </p:nvSpPr>
        <p:spPr>
          <a:xfrm>
            <a:off x="10182995" y="6385715"/>
            <a:ext cx="1800000" cy="480000"/>
          </a:xfrm>
          <a:prstGeom prst="rect">
            <a:avLst/>
          </a:prstGeom>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16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r">
              <a:defRPr/>
            </a:pPr>
            <a:fld id="{86CB4B4D-7CA3-9044-876B-883B54F8677D}" type="slidenum">
              <a:rPr lang="fr-FR" sz="1100" b="1" smtClean="0">
                <a:solidFill>
                  <a:srgbClr val="011CA3"/>
                </a:solidFill>
              </a:rPr>
              <a:pPr algn="r">
                <a:defRPr/>
              </a:pPr>
              <a:t>8</a:t>
            </a:fld>
            <a:endParaRPr lang="fr-FR" sz="1100" b="1">
              <a:solidFill>
                <a:srgbClr val="011CA3"/>
              </a:solidFill>
            </a:endParaRPr>
          </a:p>
        </p:txBody>
      </p:sp>
      <p:sp>
        <p:nvSpPr>
          <p:cNvPr id="7" name="ZoneTexte 6">
            <a:extLst>
              <a:ext uri="{FF2B5EF4-FFF2-40B4-BE49-F238E27FC236}">
                <a16:creationId xmlns:a16="http://schemas.microsoft.com/office/drawing/2014/main" id="{21CEF39F-9437-5332-D4E6-917ED0969F81}"/>
              </a:ext>
            </a:extLst>
          </p:cNvPr>
          <p:cNvSpPr txBox="1"/>
          <p:nvPr/>
        </p:nvSpPr>
        <p:spPr>
          <a:xfrm>
            <a:off x="413922" y="1328177"/>
            <a:ext cx="11342642" cy="5134483"/>
          </a:xfrm>
          <a:prstGeom prst="rect">
            <a:avLst/>
          </a:prstGeom>
          <a:noFill/>
        </p:spPr>
        <p:txBody>
          <a:bodyPr wrap="square" rtlCol="0">
            <a:spAutoFit/>
          </a:bodyPr>
          <a:lstStyle/>
          <a:p>
            <a:pPr marR="0" lvl="0" indent="0" rtl="0">
              <a:lnSpc>
                <a:spcPct val="100000"/>
              </a:lnSpc>
              <a:buNone/>
            </a:pPr>
            <a:r>
              <a:rPr lang="fr-FR" sz="1100" b="1" spc="-20">
                <a:latin typeface="Century Gothic"/>
                <a:ea typeface="Century Gothic"/>
                <a:cs typeface="Century Gothic"/>
                <a:sym typeface="Century Gothic"/>
              </a:rPr>
              <a:t>P</a:t>
            </a:r>
            <a:r>
              <a:rPr lang="fr-FR" sz="1100" b="1" i="0" u="none" strike="noStrike" cap="none" spc="-20">
                <a:latin typeface="Century Gothic"/>
                <a:ea typeface="Century Gothic"/>
                <a:cs typeface="Century Gothic"/>
                <a:sym typeface="Century Gothic"/>
              </a:rPr>
              <a:t>our synthétiser les réponses aux questions ouvertes collectées sur les 3 </a:t>
            </a:r>
            <a:r>
              <a:rPr lang="fr-FR" sz="1100" b="1" i="0" u="none" strike="noStrike" cap="none" spc="-20">
                <a:solidFill>
                  <a:srgbClr val="000000"/>
                </a:solidFill>
                <a:latin typeface="Century Gothic" panose="020B0502020202020204" pitchFamily="34" charset="0"/>
                <a:ea typeface="Century Gothic"/>
                <a:cs typeface="Century Gothic"/>
                <a:sym typeface="Century Gothic"/>
              </a:rPr>
              <a:t>thématiques</a:t>
            </a:r>
            <a:r>
              <a:rPr lang="fr-FR" sz="1100" b="1" i="0" u="none" strike="noStrike" cap="none" spc="-20">
                <a:latin typeface="Century Gothic"/>
                <a:ea typeface="Century Gothic"/>
                <a:cs typeface="Century Gothic"/>
                <a:sym typeface="Century Gothic"/>
              </a:rPr>
              <a:t>, </a:t>
            </a:r>
            <a:r>
              <a:rPr lang="fr-FR" sz="1100" b="1" spc="-20">
                <a:latin typeface="Century Gothic"/>
                <a:ea typeface="Century Gothic"/>
                <a:cs typeface="Century Gothic"/>
                <a:sym typeface="Century Gothic"/>
              </a:rPr>
              <a:t>un outil </a:t>
            </a:r>
            <a:r>
              <a:rPr lang="fr-FR" sz="1100" b="1" i="0" u="none" strike="noStrike" cap="none" spc="-20">
                <a:latin typeface="Century Gothic"/>
                <a:ea typeface="Century Gothic"/>
                <a:cs typeface="Century Gothic"/>
                <a:sym typeface="Century Gothic"/>
              </a:rPr>
              <a:t>d’analyse sémantique a été utilisé, et une équipe d’analystes</a:t>
            </a:r>
            <a:r>
              <a:rPr lang="fr-FR" sz="1100" b="1" spc="-20">
                <a:latin typeface="Century Gothic"/>
                <a:ea typeface="Century Gothic"/>
                <a:cs typeface="Century Gothic"/>
                <a:sym typeface="Century Gothic"/>
              </a:rPr>
              <a:t> a été mobilisée.</a:t>
            </a:r>
            <a:r>
              <a:rPr lang="fr-FR" sz="1100" b="1" i="0" u="none" strike="noStrike" cap="none">
                <a:latin typeface="Century Gothic"/>
                <a:ea typeface="Century Gothic"/>
                <a:cs typeface="Century Gothic"/>
                <a:sym typeface="Century Gothic"/>
              </a:rPr>
              <a:t/>
            </a:r>
            <a:br>
              <a:rPr lang="fr-FR" sz="1100" b="1" i="0" u="none" strike="noStrike" cap="none">
                <a:latin typeface="Century Gothic"/>
                <a:ea typeface="Century Gothic"/>
                <a:cs typeface="Century Gothic"/>
                <a:sym typeface="Century Gothic"/>
              </a:rPr>
            </a:br>
            <a:endParaRPr lang="fr-FR" sz="1100" b="1" i="0" u="none" strike="noStrike" cap="none">
              <a:latin typeface="Century Gothic"/>
              <a:ea typeface="Century Gothic"/>
              <a:cs typeface="Century Gothic"/>
              <a:sym typeface="Century Gothic"/>
            </a:endParaRPr>
          </a:p>
          <a:p>
            <a:pPr marR="0" lvl="0" indent="0" rtl="0">
              <a:lnSpc>
                <a:spcPct val="100000"/>
              </a:lnSpc>
              <a:spcAft>
                <a:spcPts val="600"/>
              </a:spcAft>
              <a:buNone/>
            </a:pPr>
            <a:r>
              <a:rPr lang="fr-FR" sz="1100" b="1">
                <a:solidFill>
                  <a:srgbClr val="000000"/>
                </a:solidFill>
                <a:latin typeface="Century Gothic"/>
                <a:ea typeface="Century Gothic"/>
                <a:cs typeface="Century Gothic"/>
                <a:sym typeface="Century Gothic"/>
              </a:rPr>
              <a:t>Comment fonctionne l’outil d’analyse sémantique ?</a:t>
            </a:r>
          </a:p>
          <a:p>
            <a:pPr marR="0" lvl="0" indent="0" rtl="0">
              <a:lnSpc>
                <a:spcPct val="100000"/>
              </a:lnSpc>
              <a:spcAft>
                <a:spcPts val="600"/>
              </a:spcAft>
              <a:buNone/>
            </a:pPr>
            <a:r>
              <a:rPr lang="fr-FR" sz="1100" i="0" u="none" strike="noStrike" cap="none">
                <a:solidFill>
                  <a:srgbClr val="000000"/>
                </a:solidFill>
                <a:latin typeface="Century Gothic"/>
                <a:ea typeface="Century Gothic"/>
                <a:cs typeface="Century Gothic"/>
                <a:sym typeface="Century Gothic"/>
              </a:rPr>
              <a:t>L'analyse est réalisée grâce à l'appui d'un algorithme de regroupement sémantique​ garantissant une analyse exhaustive et non biaisée​. Elle est supervisée par un regard humain. Le référentiel est propre à chaque consultation : il est bâti de manière ad hoc sur la base de l'expression des participants.</a:t>
            </a:r>
          </a:p>
          <a:p>
            <a:pPr marR="0" lvl="0" indent="0" algn="just" rtl="0">
              <a:buNone/>
            </a:pPr>
            <a:r>
              <a:rPr lang="fr-FR" sz="1100" b="0" i="0" u="none" strike="noStrike" cap="none">
                <a:solidFill>
                  <a:srgbClr val="000000"/>
                </a:solidFill>
                <a:latin typeface="Century Gothic"/>
                <a:ea typeface="Century Gothic"/>
                <a:cs typeface="Century Gothic"/>
                <a:sym typeface="Century Gothic"/>
              </a:rPr>
              <a:t>L’analyse sémantique et lexicale des réponses ouvertes permet de :</a:t>
            </a:r>
            <a:endParaRPr lang="fr-FR" sz="1100"/>
          </a:p>
          <a:p>
            <a:pPr marR="0" lvl="0" indent="-228600" algn="just" rtl="0">
              <a:buClr>
                <a:srgbClr val="000000"/>
              </a:buClr>
              <a:buSzPts val="1000"/>
              <a:buFont typeface="Arial"/>
              <a:buAutoNum type="arabicPeriod"/>
            </a:pPr>
            <a:r>
              <a:rPr lang="fr-FR" sz="1100" b="0" i="0" u="none" strike="noStrike" cap="none">
                <a:solidFill>
                  <a:srgbClr val="000000"/>
                </a:solidFill>
                <a:latin typeface="Century Gothic"/>
                <a:ea typeface="Century Gothic"/>
                <a:cs typeface="Century Gothic"/>
                <a:sym typeface="Century Gothic"/>
              </a:rPr>
              <a:t>Regrouper les réponses comparables par unité de sens afin de créer un référentiel pondéré, on parle de groupes sémantiques ;</a:t>
            </a:r>
            <a:endParaRPr lang="fr-FR" sz="1100"/>
          </a:p>
          <a:p>
            <a:pPr marR="0" lvl="0" indent="-228600" algn="just" rtl="0">
              <a:buClr>
                <a:srgbClr val="000000"/>
              </a:buClr>
              <a:buSzPts val="1000"/>
              <a:buFont typeface="Arial"/>
              <a:buAutoNum type="arabicPeriod"/>
            </a:pPr>
            <a:r>
              <a:rPr lang="fr-FR" sz="1100" b="0" i="0" u="none" strike="noStrike" cap="none">
                <a:solidFill>
                  <a:srgbClr val="000000"/>
                </a:solidFill>
                <a:latin typeface="Century Gothic"/>
                <a:ea typeface="Century Gothic"/>
                <a:cs typeface="Century Gothic"/>
                <a:sym typeface="Century Gothic"/>
              </a:rPr>
              <a:t>Cartographier l’opinion collective en identifiant les idées fortes et les signaux faibles qui traversent le corpus analysé.</a:t>
            </a:r>
            <a:endParaRPr lang="fr-FR" sz="1100">
              <a:latin typeface="Century Gothic"/>
              <a:sym typeface="Century Gothic"/>
            </a:endParaRPr>
          </a:p>
          <a:p>
            <a:pPr marR="0" lvl="0" algn="just" rtl="0">
              <a:spcBef>
                <a:spcPts val="600"/>
              </a:spcBef>
              <a:buClr>
                <a:srgbClr val="000000"/>
              </a:buClr>
              <a:buSzPts val="1000"/>
            </a:pPr>
            <a:r>
              <a:rPr lang="fr-FR" sz="1100" i="1">
                <a:latin typeface="Century Gothic"/>
                <a:sym typeface="Century Gothic"/>
              </a:rPr>
              <a:t>Des experts sectoriels (notamment au sein des CNR thématiques) ont été mobilisés.</a:t>
            </a:r>
          </a:p>
          <a:p>
            <a:pPr marR="0" lvl="0" algn="just" rtl="0">
              <a:spcBef>
                <a:spcPts val="600"/>
              </a:spcBef>
              <a:buClr>
                <a:srgbClr val="000000"/>
              </a:buClr>
              <a:buSzPts val="1000"/>
            </a:pPr>
            <a:endParaRPr lang="fr-FR" sz="1100" b="0" i="0" u="none" strike="noStrike" cap="none">
              <a:solidFill>
                <a:srgbClr val="000000"/>
              </a:solidFill>
              <a:latin typeface="Century Gothic"/>
              <a:ea typeface="Century Gothic"/>
              <a:cs typeface="Century Gothic"/>
              <a:sym typeface="Century Gothic"/>
            </a:endParaRPr>
          </a:p>
          <a:p>
            <a:pPr marR="0" lvl="0" indent="0" algn="just" rtl="0">
              <a:lnSpc>
                <a:spcPct val="100000"/>
              </a:lnSpc>
              <a:spcAft>
                <a:spcPts val="600"/>
              </a:spcAft>
              <a:buNone/>
            </a:pPr>
            <a:r>
              <a:rPr lang="fr-FR" sz="1100" b="1" i="0" u="none" strike="noStrike" cap="none">
                <a:solidFill>
                  <a:srgbClr val="000000"/>
                </a:solidFill>
                <a:latin typeface="Century Gothic"/>
                <a:ea typeface="Century Gothic"/>
                <a:cs typeface="Century Gothic"/>
                <a:sym typeface="Century Gothic"/>
              </a:rPr>
              <a:t>Comment lire les chiffres ? </a:t>
            </a:r>
            <a:endParaRPr lang="fr-FR" sz="1100" b="0" i="0" u="none" strike="noStrike" cap="none">
              <a:solidFill>
                <a:srgbClr val="000000"/>
              </a:solidFill>
              <a:latin typeface="Century Gothic"/>
              <a:ea typeface="Century Gothic"/>
              <a:cs typeface="Century Gothic"/>
              <a:sym typeface="Century Gothic"/>
            </a:endParaRPr>
          </a:p>
          <a:p>
            <a:pPr marR="0" lvl="0" indent="0" algn="just" rtl="0">
              <a:buNone/>
            </a:pPr>
            <a:r>
              <a:rPr lang="fr-FR" sz="1100" b="0" i="0" u="none" strike="noStrike" cap="none">
                <a:solidFill>
                  <a:srgbClr val="000000"/>
                </a:solidFill>
                <a:latin typeface="Century Gothic"/>
                <a:ea typeface="Century Gothic"/>
                <a:cs typeface="Century Gothic"/>
                <a:sym typeface="Century Gothic"/>
              </a:rPr>
              <a:t>Les pourcentages partagés dans l’ensemble du document sont calculés sur la base du nombre de contributions par question. Lorsqu’on affirme que 10% des </a:t>
            </a:r>
            <a:r>
              <a:rPr lang="fr-FR" sz="1100" b="0" i="0" cap="none">
                <a:latin typeface="Century Gothic"/>
                <a:ea typeface="Century Gothic"/>
                <a:cs typeface="Century Gothic"/>
                <a:sym typeface="Century Gothic"/>
              </a:rPr>
              <a:t>contributions</a:t>
            </a:r>
            <a:r>
              <a:rPr lang="fr-FR" sz="1100" b="0" i="0" u="none" strike="noStrike" cap="none">
                <a:solidFill>
                  <a:schemeClr val="accent2"/>
                </a:solidFill>
                <a:latin typeface="Century Gothic"/>
                <a:ea typeface="Century Gothic"/>
                <a:cs typeface="Century Gothic"/>
                <a:sym typeface="Century Gothic"/>
              </a:rPr>
              <a:t> </a:t>
            </a:r>
            <a:r>
              <a:rPr lang="fr-FR" sz="1100" b="0" i="0" u="none" strike="noStrike" cap="none">
                <a:solidFill>
                  <a:srgbClr val="000000"/>
                </a:solidFill>
                <a:latin typeface="Century Gothic"/>
                <a:ea typeface="Century Gothic"/>
                <a:cs typeface="Century Gothic"/>
                <a:sym typeface="Century Gothic"/>
              </a:rPr>
              <a:t>expriment l’idée A, cela revient à dire que 10% des réponses libres apportées à la question ont été classées dans le groupe </a:t>
            </a:r>
            <a:r>
              <a:rPr lang="fr-FR" sz="1100" b="0" i="0" u="none" strike="noStrike" cap="none">
                <a:latin typeface="Century Gothic"/>
                <a:ea typeface="Century Gothic"/>
                <a:cs typeface="Century Gothic"/>
                <a:sym typeface="Century Gothic"/>
              </a:rPr>
              <a:t>sémantique A (avec un taux d’erreur inférieur à </a:t>
            </a:r>
            <a:r>
              <a:rPr lang="fr-FR" sz="1100">
                <a:latin typeface="Century Gothic"/>
                <a:ea typeface="Century Gothic"/>
                <a:cs typeface="Century Gothic"/>
                <a:sym typeface="Century Gothic"/>
              </a:rPr>
              <a:t>15</a:t>
            </a:r>
            <a:r>
              <a:rPr lang="fr-FR" sz="1100" b="0" i="0" u="none" strike="noStrike" cap="none">
                <a:latin typeface="Century Gothic"/>
                <a:ea typeface="Century Gothic"/>
                <a:cs typeface="Century Gothic"/>
                <a:sym typeface="Century Gothic"/>
              </a:rPr>
              <a:t>%).</a:t>
            </a:r>
          </a:p>
          <a:p>
            <a:pPr marR="0" lvl="0" indent="0" algn="just" rtl="0">
              <a:buNone/>
            </a:pPr>
            <a:r>
              <a:rPr lang="fr-FR" sz="1100" b="0" i="0" u="none" strike="noStrike" cap="none">
                <a:solidFill>
                  <a:srgbClr val="000000"/>
                </a:solidFill>
                <a:latin typeface="Century Gothic"/>
                <a:ea typeface="Century Gothic"/>
                <a:cs typeface="Century Gothic"/>
                <a:sym typeface="Century Gothic"/>
              </a:rPr>
              <a:t>Pour bien appréhender les chiffres qui jalonnent le document, il faut rappeler qu’une statistique supérieure à 15% est considérée comme importante dans la méthodologie d'analyse des questions ouvertes, puisque </a:t>
            </a:r>
            <a:r>
              <a:rPr lang="fr-FR" sz="1100" b="0" i="0" u="none" cap="none">
                <a:solidFill>
                  <a:schemeClr val="tx1"/>
                </a:solidFill>
                <a:latin typeface="Century Gothic"/>
                <a:ea typeface="Century Gothic"/>
                <a:cs typeface="Century Gothic"/>
                <a:sym typeface="Century Gothic"/>
              </a:rPr>
              <a:t>ces questions </a:t>
            </a:r>
            <a:r>
              <a:rPr lang="fr-FR" sz="1100" b="0" i="0" u="none" strike="noStrike" cap="none">
                <a:solidFill>
                  <a:schemeClr val="tx1"/>
                </a:solidFill>
                <a:latin typeface="Century Gothic"/>
                <a:ea typeface="Century Gothic"/>
                <a:cs typeface="Century Gothic"/>
                <a:sym typeface="Century Gothic"/>
              </a:rPr>
              <a:t>ne proposent pas d’options prédéfinies.</a:t>
            </a:r>
          </a:p>
          <a:p>
            <a:pPr marR="0" lvl="0" indent="0" algn="just" rtl="0">
              <a:buNone/>
            </a:pPr>
            <a:r>
              <a:rPr lang="fr-FR" sz="1100">
                <a:latin typeface="Century Gothic"/>
                <a:ea typeface="Century Gothic"/>
                <a:cs typeface="Century Gothic"/>
                <a:sym typeface="Century Gothic"/>
              </a:rPr>
              <a:t>Par ailleurs, il est à noter que c</a:t>
            </a:r>
            <a:r>
              <a:rPr lang="fr-FR" sz="1100" b="0" i="0" u="none" strike="noStrike" cap="none">
                <a:solidFill>
                  <a:schemeClr val="tx1"/>
                </a:solidFill>
                <a:latin typeface="Century Gothic"/>
                <a:ea typeface="Century Gothic"/>
                <a:cs typeface="Century Gothic"/>
                <a:sym typeface="Century Gothic"/>
              </a:rPr>
              <a:t>haque contributeur peut partager plusieurs contributions en réponse à une question. </a:t>
            </a:r>
          </a:p>
          <a:p>
            <a:pPr marR="0" lvl="0" indent="0" algn="just" rtl="0">
              <a:lnSpc>
                <a:spcPct val="114999"/>
              </a:lnSpc>
              <a:buNone/>
            </a:pPr>
            <a:endParaRPr lang="fr-FR" sz="1100" b="0" i="0" u="none" strike="noStrike" cap="none">
              <a:solidFill>
                <a:srgbClr val="000000"/>
              </a:solidFill>
              <a:latin typeface="Century Gothic"/>
              <a:ea typeface="Century Gothic"/>
              <a:cs typeface="Century Gothic"/>
              <a:sym typeface="Century Gothic"/>
            </a:endParaRPr>
          </a:p>
          <a:p>
            <a:pPr marR="0" lvl="0" indent="0" algn="just" rtl="0">
              <a:spcAft>
                <a:spcPts val="600"/>
              </a:spcAft>
              <a:buNone/>
            </a:pPr>
            <a:r>
              <a:rPr lang="fr-FR" sz="1100" b="1" i="0" u="none" strike="noStrike" cap="none">
                <a:solidFill>
                  <a:srgbClr val="000000"/>
                </a:solidFill>
                <a:latin typeface="Century Gothic"/>
                <a:ea typeface="Century Gothic"/>
                <a:cs typeface="Century Gothic"/>
                <a:sym typeface="Century Gothic"/>
              </a:rPr>
              <a:t>Comment sont sélectionnées les idées rares ? </a:t>
            </a:r>
            <a:endParaRPr lang="fr-FR" sz="1100" b="0" i="0" u="none" strike="noStrike" cap="none">
              <a:solidFill>
                <a:srgbClr val="000000"/>
              </a:solidFill>
              <a:latin typeface="Century Gothic"/>
              <a:ea typeface="Century Gothic"/>
              <a:cs typeface="Century Gothic"/>
              <a:sym typeface="Century Gothic"/>
            </a:endParaRPr>
          </a:p>
          <a:p>
            <a:pPr marR="0" lvl="0" indent="0" algn="just" rtl="0">
              <a:spcAft>
                <a:spcPts val="600"/>
              </a:spcAft>
              <a:buNone/>
            </a:pPr>
            <a:r>
              <a:rPr lang="fr-FR" sz="1100" b="0" i="0" u="none" strike="noStrike" cap="none">
                <a:solidFill>
                  <a:srgbClr val="000000"/>
                </a:solidFill>
                <a:latin typeface="Century Gothic"/>
                <a:ea typeface="Century Gothic"/>
                <a:cs typeface="Century Gothic"/>
                <a:sym typeface="Century Gothic"/>
              </a:rPr>
              <a:t>Les idées rares sont des contributions dont le propos ou la forme présentent une singularité. Notre algorithme qualifie l’originalité des contributions à partir d’un certain nombre de critères (longueur, vocabulaire, marqueurs de projection, marqueurs d’autorité,…) et nous met à disposition une liste d’idées rares que notre équipe d’analystes filtre à nouveau. </a:t>
            </a:r>
          </a:p>
          <a:p>
            <a:pPr marR="0" lvl="0" indent="0" algn="just" rtl="0">
              <a:lnSpc>
                <a:spcPct val="100000"/>
              </a:lnSpc>
              <a:buNone/>
            </a:pPr>
            <a:r>
              <a:rPr lang="fr-FR" sz="1100" b="0" i="0" u="none" strike="noStrike" cap="none">
                <a:solidFill>
                  <a:srgbClr val="000000"/>
                </a:solidFill>
                <a:latin typeface="Century Gothic"/>
                <a:ea typeface="Century Gothic"/>
                <a:cs typeface="Century Gothic"/>
                <a:sym typeface="Century Gothic"/>
              </a:rPr>
              <a:t>Les critères retenus pour sélectionner les </a:t>
            </a:r>
            <a:r>
              <a:rPr lang="fr-FR" sz="1100">
                <a:latin typeface="Century Gothic"/>
                <a:ea typeface="Century Gothic"/>
                <a:cs typeface="Century Gothic"/>
                <a:sym typeface="Century Gothic"/>
              </a:rPr>
              <a:t>idées rares</a:t>
            </a:r>
            <a:r>
              <a:rPr lang="fr-FR" sz="1100" b="0" i="0" u="none" strike="noStrike" cap="none">
                <a:solidFill>
                  <a:srgbClr val="000000"/>
                </a:solidFill>
                <a:latin typeface="Century Gothic"/>
                <a:ea typeface="Century Gothic"/>
                <a:cs typeface="Century Gothic"/>
                <a:sym typeface="Century Gothic"/>
              </a:rPr>
              <a:t> les plus pertinentes au sein de la liste constituée par l’algorithme sont les suivants : </a:t>
            </a:r>
            <a:endParaRPr lang="fr-FR" sz="1100"/>
          </a:p>
          <a:p>
            <a:pPr marR="0" lvl="0" indent="-133350" algn="just" rtl="0">
              <a:lnSpc>
                <a:spcPct val="100000"/>
              </a:lnSpc>
              <a:buClr>
                <a:srgbClr val="000000"/>
              </a:buClr>
              <a:buSzPts val="1000"/>
              <a:buFont typeface="Arial"/>
              <a:buChar char="-"/>
            </a:pPr>
            <a:r>
              <a:rPr lang="fr-FR" sz="1100" b="0" i="0" u="none" strike="noStrike" cap="none" spc="-20">
                <a:solidFill>
                  <a:srgbClr val="000000"/>
                </a:solidFill>
                <a:latin typeface="Century Gothic"/>
                <a:ea typeface="Century Gothic"/>
                <a:cs typeface="Century Gothic"/>
                <a:sym typeface="Century Gothic"/>
              </a:rPr>
              <a:t>La contribution est élaborée ou argumentée</a:t>
            </a:r>
            <a:endParaRPr lang="fr-FR" sz="1100" spc="-20"/>
          </a:p>
          <a:p>
            <a:pPr marR="0" lvl="0" indent="-133350" rtl="0">
              <a:lnSpc>
                <a:spcPct val="100000"/>
              </a:lnSpc>
              <a:spcAft>
                <a:spcPts val="600"/>
              </a:spcAft>
              <a:buClr>
                <a:srgbClr val="000000"/>
              </a:buClr>
              <a:buSzPts val="1000"/>
              <a:buFont typeface="Arial"/>
              <a:buChar char="-"/>
            </a:pPr>
            <a:r>
              <a:rPr lang="fr-FR" sz="1100" b="0" i="0" u="none" strike="noStrike" cap="none" spc="-40">
                <a:solidFill>
                  <a:srgbClr val="000000"/>
                </a:solidFill>
                <a:latin typeface="Century Gothic"/>
                <a:ea typeface="Century Gothic"/>
                <a:cs typeface="Century Gothic"/>
                <a:sym typeface="Century Gothic"/>
              </a:rPr>
              <a:t>La contribution illustre un thème </a:t>
            </a:r>
            <a:r>
              <a:rPr lang="fr-FR" sz="1100" spc="-40">
                <a:solidFill>
                  <a:srgbClr val="000000"/>
                </a:solidFill>
                <a:latin typeface="Century Gothic"/>
                <a:ea typeface="Century Gothic"/>
                <a:cs typeface="Century Gothic"/>
                <a:sym typeface="Century Gothic"/>
              </a:rPr>
              <a:t>important parmi les </a:t>
            </a:r>
            <a:r>
              <a:rPr lang="fr-FR" sz="1100" b="0" i="0" u="none" strike="noStrike" cap="none" spc="-40">
                <a:solidFill>
                  <a:srgbClr val="000000"/>
                </a:solidFill>
                <a:latin typeface="Century Gothic"/>
                <a:ea typeface="Century Gothic"/>
                <a:cs typeface="Century Gothic"/>
                <a:sym typeface="Century Gothic"/>
              </a:rPr>
              <a:t>réponses apportées aux questions de la thématique </a:t>
            </a:r>
            <a:endParaRPr lang="fr-FR" sz="1100" spc="-40">
              <a:latin typeface="Century Gothic"/>
              <a:ea typeface="Century Gothic"/>
              <a:cs typeface="Century Gothic"/>
              <a:sym typeface="Century Gothic"/>
            </a:endParaRPr>
          </a:p>
          <a:p>
            <a:pPr algn="just">
              <a:buSzPts val="1000"/>
            </a:pPr>
            <a:r>
              <a:rPr lang="fr-FR" sz="1100" spc="-30">
                <a:latin typeface="Century Gothic"/>
                <a:ea typeface="Century Gothic"/>
                <a:cs typeface="Century Gothic"/>
                <a:sym typeface="Century Gothic"/>
              </a:rPr>
              <a:t>Une fois les idées rares mises à disposition par l’algorithme, notre équipe finalise la </a:t>
            </a:r>
            <a:r>
              <a:rPr lang="fr-FR" sz="1100" b="0" i="0" u="none" strike="noStrike" cap="none" spc="-30">
                <a:solidFill>
                  <a:srgbClr val="000000"/>
                </a:solidFill>
                <a:latin typeface="Century Gothic"/>
                <a:ea typeface="Century Gothic"/>
                <a:cs typeface="Century Gothic"/>
                <a:sym typeface="Century Gothic"/>
              </a:rPr>
              <a:t>sélection de façon à représenter la diversité des enjeux exposés dans chaque thématique.</a:t>
            </a:r>
          </a:p>
        </p:txBody>
      </p:sp>
    </p:spTree>
    <p:extLst>
      <p:ext uri="{BB962C8B-B14F-4D97-AF65-F5344CB8AC3E}">
        <p14:creationId xmlns:p14="http://schemas.microsoft.com/office/powerpoint/2010/main" val="310315770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Espace réservé du texte 7">
            <a:extLst>
              <a:ext uri="{FF2B5EF4-FFF2-40B4-BE49-F238E27FC236}">
                <a16:creationId xmlns:a16="http://schemas.microsoft.com/office/drawing/2014/main" id="{6E088310-86E9-7C41-A4DE-6A984E728CE1}"/>
              </a:ext>
            </a:extLst>
          </p:cNvPr>
          <p:cNvSpPr>
            <a:spLocks noGrp="1"/>
          </p:cNvSpPr>
          <p:nvPr>
            <p:ph type="body" sz="quarter" idx="13"/>
          </p:nvPr>
        </p:nvSpPr>
        <p:spPr/>
        <p:txBody>
          <a:bodyPr/>
          <a:lstStyle/>
          <a:p>
            <a:r>
              <a:rPr lang="fr-FR"/>
              <a:t>LA CONSULTATION EN CHIFFRES</a:t>
            </a:r>
          </a:p>
        </p:txBody>
      </p:sp>
      <p:sp>
        <p:nvSpPr>
          <p:cNvPr id="15" name="Titre 14">
            <a:extLst>
              <a:ext uri="{FF2B5EF4-FFF2-40B4-BE49-F238E27FC236}">
                <a16:creationId xmlns:a16="http://schemas.microsoft.com/office/drawing/2014/main" id="{F8C051A4-C431-A744-A0A8-4246E1BC8339}"/>
              </a:ext>
            </a:extLst>
          </p:cNvPr>
          <p:cNvSpPr>
            <a:spLocks noGrp="1"/>
          </p:cNvSpPr>
          <p:nvPr>
            <p:ph type="title"/>
          </p:nvPr>
        </p:nvSpPr>
        <p:spPr/>
        <p:txBody>
          <a:bodyPr/>
          <a:lstStyle/>
          <a:p>
            <a:r>
              <a:rPr lang="fr-FR"/>
              <a:t>À PROPOS DE LA CONSULTATION</a:t>
            </a:r>
          </a:p>
        </p:txBody>
      </p:sp>
      <p:sp>
        <p:nvSpPr>
          <p:cNvPr id="16" name="ZoneTexte 15">
            <a:extLst>
              <a:ext uri="{FF2B5EF4-FFF2-40B4-BE49-F238E27FC236}">
                <a16:creationId xmlns:a16="http://schemas.microsoft.com/office/drawing/2014/main" id="{543C7573-6CA2-A74D-87FF-168714BE2BC1}"/>
              </a:ext>
            </a:extLst>
          </p:cNvPr>
          <p:cNvSpPr txBox="1"/>
          <p:nvPr/>
        </p:nvSpPr>
        <p:spPr>
          <a:xfrm>
            <a:off x="5223230" y="3772589"/>
            <a:ext cx="1390124" cy="530915"/>
          </a:xfrm>
          <a:prstGeom prst="rect">
            <a:avLst/>
          </a:prstGeom>
          <a:noFill/>
        </p:spPr>
        <p:txBody>
          <a:bodyPr wrap="square" rtlCol="0" anchor="ctr">
            <a:spAutoFit/>
          </a:bodyPr>
          <a:lstStyle/>
          <a:p>
            <a:pPr algn="l"/>
            <a:r>
              <a:rPr lang="fr-FR" b="1">
                <a:solidFill>
                  <a:schemeClr val="accent1"/>
                </a:solidFill>
                <a:latin typeface="Century Gothic" panose="020B0502020202020204" pitchFamily="34" charset="0"/>
              </a:rPr>
              <a:t>LOGEMENT</a:t>
            </a:r>
          </a:p>
          <a:p>
            <a:r>
              <a:rPr lang="fr-FR" sz="1050">
                <a:solidFill>
                  <a:schemeClr val="accent1"/>
                </a:solidFill>
                <a:latin typeface="Century Gothic" panose="020B0502020202020204" pitchFamily="34" charset="0"/>
              </a:rPr>
              <a:t>19 questions</a:t>
            </a:r>
          </a:p>
        </p:txBody>
      </p:sp>
      <p:sp>
        <p:nvSpPr>
          <p:cNvPr id="17" name="ZoneTexte 16">
            <a:extLst>
              <a:ext uri="{FF2B5EF4-FFF2-40B4-BE49-F238E27FC236}">
                <a16:creationId xmlns:a16="http://schemas.microsoft.com/office/drawing/2014/main" id="{2F8C8F77-C9C5-E544-B3E9-ACEB33724643}"/>
              </a:ext>
            </a:extLst>
          </p:cNvPr>
          <p:cNvSpPr txBox="1"/>
          <p:nvPr/>
        </p:nvSpPr>
        <p:spPr>
          <a:xfrm>
            <a:off x="5223230" y="5325190"/>
            <a:ext cx="1492716" cy="530915"/>
          </a:xfrm>
          <a:prstGeom prst="rect">
            <a:avLst/>
          </a:prstGeom>
          <a:noFill/>
        </p:spPr>
        <p:txBody>
          <a:bodyPr wrap="square" rtlCol="0" anchor="ctr">
            <a:spAutoFit/>
          </a:bodyPr>
          <a:lstStyle/>
          <a:p>
            <a:pPr algn="l"/>
            <a:r>
              <a:rPr lang="fr-FR" b="1">
                <a:solidFill>
                  <a:schemeClr val="accent1"/>
                </a:solidFill>
                <a:latin typeface="Century Gothic" panose="020B0502020202020204" pitchFamily="34" charset="0"/>
              </a:rPr>
              <a:t>NUMÉRIQUE</a:t>
            </a:r>
          </a:p>
          <a:p>
            <a:r>
              <a:rPr lang="fr-FR" sz="1050">
                <a:solidFill>
                  <a:schemeClr val="accent1"/>
                </a:solidFill>
                <a:latin typeface="Century Gothic" panose="020B0502020202020204" pitchFamily="34" charset="0"/>
              </a:rPr>
              <a:t>20 questions</a:t>
            </a:r>
          </a:p>
        </p:txBody>
      </p:sp>
      <p:sp>
        <p:nvSpPr>
          <p:cNvPr id="18" name="Rectangle : coins arrondis 17">
            <a:extLst>
              <a:ext uri="{FF2B5EF4-FFF2-40B4-BE49-F238E27FC236}">
                <a16:creationId xmlns:a16="http://schemas.microsoft.com/office/drawing/2014/main" id="{9A6D9582-733D-1A4D-8347-F4F22D209A91}"/>
              </a:ext>
            </a:extLst>
          </p:cNvPr>
          <p:cNvSpPr/>
          <p:nvPr/>
        </p:nvSpPr>
        <p:spPr>
          <a:xfrm>
            <a:off x="4497498" y="1898851"/>
            <a:ext cx="5607036" cy="1255558"/>
          </a:xfrm>
          <a:prstGeom prst="roundRect">
            <a:avLst>
              <a:gd name="adj" fmla="val 368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atin typeface="Century Gothic" panose="020B0502020202020204" pitchFamily="34" charset="0"/>
            </a:endParaRPr>
          </a:p>
        </p:txBody>
      </p:sp>
      <p:sp>
        <p:nvSpPr>
          <p:cNvPr id="19" name="ZoneTexte 18">
            <a:extLst>
              <a:ext uri="{FF2B5EF4-FFF2-40B4-BE49-F238E27FC236}">
                <a16:creationId xmlns:a16="http://schemas.microsoft.com/office/drawing/2014/main" id="{9CB6D389-8684-7945-A913-CCFC771F1746}"/>
              </a:ext>
            </a:extLst>
          </p:cNvPr>
          <p:cNvSpPr txBox="1"/>
          <p:nvPr/>
        </p:nvSpPr>
        <p:spPr>
          <a:xfrm>
            <a:off x="7186530" y="2141653"/>
            <a:ext cx="2785371" cy="338554"/>
          </a:xfrm>
          <a:prstGeom prst="rect">
            <a:avLst/>
          </a:prstGeom>
          <a:noFill/>
        </p:spPr>
        <p:txBody>
          <a:bodyPr wrap="square" rtlCol="0">
            <a:spAutoFit/>
          </a:bodyPr>
          <a:lstStyle/>
          <a:p>
            <a:pPr algn="l"/>
            <a:r>
              <a:rPr lang="fr-FR" sz="1600" b="1" dirty="0">
                <a:solidFill>
                  <a:schemeClr val="accent1"/>
                </a:solidFill>
                <a:effectLst/>
                <a:latin typeface="Century Gothic" panose="020B0502020202020204" pitchFamily="34" charset="0"/>
              </a:rPr>
              <a:t>4’339 </a:t>
            </a:r>
            <a:r>
              <a:rPr lang="fr-FR" sz="1100" b="1" dirty="0">
                <a:solidFill>
                  <a:schemeClr val="accent1"/>
                </a:solidFill>
                <a:effectLst/>
                <a:latin typeface="Century Gothic" panose="020B0502020202020204" pitchFamily="34" charset="0"/>
              </a:rPr>
              <a:t> </a:t>
            </a:r>
            <a:r>
              <a:rPr lang="fr-FR" sz="1100" dirty="0">
                <a:solidFill>
                  <a:schemeClr val="accent1"/>
                </a:solidFill>
                <a:latin typeface="Century Gothic" panose="020B0502020202020204" pitchFamily="34" charset="0"/>
              </a:rPr>
              <a:t>répondants</a:t>
            </a:r>
          </a:p>
        </p:txBody>
      </p:sp>
      <p:sp>
        <p:nvSpPr>
          <p:cNvPr id="20" name="ZoneTexte 19">
            <a:extLst>
              <a:ext uri="{FF2B5EF4-FFF2-40B4-BE49-F238E27FC236}">
                <a16:creationId xmlns:a16="http://schemas.microsoft.com/office/drawing/2014/main" id="{0FD0B6F4-77D3-5C43-935A-F7228B4CA5C4}"/>
              </a:ext>
            </a:extLst>
          </p:cNvPr>
          <p:cNvSpPr txBox="1"/>
          <p:nvPr/>
        </p:nvSpPr>
        <p:spPr>
          <a:xfrm>
            <a:off x="5223230" y="2261172"/>
            <a:ext cx="1550424" cy="530915"/>
          </a:xfrm>
          <a:prstGeom prst="rect">
            <a:avLst/>
          </a:prstGeom>
          <a:noFill/>
        </p:spPr>
        <p:txBody>
          <a:bodyPr wrap="square" rtlCol="0" anchor="ctr">
            <a:spAutoFit/>
          </a:bodyPr>
          <a:lstStyle/>
          <a:p>
            <a:pPr algn="l"/>
            <a:r>
              <a:rPr lang="fr-FR" b="1">
                <a:solidFill>
                  <a:schemeClr val="accent1"/>
                </a:solidFill>
                <a:latin typeface="Century Gothic" panose="020B0502020202020204" pitchFamily="34" charset="0"/>
              </a:rPr>
              <a:t>BIEN VIEILLIR</a:t>
            </a:r>
          </a:p>
          <a:p>
            <a:pPr algn="l"/>
            <a:r>
              <a:rPr lang="fr-FR" sz="1050">
                <a:solidFill>
                  <a:schemeClr val="accent1"/>
                </a:solidFill>
                <a:latin typeface="Century Gothic" panose="020B0502020202020204" pitchFamily="34" charset="0"/>
              </a:rPr>
              <a:t>12 questions</a:t>
            </a:r>
          </a:p>
        </p:txBody>
      </p:sp>
      <p:pic>
        <p:nvPicPr>
          <p:cNvPr id="21" name="Image 20">
            <a:extLst>
              <a:ext uri="{FF2B5EF4-FFF2-40B4-BE49-F238E27FC236}">
                <a16:creationId xmlns:a16="http://schemas.microsoft.com/office/drawing/2014/main" id="{6981CA80-1087-054C-A5B5-20BE0F6D0D15}"/>
              </a:ext>
            </a:extLst>
          </p:cNvPr>
          <p:cNvPicPr>
            <a:picLocks noChangeAspect="1"/>
          </p:cNvPicPr>
          <p:nvPr/>
        </p:nvPicPr>
        <p:blipFill rotWithShape="1">
          <a:blip r:embed="rId3"/>
          <a:srcRect l="9492" t="7593" r="7464" b="7593"/>
          <a:stretch/>
        </p:blipFill>
        <p:spPr>
          <a:xfrm>
            <a:off x="4217266" y="2246599"/>
            <a:ext cx="560462" cy="560062"/>
          </a:xfrm>
          <a:prstGeom prst="ellipse">
            <a:avLst/>
          </a:prstGeom>
          <a:ln>
            <a:solidFill>
              <a:schemeClr val="bg1">
                <a:lumMod val="75000"/>
              </a:schemeClr>
            </a:solidFill>
          </a:ln>
        </p:spPr>
      </p:pic>
      <p:sp>
        <p:nvSpPr>
          <p:cNvPr id="22" name="ZoneTexte 21">
            <a:extLst>
              <a:ext uri="{FF2B5EF4-FFF2-40B4-BE49-F238E27FC236}">
                <a16:creationId xmlns:a16="http://schemas.microsoft.com/office/drawing/2014/main" id="{159EB888-69EC-0641-B609-A92F47AD5F43}"/>
              </a:ext>
            </a:extLst>
          </p:cNvPr>
          <p:cNvSpPr txBox="1"/>
          <p:nvPr/>
        </p:nvSpPr>
        <p:spPr>
          <a:xfrm>
            <a:off x="7186531" y="2553732"/>
            <a:ext cx="3326552" cy="338554"/>
          </a:xfrm>
          <a:prstGeom prst="rect">
            <a:avLst/>
          </a:prstGeom>
          <a:noFill/>
        </p:spPr>
        <p:txBody>
          <a:bodyPr wrap="square" rtlCol="0">
            <a:spAutoFit/>
          </a:bodyPr>
          <a:lstStyle/>
          <a:p>
            <a:pPr algn="l"/>
            <a:r>
              <a:rPr lang="fr-FR" sz="1600" b="1">
                <a:solidFill>
                  <a:schemeClr val="accent1"/>
                </a:solidFill>
                <a:latin typeface="Century Gothic" panose="020B0502020202020204" pitchFamily="34" charset="0"/>
              </a:rPr>
              <a:t>65’822 </a:t>
            </a:r>
            <a:r>
              <a:rPr lang="fr-FR" sz="1100">
                <a:solidFill>
                  <a:schemeClr val="accent1"/>
                </a:solidFill>
                <a:latin typeface="Century Gothic" panose="020B0502020202020204" pitchFamily="34" charset="0"/>
              </a:rPr>
              <a:t>contributions totales</a:t>
            </a:r>
          </a:p>
        </p:txBody>
      </p:sp>
      <p:sp>
        <p:nvSpPr>
          <p:cNvPr id="23" name="Rectangle : coins arrondis 22">
            <a:extLst>
              <a:ext uri="{FF2B5EF4-FFF2-40B4-BE49-F238E27FC236}">
                <a16:creationId xmlns:a16="http://schemas.microsoft.com/office/drawing/2014/main" id="{2836D87A-E3F5-9F43-AB05-E64E57C3299B}"/>
              </a:ext>
            </a:extLst>
          </p:cNvPr>
          <p:cNvSpPr/>
          <p:nvPr/>
        </p:nvSpPr>
        <p:spPr>
          <a:xfrm>
            <a:off x="4497498" y="3372676"/>
            <a:ext cx="5607036" cy="1255558"/>
          </a:xfrm>
          <a:prstGeom prst="roundRect">
            <a:avLst>
              <a:gd name="adj" fmla="val 368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atin typeface="Century Gothic" panose="020B0502020202020204" pitchFamily="34" charset="0"/>
            </a:endParaRPr>
          </a:p>
        </p:txBody>
      </p:sp>
      <p:sp>
        <p:nvSpPr>
          <p:cNvPr id="24" name="Rectangle : coins arrondis 23">
            <a:extLst>
              <a:ext uri="{FF2B5EF4-FFF2-40B4-BE49-F238E27FC236}">
                <a16:creationId xmlns:a16="http://schemas.microsoft.com/office/drawing/2014/main" id="{CC8220BD-AB94-CB4E-83A2-A376D9D90487}"/>
              </a:ext>
            </a:extLst>
          </p:cNvPr>
          <p:cNvSpPr/>
          <p:nvPr/>
        </p:nvSpPr>
        <p:spPr>
          <a:xfrm>
            <a:off x="4497498" y="4962868"/>
            <a:ext cx="5607036" cy="1255558"/>
          </a:xfrm>
          <a:prstGeom prst="roundRect">
            <a:avLst>
              <a:gd name="adj" fmla="val 3680"/>
            </a:avLst>
          </a:prstGeom>
          <a:noFill/>
          <a:ln>
            <a:solidFill>
              <a:schemeClr val="bg1">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a:latin typeface="Century Gothic" panose="020B0502020202020204" pitchFamily="34" charset="0"/>
            </a:endParaRPr>
          </a:p>
        </p:txBody>
      </p:sp>
      <p:pic>
        <p:nvPicPr>
          <p:cNvPr id="25" name="Image 24">
            <a:extLst>
              <a:ext uri="{FF2B5EF4-FFF2-40B4-BE49-F238E27FC236}">
                <a16:creationId xmlns:a16="http://schemas.microsoft.com/office/drawing/2014/main" id="{C9932197-2513-B941-81F3-ADF9DB3A616B}"/>
              </a:ext>
            </a:extLst>
          </p:cNvPr>
          <p:cNvPicPr>
            <a:picLocks noChangeAspect="1"/>
          </p:cNvPicPr>
          <p:nvPr/>
        </p:nvPicPr>
        <p:blipFill rotWithShape="1">
          <a:blip r:embed="rId4"/>
          <a:srcRect l="4890" r="5237"/>
          <a:stretch/>
        </p:blipFill>
        <p:spPr>
          <a:xfrm>
            <a:off x="4217266" y="3711621"/>
            <a:ext cx="560462" cy="560394"/>
          </a:xfrm>
          <a:prstGeom prst="ellipse">
            <a:avLst/>
          </a:prstGeom>
          <a:ln>
            <a:solidFill>
              <a:schemeClr val="bg1">
                <a:lumMod val="75000"/>
              </a:schemeClr>
            </a:solidFill>
          </a:ln>
        </p:spPr>
      </p:pic>
      <p:pic>
        <p:nvPicPr>
          <p:cNvPr id="26" name="Image 25">
            <a:extLst>
              <a:ext uri="{FF2B5EF4-FFF2-40B4-BE49-F238E27FC236}">
                <a16:creationId xmlns:a16="http://schemas.microsoft.com/office/drawing/2014/main" id="{4EBDC848-8C93-9E41-9461-2C8954FE7675}"/>
              </a:ext>
            </a:extLst>
          </p:cNvPr>
          <p:cNvPicPr>
            <a:picLocks noChangeAspect="1"/>
          </p:cNvPicPr>
          <p:nvPr/>
        </p:nvPicPr>
        <p:blipFill rotWithShape="1">
          <a:blip r:embed="rId5"/>
          <a:srcRect l="8111" t="3911" r="660" b="8166"/>
          <a:stretch/>
        </p:blipFill>
        <p:spPr>
          <a:xfrm>
            <a:off x="4217266" y="5316393"/>
            <a:ext cx="576164" cy="576164"/>
          </a:xfrm>
          <a:prstGeom prst="ellipse">
            <a:avLst/>
          </a:prstGeom>
          <a:ln>
            <a:solidFill>
              <a:schemeClr val="bg1">
                <a:lumMod val="75000"/>
              </a:schemeClr>
            </a:solidFill>
          </a:ln>
        </p:spPr>
      </p:pic>
      <p:sp>
        <p:nvSpPr>
          <p:cNvPr id="27" name="ZoneTexte 26">
            <a:extLst>
              <a:ext uri="{FF2B5EF4-FFF2-40B4-BE49-F238E27FC236}">
                <a16:creationId xmlns:a16="http://schemas.microsoft.com/office/drawing/2014/main" id="{F7C35284-9C92-3C41-9F7B-CCB1C546E6EB}"/>
              </a:ext>
            </a:extLst>
          </p:cNvPr>
          <p:cNvSpPr txBox="1"/>
          <p:nvPr/>
        </p:nvSpPr>
        <p:spPr>
          <a:xfrm>
            <a:off x="7186531" y="3669815"/>
            <a:ext cx="2785370" cy="338554"/>
          </a:xfrm>
          <a:prstGeom prst="rect">
            <a:avLst/>
          </a:prstGeom>
          <a:noFill/>
        </p:spPr>
        <p:txBody>
          <a:bodyPr wrap="square" rtlCol="0">
            <a:spAutoFit/>
          </a:bodyPr>
          <a:lstStyle/>
          <a:p>
            <a:r>
              <a:rPr kumimoji="0" lang="fr-FR" sz="1600" b="1" i="0" u="none" strike="noStrike" kern="1200" cap="none" spc="0" normalizeH="0" baseline="0" noProof="0" dirty="0">
                <a:ln>
                  <a:noFill/>
                </a:ln>
                <a:solidFill>
                  <a:srgbClr val="0B00B2"/>
                </a:solidFill>
                <a:effectLst/>
                <a:uLnTx/>
                <a:uFillTx/>
                <a:latin typeface="Century Gothic" panose="020B0502020202020204" pitchFamily="34" charset="0"/>
                <a:ea typeface="+mn-ea"/>
                <a:cs typeface="+mn-cs"/>
              </a:rPr>
              <a:t>2’764 </a:t>
            </a:r>
            <a:r>
              <a:rPr lang="fr-FR" sz="1100" b="1" dirty="0">
                <a:solidFill>
                  <a:schemeClr val="accent1"/>
                </a:solidFill>
                <a:effectLst/>
                <a:latin typeface="Century Gothic" panose="020B0502020202020204" pitchFamily="34" charset="0"/>
              </a:rPr>
              <a:t> </a:t>
            </a:r>
            <a:r>
              <a:rPr lang="fr-FR" sz="1100" dirty="0">
                <a:solidFill>
                  <a:schemeClr val="accent1"/>
                </a:solidFill>
                <a:latin typeface="Century Gothic" panose="020B0502020202020204" pitchFamily="34" charset="0"/>
              </a:rPr>
              <a:t>répondants</a:t>
            </a:r>
          </a:p>
        </p:txBody>
      </p:sp>
      <p:sp>
        <p:nvSpPr>
          <p:cNvPr id="28" name="ZoneTexte 27">
            <a:extLst>
              <a:ext uri="{FF2B5EF4-FFF2-40B4-BE49-F238E27FC236}">
                <a16:creationId xmlns:a16="http://schemas.microsoft.com/office/drawing/2014/main" id="{834ED7FD-4FD2-E04B-BC73-76C0BAB02E42}"/>
              </a:ext>
            </a:extLst>
          </p:cNvPr>
          <p:cNvSpPr txBox="1"/>
          <p:nvPr/>
        </p:nvSpPr>
        <p:spPr>
          <a:xfrm>
            <a:off x="7186532" y="3996269"/>
            <a:ext cx="1856598" cy="338554"/>
          </a:xfrm>
          <a:prstGeom prst="rect">
            <a:avLst/>
          </a:prstGeom>
          <a:noFill/>
        </p:spPr>
        <p:txBody>
          <a:bodyPr wrap="square" rtlCol="0">
            <a:spAutoFit/>
          </a:bodyPr>
          <a:lstStyle/>
          <a:p>
            <a:pPr algn="l"/>
            <a:r>
              <a:rPr lang="fr-FR" sz="1600" b="1">
                <a:solidFill>
                  <a:schemeClr val="accent1"/>
                </a:solidFill>
                <a:latin typeface="Century Gothic" panose="020B0502020202020204" pitchFamily="34" charset="0"/>
              </a:rPr>
              <a:t>65’876</a:t>
            </a:r>
            <a:r>
              <a:rPr lang="fr-FR" sz="1100" b="1">
                <a:solidFill>
                  <a:schemeClr val="accent1"/>
                </a:solidFill>
                <a:latin typeface="Century Gothic" panose="020B0502020202020204" pitchFamily="34" charset="0"/>
              </a:rPr>
              <a:t> </a:t>
            </a:r>
            <a:r>
              <a:rPr lang="fr-FR" sz="1100">
                <a:solidFill>
                  <a:schemeClr val="accent1"/>
                </a:solidFill>
                <a:latin typeface="Century Gothic" panose="020B0502020202020204" pitchFamily="34" charset="0"/>
              </a:rPr>
              <a:t>contributions</a:t>
            </a:r>
          </a:p>
        </p:txBody>
      </p:sp>
      <p:sp>
        <p:nvSpPr>
          <p:cNvPr id="29" name="ZoneTexte 28">
            <a:extLst>
              <a:ext uri="{FF2B5EF4-FFF2-40B4-BE49-F238E27FC236}">
                <a16:creationId xmlns:a16="http://schemas.microsoft.com/office/drawing/2014/main" id="{02222865-5A35-2642-8F6B-EE4634F7F017}"/>
              </a:ext>
            </a:extLst>
          </p:cNvPr>
          <p:cNvSpPr txBox="1"/>
          <p:nvPr/>
        </p:nvSpPr>
        <p:spPr>
          <a:xfrm>
            <a:off x="7186531" y="5245907"/>
            <a:ext cx="2785371" cy="338554"/>
          </a:xfrm>
          <a:prstGeom prst="rect">
            <a:avLst/>
          </a:prstGeom>
          <a:noFill/>
        </p:spPr>
        <p:txBody>
          <a:bodyPr wrap="square" rtlCol="0">
            <a:spAutoFit/>
          </a:bodyPr>
          <a:lstStyle/>
          <a:p>
            <a:r>
              <a:rPr lang="fr-FR" sz="1600" b="1" dirty="0">
                <a:solidFill>
                  <a:schemeClr val="accent1"/>
                </a:solidFill>
                <a:latin typeface="Century Gothic"/>
              </a:rPr>
              <a:t>2’458 </a:t>
            </a:r>
            <a:r>
              <a:rPr lang="fr-FR" sz="1200" b="1" dirty="0">
                <a:solidFill>
                  <a:schemeClr val="accent1"/>
                </a:solidFill>
                <a:effectLst/>
                <a:latin typeface="Century Gothic" panose="020B0502020202020204" pitchFamily="34" charset="0"/>
              </a:rPr>
              <a:t> </a:t>
            </a:r>
            <a:r>
              <a:rPr lang="fr-FR" sz="1100" dirty="0">
                <a:solidFill>
                  <a:schemeClr val="accent1"/>
                </a:solidFill>
                <a:latin typeface="Century Gothic" panose="020B0502020202020204" pitchFamily="34" charset="0"/>
              </a:rPr>
              <a:t>répondants</a:t>
            </a:r>
          </a:p>
        </p:txBody>
      </p:sp>
      <p:sp>
        <p:nvSpPr>
          <p:cNvPr id="30" name="ZoneTexte 29">
            <a:extLst>
              <a:ext uri="{FF2B5EF4-FFF2-40B4-BE49-F238E27FC236}">
                <a16:creationId xmlns:a16="http://schemas.microsoft.com/office/drawing/2014/main" id="{9B8EAB0B-B2A4-9647-BDC1-61DEE72B9761}"/>
              </a:ext>
            </a:extLst>
          </p:cNvPr>
          <p:cNvSpPr txBox="1"/>
          <p:nvPr/>
        </p:nvSpPr>
        <p:spPr>
          <a:xfrm>
            <a:off x="7186532" y="5572361"/>
            <a:ext cx="1758815" cy="338554"/>
          </a:xfrm>
          <a:prstGeom prst="rect">
            <a:avLst/>
          </a:prstGeom>
          <a:noFill/>
        </p:spPr>
        <p:txBody>
          <a:bodyPr wrap="square" rtlCol="0">
            <a:spAutoFit/>
          </a:bodyPr>
          <a:lstStyle/>
          <a:p>
            <a:pPr algn="l"/>
            <a:r>
              <a:rPr lang="fr-FR" sz="1600" b="1">
                <a:solidFill>
                  <a:schemeClr val="accent1"/>
                </a:solidFill>
                <a:latin typeface="Century Gothic" panose="020B0502020202020204" pitchFamily="34" charset="0"/>
              </a:rPr>
              <a:t>56’166 </a:t>
            </a:r>
            <a:r>
              <a:rPr lang="fr-FR" sz="1100">
                <a:solidFill>
                  <a:schemeClr val="accent1"/>
                </a:solidFill>
                <a:latin typeface="Century Gothic" panose="020B0502020202020204" pitchFamily="34" charset="0"/>
              </a:rPr>
              <a:t>contributions</a:t>
            </a:r>
          </a:p>
        </p:txBody>
      </p:sp>
      <p:sp>
        <p:nvSpPr>
          <p:cNvPr id="2" name="Espace réservé du numéro de diapositive 8">
            <a:extLst>
              <a:ext uri="{FF2B5EF4-FFF2-40B4-BE49-F238E27FC236}">
                <a16:creationId xmlns:a16="http://schemas.microsoft.com/office/drawing/2014/main" id="{83C402C6-EF57-D8F2-1397-3CC04B0E3677}"/>
              </a:ext>
            </a:extLst>
          </p:cNvPr>
          <p:cNvSpPr txBox="1">
            <a:spLocks/>
          </p:cNvSpPr>
          <p:nvPr/>
        </p:nvSpPr>
        <p:spPr>
          <a:xfrm>
            <a:off x="10182995" y="6385715"/>
            <a:ext cx="1800000" cy="480000"/>
          </a:xfrm>
          <a:prstGeom prst="rect">
            <a:avLst/>
          </a:prstGeom>
          <a:extLst>
            <a:ext uri="{C572A759-6A51-4108-AA02-DFA0A04FC94B}">
              <ma14:wrappingTextBoxFlag xmlns:m="http://schemas.openxmlformats.org/officeDocument/2006/math" xmlns:a14="http://schemas.microsoft.com/office/drawing/2010/main" xmlns:ma14="http://schemas.microsoft.com/office/mac/drawingml/2011/main" xmlns="" val="1"/>
            </a:ext>
          </a:extLst>
        </p:spPr>
        <p:txBody>
          <a:bodyPr/>
          <a:lstStyle>
            <a:defPPr marL="0" marR="0" indent="0" algn="l" defTabSz="914400" rtl="0" fontAlgn="auto" latinLnBrk="1"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defRPr>
            </a:defPPr>
            <a:lvl1pPr marL="0" marR="0" indent="0" algn="l" defTabSz="1219169"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1pPr>
            <a:lvl2pPr marL="0" marR="0" indent="457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2pPr>
            <a:lvl3pPr marL="0" marR="0" indent="914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3pPr>
            <a:lvl4pPr marL="0" marR="0" indent="1371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4pPr>
            <a:lvl5pPr marL="0" marR="0" indent="18288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5pPr>
            <a:lvl6pPr marL="0" marR="0" indent="22860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6pPr>
            <a:lvl7pPr marL="0" marR="0" indent="27432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7pPr>
            <a:lvl8pPr marL="0" marR="0" indent="32004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8pPr>
            <a:lvl9pPr marL="0" marR="0" indent="3657600" algn="l" defTabSz="914400" rtl="0" fontAlgn="auto" latinLnBrk="0" hangingPunct="0">
              <a:lnSpc>
                <a:spcPct val="100000"/>
              </a:lnSpc>
              <a:spcBef>
                <a:spcPts val="0"/>
              </a:spcBef>
              <a:spcAft>
                <a:spcPts val="0"/>
              </a:spcAft>
              <a:buClrTx/>
              <a:buSzTx/>
              <a:buFontTx/>
              <a:buNone/>
              <a:tabLst/>
              <a:defRPr kumimoji="0" sz="1800" b="0" i="0" u="none" strike="noStrike" cap="none" spc="0" normalizeH="0" baseline="0">
                <a:ln>
                  <a:noFill/>
                </a:ln>
                <a:solidFill>
                  <a:srgbClr val="000000"/>
                </a:solidFill>
                <a:effectLst/>
                <a:uFillTx/>
                <a:latin typeface="Arial"/>
                <a:ea typeface="Arial"/>
                <a:cs typeface="Arial"/>
                <a:sym typeface="Arial"/>
              </a:defRPr>
            </a:lvl9pPr>
          </a:lstStyle>
          <a:p>
            <a:pPr algn="r">
              <a:defRPr/>
            </a:pPr>
            <a:fld id="{86CB4B4D-7CA3-9044-876B-883B54F8677D}" type="slidenum">
              <a:rPr lang="fr-FR" sz="1100" b="1" smtClean="0">
                <a:solidFill>
                  <a:srgbClr val="011CA3"/>
                </a:solidFill>
              </a:rPr>
              <a:pPr algn="r">
                <a:defRPr/>
              </a:pPr>
              <a:t>9</a:t>
            </a:fld>
            <a:endParaRPr lang="fr-FR" sz="1100" b="1">
              <a:solidFill>
                <a:srgbClr val="011CA3"/>
              </a:solidFill>
            </a:endParaRPr>
          </a:p>
        </p:txBody>
      </p:sp>
      <p:sp>
        <p:nvSpPr>
          <p:cNvPr id="3" name="ZoneTexte 2">
            <a:extLst>
              <a:ext uri="{FF2B5EF4-FFF2-40B4-BE49-F238E27FC236}">
                <a16:creationId xmlns:a16="http://schemas.microsoft.com/office/drawing/2014/main" id="{7B80B37B-223D-91AE-DE2C-65498A948D66}"/>
              </a:ext>
            </a:extLst>
          </p:cNvPr>
          <p:cNvSpPr txBox="1"/>
          <p:nvPr/>
        </p:nvSpPr>
        <p:spPr>
          <a:xfrm>
            <a:off x="4296779" y="6510299"/>
            <a:ext cx="2603598" cy="230832"/>
          </a:xfrm>
          <a:prstGeom prst="rect">
            <a:avLst/>
          </a:prstGeom>
          <a:noFill/>
        </p:spPr>
        <p:txBody>
          <a:bodyPr wrap="none" rtlCol="0">
            <a:spAutoFit/>
          </a:bodyPr>
          <a:lstStyle/>
          <a:p>
            <a:pPr algn="ctr"/>
            <a:r>
              <a:rPr lang="fr-FR" sz="900" i="1" dirty="0">
                <a:latin typeface="Century Gothic" panose="020B0502020202020204" pitchFamily="34" charset="0"/>
              </a:rPr>
              <a:t>Contributions en date du 8 décembre 2022</a:t>
            </a:r>
          </a:p>
        </p:txBody>
      </p:sp>
      <p:sp>
        <p:nvSpPr>
          <p:cNvPr id="4" name="Rectangle : coins arrondis 3">
            <a:extLst>
              <a:ext uri="{FF2B5EF4-FFF2-40B4-BE49-F238E27FC236}">
                <a16:creationId xmlns:a16="http://schemas.microsoft.com/office/drawing/2014/main" id="{B70DAE33-231C-9244-A428-A8A7950849AF}"/>
              </a:ext>
            </a:extLst>
          </p:cNvPr>
          <p:cNvSpPr/>
          <p:nvPr/>
        </p:nvSpPr>
        <p:spPr>
          <a:xfrm>
            <a:off x="415089" y="1898850"/>
            <a:ext cx="3021005" cy="4319575"/>
          </a:xfrm>
          <a:prstGeom prst="roundRect">
            <a:avLst>
              <a:gd name="adj" fmla="val 3680"/>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fr-FR" b="1" dirty="0">
              <a:latin typeface="Century Gothic" panose="020B0502020202020204" pitchFamily="34" charset="0"/>
            </a:endParaRPr>
          </a:p>
        </p:txBody>
      </p:sp>
      <p:sp>
        <p:nvSpPr>
          <p:cNvPr id="5" name="ZoneTexte 4">
            <a:extLst>
              <a:ext uri="{FF2B5EF4-FFF2-40B4-BE49-F238E27FC236}">
                <a16:creationId xmlns:a16="http://schemas.microsoft.com/office/drawing/2014/main" id="{D6F98461-0A9C-FD34-9755-29DB0984BB64}"/>
              </a:ext>
            </a:extLst>
          </p:cNvPr>
          <p:cNvSpPr txBox="1"/>
          <p:nvPr/>
        </p:nvSpPr>
        <p:spPr>
          <a:xfrm>
            <a:off x="639872" y="4336186"/>
            <a:ext cx="2568332" cy="461665"/>
          </a:xfrm>
          <a:prstGeom prst="rect">
            <a:avLst/>
          </a:prstGeom>
          <a:noFill/>
        </p:spPr>
        <p:txBody>
          <a:bodyPr wrap="none" rtlCol="0">
            <a:spAutoFit/>
          </a:bodyPr>
          <a:lstStyle/>
          <a:p>
            <a:pPr algn="l"/>
            <a:r>
              <a:rPr lang="fr-FR" sz="1200" b="1" dirty="0">
                <a:solidFill>
                  <a:schemeClr val="bg1"/>
                </a:solidFill>
                <a:latin typeface="Century Gothic" panose="020B0502020202020204" pitchFamily="34" charset="0"/>
              </a:rPr>
              <a:t>Nombre de contributions totales</a:t>
            </a:r>
          </a:p>
          <a:p>
            <a:pPr algn="l"/>
            <a:r>
              <a:rPr lang="fr-FR" sz="1100" dirty="0">
                <a:solidFill>
                  <a:schemeClr val="bg1"/>
                </a:solidFill>
                <a:latin typeface="Century Gothic" panose="020B0502020202020204" pitchFamily="34" charset="0"/>
              </a:rPr>
              <a:t>(questions ouvertes et fermées)</a:t>
            </a:r>
          </a:p>
        </p:txBody>
      </p:sp>
      <p:sp>
        <p:nvSpPr>
          <p:cNvPr id="6" name="ZoneTexte 5">
            <a:extLst>
              <a:ext uri="{FF2B5EF4-FFF2-40B4-BE49-F238E27FC236}">
                <a16:creationId xmlns:a16="http://schemas.microsoft.com/office/drawing/2014/main" id="{14125611-988F-1F09-7B84-E405A21511A9}"/>
              </a:ext>
            </a:extLst>
          </p:cNvPr>
          <p:cNvSpPr txBox="1"/>
          <p:nvPr/>
        </p:nvSpPr>
        <p:spPr>
          <a:xfrm>
            <a:off x="639872" y="2849730"/>
            <a:ext cx="2153154" cy="461665"/>
          </a:xfrm>
          <a:prstGeom prst="rect">
            <a:avLst/>
          </a:prstGeom>
          <a:noFill/>
        </p:spPr>
        <p:txBody>
          <a:bodyPr wrap="none" rtlCol="0">
            <a:spAutoFit/>
          </a:bodyPr>
          <a:lstStyle/>
          <a:p>
            <a:pPr algn="l"/>
            <a:r>
              <a:rPr lang="fr-FR" sz="1200" b="1" dirty="0">
                <a:solidFill>
                  <a:schemeClr val="bg1"/>
                </a:solidFill>
                <a:latin typeface="Century Gothic" panose="020B0502020202020204" pitchFamily="34" charset="0"/>
              </a:rPr>
              <a:t>Nombre de questionnaires</a:t>
            </a:r>
          </a:p>
          <a:p>
            <a:pPr algn="l"/>
            <a:r>
              <a:rPr lang="fr-FR" sz="1200" b="1" dirty="0">
                <a:solidFill>
                  <a:schemeClr val="bg1"/>
                </a:solidFill>
                <a:latin typeface="Century Gothic" panose="020B0502020202020204" pitchFamily="34" charset="0"/>
              </a:rPr>
              <a:t>complétés</a:t>
            </a:r>
          </a:p>
        </p:txBody>
      </p:sp>
      <p:sp>
        <p:nvSpPr>
          <p:cNvPr id="9" name="ZoneTexte 8">
            <a:extLst>
              <a:ext uri="{FF2B5EF4-FFF2-40B4-BE49-F238E27FC236}">
                <a16:creationId xmlns:a16="http://schemas.microsoft.com/office/drawing/2014/main" id="{6C9E27BC-BB0B-B19F-5FB8-7ABDBD185D31}"/>
              </a:ext>
            </a:extLst>
          </p:cNvPr>
          <p:cNvSpPr txBox="1"/>
          <p:nvPr/>
        </p:nvSpPr>
        <p:spPr>
          <a:xfrm>
            <a:off x="639872" y="4830748"/>
            <a:ext cx="1309974" cy="461665"/>
          </a:xfrm>
          <a:prstGeom prst="rect">
            <a:avLst/>
          </a:prstGeom>
          <a:noFill/>
        </p:spPr>
        <p:txBody>
          <a:bodyPr wrap="none" rtlCol="0">
            <a:spAutoFit/>
          </a:bodyPr>
          <a:lstStyle/>
          <a:p>
            <a:r>
              <a:rPr lang="fr-FR" sz="2400" b="1" dirty="0">
                <a:solidFill>
                  <a:schemeClr val="bg1"/>
                </a:solidFill>
                <a:latin typeface="Century Gothic" panose="020B0502020202020204" pitchFamily="34" charset="0"/>
              </a:rPr>
              <a:t>187’864</a:t>
            </a:r>
          </a:p>
        </p:txBody>
      </p:sp>
      <p:sp>
        <p:nvSpPr>
          <p:cNvPr id="10" name="ZoneTexte 9">
            <a:extLst>
              <a:ext uri="{FF2B5EF4-FFF2-40B4-BE49-F238E27FC236}">
                <a16:creationId xmlns:a16="http://schemas.microsoft.com/office/drawing/2014/main" id="{2BED8355-02A8-A614-B3B5-0F2781A0D865}"/>
              </a:ext>
            </a:extLst>
          </p:cNvPr>
          <p:cNvSpPr txBox="1"/>
          <p:nvPr/>
        </p:nvSpPr>
        <p:spPr>
          <a:xfrm>
            <a:off x="639872" y="3357167"/>
            <a:ext cx="963725" cy="461665"/>
          </a:xfrm>
          <a:prstGeom prst="rect">
            <a:avLst/>
          </a:prstGeom>
          <a:noFill/>
        </p:spPr>
        <p:txBody>
          <a:bodyPr wrap="none" rtlCol="0">
            <a:spAutoFit/>
          </a:bodyPr>
          <a:lstStyle/>
          <a:p>
            <a:pPr algn="l"/>
            <a:r>
              <a:rPr lang="fr-FR" sz="2400" b="1" dirty="0">
                <a:solidFill>
                  <a:schemeClr val="bg1"/>
                </a:solidFill>
                <a:latin typeface="Century Gothic" panose="020B0502020202020204" pitchFamily="34" charset="0"/>
              </a:rPr>
              <a:t>9’561</a:t>
            </a:r>
          </a:p>
        </p:txBody>
      </p:sp>
    </p:spTree>
    <p:extLst>
      <p:ext uri="{BB962C8B-B14F-4D97-AF65-F5344CB8AC3E}">
        <p14:creationId xmlns:p14="http://schemas.microsoft.com/office/powerpoint/2010/main" val="956595230"/>
      </p:ext>
    </p:extLst>
  </p:cSld>
  <p:clrMapOvr>
    <a:masterClrMapping/>
  </p:clrMapOvr>
</p:sld>
</file>

<file path=ppt/theme/theme1.xml><?xml version="1.0" encoding="utf-8"?>
<a:theme xmlns:a="http://schemas.openxmlformats.org/drawingml/2006/main" name="Thème Office">
  <a:themeElements>
    <a:clrScheme name="CNR V2">
      <a:dk1>
        <a:srgbClr val="000000"/>
      </a:dk1>
      <a:lt1>
        <a:srgbClr val="FFFFFF"/>
      </a:lt1>
      <a:dk2>
        <a:srgbClr val="44546A"/>
      </a:dk2>
      <a:lt2>
        <a:srgbClr val="E7E6E6"/>
      </a:lt2>
      <a:accent1>
        <a:srgbClr val="0B00B2"/>
      </a:accent1>
      <a:accent2>
        <a:srgbClr val="E52E31"/>
      </a:accent2>
      <a:accent3>
        <a:srgbClr val="A26E51"/>
      </a:accent3>
      <a:accent4>
        <a:srgbClr val="0465A9"/>
      </a:accent4>
      <a:accent5>
        <a:srgbClr val="9FCBED"/>
      </a:accent5>
      <a:accent6>
        <a:srgbClr val="C2E0F2"/>
      </a:accent6>
      <a:hlink>
        <a:srgbClr val="E52E31"/>
      </a:hlink>
      <a:folHlink>
        <a:srgbClr val="026F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b="1" dirty="0" smtClean="0">
            <a:latin typeface="Century Gothic" panose="020B0502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200" b="1" dirty="0" smtClean="0">
            <a:latin typeface="Century Gothic" panose="020B0502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1_Thème Office">
  <a:themeElements>
    <a:clrScheme name="CNR V2">
      <a:dk1>
        <a:srgbClr val="000000"/>
      </a:dk1>
      <a:lt1>
        <a:srgbClr val="FFFFFF"/>
      </a:lt1>
      <a:dk2>
        <a:srgbClr val="44546A"/>
      </a:dk2>
      <a:lt2>
        <a:srgbClr val="E7E6E6"/>
      </a:lt2>
      <a:accent1>
        <a:srgbClr val="0B00B2"/>
      </a:accent1>
      <a:accent2>
        <a:srgbClr val="E52E31"/>
      </a:accent2>
      <a:accent3>
        <a:srgbClr val="A26E51"/>
      </a:accent3>
      <a:accent4>
        <a:srgbClr val="0465A9"/>
      </a:accent4>
      <a:accent5>
        <a:srgbClr val="9FCBED"/>
      </a:accent5>
      <a:accent6>
        <a:srgbClr val="C2E0F2"/>
      </a:accent6>
      <a:hlink>
        <a:srgbClr val="E52E31"/>
      </a:hlink>
      <a:folHlink>
        <a:srgbClr val="026F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Conception personnalisé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2_Thème Office">
  <a:themeElements>
    <a:clrScheme name="CNR V2">
      <a:dk1>
        <a:srgbClr val="000000"/>
      </a:dk1>
      <a:lt1>
        <a:srgbClr val="FFFFFF"/>
      </a:lt1>
      <a:dk2>
        <a:srgbClr val="44546A"/>
      </a:dk2>
      <a:lt2>
        <a:srgbClr val="E7E6E6"/>
      </a:lt2>
      <a:accent1>
        <a:srgbClr val="0B00B2"/>
      </a:accent1>
      <a:accent2>
        <a:srgbClr val="E52E31"/>
      </a:accent2>
      <a:accent3>
        <a:srgbClr val="A26E51"/>
      </a:accent3>
      <a:accent4>
        <a:srgbClr val="0465A9"/>
      </a:accent4>
      <a:accent5>
        <a:srgbClr val="9FCBED"/>
      </a:accent5>
      <a:accent6>
        <a:srgbClr val="C2E0F2"/>
      </a:accent6>
      <a:hlink>
        <a:srgbClr val="E52E31"/>
      </a:hlink>
      <a:folHlink>
        <a:srgbClr val="026F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a:ln>
          <a:noFill/>
        </a:ln>
      </a:spPr>
      <a:bodyPr rtlCol="0" anchor="ctr"/>
      <a:lstStyle>
        <a:defPPr algn="ctr">
          <a:defRPr b="1" dirty="0" smtClean="0">
            <a:latin typeface="Century Gothic" panose="020B0502020202020204" pitchFamily="34" charset="0"/>
          </a:defRPr>
        </a:defPPr>
      </a:lstStyle>
      <a:style>
        <a:lnRef idx="2">
          <a:schemeClr val="accent1">
            <a:shade val="50000"/>
          </a:schemeClr>
        </a:lnRef>
        <a:fillRef idx="1">
          <a:schemeClr val="accent1"/>
        </a:fillRef>
        <a:effectRef idx="0">
          <a:schemeClr val="accent1"/>
        </a:effectRef>
        <a:fontRef idx="minor">
          <a:schemeClr val="lt1"/>
        </a:fontRef>
      </a:style>
    </a:spDef>
    <a:txDef>
      <a:spPr>
        <a:noFill/>
      </a:spPr>
      <a:bodyPr wrap="square" rtlCol="0">
        <a:spAutoFit/>
      </a:bodyPr>
      <a:lstStyle>
        <a:defPPr algn="l">
          <a:defRPr sz="1200" b="1" dirty="0" smtClean="0">
            <a:latin typeface="Century Gothic" panose="020B0502020202020204" pitchFamily="34" charset="0"/>
          </a:defRPr>
        </a:defPPr>
      </a:lstStyle>
    </a:tx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3_Thème Office">
  <a:themeElements>
    <a:clrScheme name="CNR V2">
      <a:dk1>
        <a:srgbClr val="000000"/>
      </a:dk1>
      <a:lt1>
        <a:srgbClr val="FFFFFF"/>
      </a:lt1>
      <a:dk2>
        <a:srgbClr val="44546A"/>
      </a:dk2>
      <a:lt2>
        <a:srgbClr val="E7E6E6"/>
      </a:lt2>
      <a:accent1>
        <a:srgbClr val="0B00B2"/>
      </a:accent1>
      <a:accent2>
        <a:srgbClr val="E52E31"/>
      </a:accent2>
      <a:accent3>
        <a:srgbClr val="A26E51"/>
      </a:accent3>
      <a:accent4>
        <a:srgbClr val="0465A9"/>
      </a:accent4>
      <a:accent5>
        <a:srgbClr val="9FCBED"/>
      </a:accent5>
      <a:accent6>
        <a:srgbClr val="C2E0F2"/>
      </a:accent6>
      <a:hlink>
        <a:srgbClr val="E52E31"/>
      </a:hlink>
      <a:folHlink>
        <a:srgbClr val="026F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5_Thème Office">
  <a:themeElements>
    <a:clrScheme name="CNR V2">
      <a:dk1>
        <a:srgbClr val="000000"/>
      </a:dk1>
      <a:lt1>
        <a:srgbClr val="FFFFFF"/>
      </a:lt1>
      <a:dk2>
        <a:srgbClr val="44546A"/>
      </a:dk2>
      <a:lt2>
        <a:srgbClr val="E7E6E6"/>
      </a:lt2>
      <a:accent1>
        <a:srgbClr val="0B00B2"/>
      </a:accent1>
      <a:accent2>
        <a:srgbClr val="E52E31"/>
      </a:accent2>
      <a:accent3>
        <a:srgbClr val="A26E51"/>
      </a:accent3>
      <a:accent4>
        <a:srgbClr val="0465A9"/>
      </a:accent4>
      <a:accent5>
        <a:srgbClr val="9FCBED"/>
      </a:accent5>
      <a:accent6>
        <a:srgbClr val="C2E0F2"/>
      </a:accent6>
      <a:hlink>
        <a:srgbClr val="E52E31"/>
      </a:hlink>
      <a:folHlink>
        <a:srgbClr val="026F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7.xml><?xml version="1.0" encoding="utf-8"?>
<a:theme xmlns:a="http://schemas.openxmlformats.org/drawingml/2006/main" name="4_Thème Office">
  <a:themeElements>
    <a:clrScheme name="CNR V2">
      <a:dk1>
        <a:srgbClr val="000000"/>
      </a:dk1>
      <a:lt1>
        <a:srgbClr val="FFFFFF"/>
      </a:lt1>
      <a:dk2>
        <a:srgbClr val="44546A"/>
      </a:dk2>
      <a:lt2>
        <a:srgbClr val="E7E6E6"/>
      </a:lt2>
      <a:accent1>
        <a:srgbClr val="0B00B2"/>
      </a:accent1>
      <a:accent2>
        <a:srgbClr val="E52E31"/>
      </a:accent2>
      <a:accent3>
        <a:srgbClr val="A26E51"/>
      </a:accent3>
      <a:accent4>
        <a:srgbClr val="0465A9"/>
      </a:accent4>
      <a:accent5>
        <a:srgbClr val="9FCBED"/>
      </a:accent5>
      <a:accent6>
        <a:srgbClr val="C2E0F2"/>
      </a:accent6>
      <a:hlink>
        <a:srgbClr val="E52E31"/>
      </a:hlink>
      <a:folHlink>
        <a:srgbClr val="026FBA"/>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8.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9.xml><?xml version="1.0" encoding="utf-8"?>
<a:theme xmlns:a="http://schemas.openxmlformats.org/drawingml/2006/main" name="Thème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3A1EB35397C7E546B26E464E2177BC8B" ma:contentTypeVersion="17" ma:contentTypeDescription="Crée un document." ma:contentTypeScope="" ma:versionID="6a85e4db143297cd3e199403d949b538">
  <xsd:schema xmlns:xsd="http://www.w3.org/2001/XMLSchema" xmlns:xs="http://www.w3.org/2001/XMLSchema" xmlns:p="http://schemas.microsoft.com/office/2006/metadata/properties" xmlns:ns2="d951f061-1ea3-4a55-ae1e-735e9fd8d0d6" xmlns:ns3="3f4c01a9-38f5-4252-8158-0b1230ca00c3" targetNamespace="http://schemas.microsoft.com/office/2006/metadata/properties" ma:root="true" ma:fieldsID="76a305dae2758eb63568a8f1945553fc" ns2:_="" ns3:_="">
    <xsd:import namespace="d951f061-1ea3-4a55-ae1e-735e9fd8d0d6"/>
    <xsd:import namespace="3f4c01a9-38f5-4252-8158-0b1230ca00c3"/>
    <xsd:element name="properties">
      <xsd:complexType>
        <xsd:sequence>
          <xsd:element name="documentManagement">
            <xsd:complexType>
              <xsd:all>
                <xsd:element ref="ns2:SharedWithUsers" minOccurs="0"/>
                <xsd:element ref="ns2:SharedWithDetails" minOccurs="0"/>
                <xsd:element ref="ns3:MediaServiceMetadata" minOccurs="0"/>
                <xsd:element ref="ns3:MediaServiceFastMetadata" minOccurs="0"/>
                <xsd:element ref="ns3:MediaServiceDateTaken" minOccurs="0"/>
                <xsd:element ref="ns3:MediaServiceAutoTags" minOccurs="0"/>
                <xsd:element ref="ns3:MediaServiceOCR" minOccurs="0"/>
                <xsd:element ref="ns3:MediaServiceLocation" minOccurs="0"/>
                <xsd:element ref="ns3:MediaServiceGenerationTime" minOccurs="0"/>
                <xsd:element ref="ns3:MediaServiceEventHashCode" minOccurs="0"/>
                <xsd:element ref="ns3:MediaServiceAutoKeyPoints" minOccurs="0"/>
                <xsd:element ref="ns3:MediaServiceKeyPoints" minOccurs="0"/>
                <xsd:element ref="ns3:MediaLengthInSeconds" minOccurs="0"/>
                <xsd:element ref="ns3:lcf76f155ced4ddcb4097134ff3c332f" minOccurs="0"/>
                <xsd:element ref="ns2:TaxCatchAll" minOccurs="0"/>
                <xsd:element ref="ns3:BienvenuesurlecentrederessourcesdelAcad_x00e9_mi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d951f061-1ea3-4a55-ae1e-735e9fd8d0d6" elementFormDefault="qualified">
    <xsd:import namespace="http://schemas.microsoft.com/office/2006/documentManagement/types"/>
    <xsd:import namespace="http://schemas.microsoft.com/office/infopath/2007/PartnerControls"/>
    <xsd:element name="SharedWithUsers" ma:index="8" nillable="true" ma:displayName="Partagé avec"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Partagé avec détails" ma:description="" ma:internalName="SharedWithDetails" ma:readOnly="true">
      <xsd:simpleType>
        <xsd:restriction base="dms:Note">
          <xsd:maxLength value="255"/>
        </xsd:restriction>
      </xsd:simpleType>
    </xsd:element>
    <xsd:element name="TaxCatchAll" ma:index="23" nillable="true" ma:displayName="Taxonomy Catch All Column" ma:hidden="true" ma:list="{6431f245-2cec-4c96-88cb-e82145b8c768}" ma:internalName="TaxCatchAll" ma:showField="CatchAllData" ma:web="d951f061-1ea3-4a55-ae1e-735e9fd8d0d6">
      <xsd:complexType>
        <xsd:complexContent>
          <xsd:extension base="dms:MultiChoiceLookup">
            <xsd:sequence>
              <xsd:element name="Value" type="dms:Lookup" maxOccurs="unbounded" minOccurs="0" nillable="true"/>
            </xsd:sequence>
          </xsd:extension>
        </xsd:complexContent>
      </xsd:complexType>
    </xsd:element>
  </xsd:schema>
  <xsd:schema xmlns:xsd="http://www.w3.org/2001/XMLSchema" xmlns:xs="http://www.w3.org/2001/XMLSchema" xmlns:dms="http://schemas.microsoft.com/office/2006/documentManagement/types" xmlns:pc="http://schemas.microsoft.com/office/infopath/2007/PartnerControls" targetNamespace="3f4c01a9-38f5-4252-8158-0b1230ca00c3" elementFormDefault="qualified">
    <xsd:import namespace="http://schemas.microsoft.com/office/2006/documentManagement/types"/>
    <xsd:import namespace="http://schemas.microsoft.com/office/infopath/2007/PartnerControls"/>
    <xsd:element name="MediaServiceMetadata" ma:index="10" nillable="true" ma:displayName="MediaServiceMetadata" ma:description="" ma:hidden="true" ma:internalName="MediaServiceMetadata" ma:readOnly="true">
      <xsd:simpleType>
        <xsd:restriction base="dms:Note"/>
      </xsd:simpleType>
    </xsd:element>
    <xsd:element name="MediaServiceFastMetadata" ma:index="11" nillable="true" ma:displayName="MediaServiceFastMetadata" ma:description="" ma:hidden="true" ma:internalName="MediaServiceFastMetadata" ma:readOnly="true">
      <xsd:simpleType>
        <xsd:restriction base="dms:Note"/>
      </xsd:simpleType>
    </xsd:element>
    <xsd:element name="MediaServiceDateTaken" ma:index="12" nillable="true" ma:displayName="MediaServiceDateTaken" ma:description="" ma:hidden="true" ma:internalName="MediaServiceDateTaken" ma:readOnly="true">
      <xsd:simpleType>
        <xsd:restriction base="dms:Text"/>
      </xsd:simpleType>
    </xsd:element>
    <xsd:element name="MediaServiceAutoTags" ma:index="13" nillable="true" ma:displayName="MediaServiceAutoTags" ma:description="" ma:internalName="MediaServiceAutoTags" ma:readOnly="true">
      <xsd:simpleType>
        <xsd:restriction base="dms:Text"/>
      </xsd:simpleType>
    </xsd:element>
    <xsd:element name="MediaServiceOCR" ma:index="14" nillable="true" ma:displayName="MediaServiceOCR" ma:internalName="MediaServiceOCR" ma:readOnly="true">
      <xsd:simpleType>
        <xsd:restriction base="dms:Note">
          <xsd:maxLength value="255"/>
        </xsd:restriction>
      </xsd:simpleType>
    </xsd:element>
    <xsd:element name="MediaServiceLocation" ma:index="15" nillable="true" ma:displayName="MediaServiceLocation" ma:internalName="MediaServiceLocation" ma:readOnly="true">
      <xsd:simpleType>
        <xsd:restriction base="dms:Text"/>
      </xsd:simpleType>
    </xsd:element>
    <xsd:element name="MediaServiceGenerationTime" ma:index="16" nillable="true" ma:displayName="MediaServiceGenerationTime" ma:hidden="true" ma:internalName="MediaServiceGenerationTime" ma:readOnly="true">
      <xsd:simpleType>
        <xsd:restriction base="dms:Text"/>
      </xsd:simpleType>
    </xsd:element>
    <xsd:element name="MediaServiceEventHashCode" ma:index="17" nillable="true" ma:displayName="MediaServiceEventHashCode" ma:hidden="true" ma:internalName="MediaServiceEventHashCode" ma:readOnly="true">
      <xsd:simpleType>
        <xsd:restriction base="dms:Text"/>
      </xsd:simpleType>
    </xsd:element>
    <xsd:element name="MediaServiceAutoKeyPoints" ma:index="18" nillable="true" ma:displayName="MediaServiceAutoKeyPoints" ma:hidden="true" ma:internalName="MediaServiceAutoKeyPoints" ma:readOnly="true">
      <xsd:simpleType>
        <xsd:restriction base="dms:Note"/>
      </xsd:simpleType>
    </xsd:element>
    <xsd:element name="MediaServiceKeyPoints" ma:index="19" nillable="true" ma:displayName="KeyPoints" ma:internalName="MediaServiceKeyPoints" ma:readOnly="true">
      <xsd:simpleType>
        <xsd:restriction base="dms:Note">
          <xsd:maxLength value="255"/>
        </xsd:restriction>
      </xsd:simpleType>
    </xsd:element>
    <xsd:element name="MediaLengthInSeconds" ma:index="20" nillable="true" ma:displayName="Length (seconds)" ma:internalName="MediaLengthInSeconds" ma:readOnly="true">
      <xsd:simpleType>
        <xsd:restriction base="dms:Unknown"/>
      </xsd:simpleType>
    </xsd:element>
    <xsd:element name="lcf76f155ced4ddcb4097134ff3c332f" ma:index="22" nillable="true" ma:taxonomy="true" ma:internalName="lcf76f155ced4ddcb4097134ff3c332f" ma:taxonomyFieldName="MediaServiceImageTags" ma:displayName="Balises d’images" ma:readOnly="false" ma:fieldId="{5cf76f15-5ced-4ddc-b409-7134ff3c332f}" ma:taxonomyMulti="true" ma:sspId="9f260696-202b-4364-afbd-1a76e201af6c" ma:termSetId="09814cd3-568e-fe90-9814-8d621ff8fb84" ma:anchorId="fba54fb3-c3e1-fe81-a776-ca4b69148c4d" ma:open="true" ma:isKeyword="false">
      <xsd:complexType>
        <xsd:sequence>
          <xsd:element ref="pc:Terms" minOccurs="0" maxOccurs="1"/>
        </xsd:sequence>
      </xsd:complexType>
    </xsd:element>
    <xsd:element name="BienvenuesurlecentrederessourcesdelAcad_x00e9_mie" ma:index="24" nillable="true" ma:displayName="Bienvenue sur le centre de ressources de l'Académie " ma:description="Ici vous pouvez : &#10;- Découvrir l'Académie &#10;- Retrouver le contenu de toutes les sessions passer &#10;- Trouver toutes les ressources utiles pour animer votre session Académie &#10;" ma:format="Dropdown" ma:internalName="BienvenuesurlecentrederessourcesdelAcad_x00e9_mi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ype de contenu"/>
        <xsd:element ref="dc:title" minOccurs="0" maxOccurs="1" ma:index="4" ma:displayName="Titr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p:properties xmlns:p="http://schemas.microsoft.com/office/2006/metadata/properties" xmlns:xsi="http://www.w3.org/2001/XMLSchema-instance" xmlns:pc="http://schemas.microsoft.com/office/infopath/2007/PartnerControls">
  <documentManagement>
    <lcf76f155ced4ddcb4097134ff3c332f xmlns="3f4c01a9-38f5-4252-8158-0b1230ca00c3">
      <Terms xmlns="http://schemas.microsoft.com/office/infopath/2007/PartnerControls"/>
    </lcf76f155ced4ddcb4097134ff3c332f>
    <BienvenuesurlecentrederessourcesdelAcad_x00e9_mie xmlns="3f4c01a9-38f5-4252-8158-0b1230ca00c3" xsi:nil="true"/>
    <TaxCatchAll xmlns="d951f061-1ea3-4a55-ae1e-735e9fd8d0d6" xsi:nil="true"/>
  </documentManagement>
</p:properties>
</file>

<file path=customXml/item3.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26347A5E-05B3-4E27-8669-2DB208EDB5A6}">
  <ds:schemaRefs>
    <ds:schemaRef ds:uri="3f4c01a9-38f5-4252-8158-0b1230ca00c3"/>
    <ds:schemaRef ds:uri="d951f061-1ea3-4a55-ae1e-735e9fd8d0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8475AEB0-D681-47E4-9A2C-6D589B0A6B8C}">
  <ds:schemaRefs>
    <ds:schemaRef ds:uri="http://purl.org/dc/terms/"/>
    <ds:schemaRef ds:uri="http://www.w3.org/XML/1998/namespace"/>
    <ds:schemaRef ds:uri="http://purl.org/dc/dcmitype/"/>
    <ds:schemaRef ds:uri="http://purl.org/dc/elements/1.1/"/>
    <ds:schemaRef ds:uri="http://schemas.microsoft.com/office/2006/metadata/properties"/>
    <ds:schemaRef ds:uri="d951f061-1ea3-4a55-ae1e-735e9fd8d0d6"/>
    <ds:schemaRef ds:uri="http://schemas.microsoft.com/office/2006/documentManagement/types"/>
    <ds:schemaRef ds:uri="http://schemas.microsoft.com/office/infopath/2007/PartnerControls"/>
    <ds:schemaRef ds:uri="http://schemas.openxmlformats.org/package/2006/metadata/core-properties"/>
    <ds:schemaRef ds:uri="3f4c01a9-38f5-4252-8158-0b1230ca00c3"/>
  </ds:schemaRefs>
</ds:datastoreItem>
</file>

<file path=customXml/itemProps3.xml><?xml version="1.0" encoding="utf-8"?>
<ds:datastoreItem xmlns:ds="http://schemas.openxmlformats.org/officeDocument/2006/customXml" ds:itemID="{27702B9E-AAB7-44C6-9C1A-72F8F9EC5F34}">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TotalTime>1</TotalTime>
  <Words>6588</Words>
  <Application>Microsoft Office PowerPoint</Application>
  <PresentationFormat>Grand écran</PresentationFormat>
  <Paragraphs>1083</Paragraphs>
  <Slides>50</Slides>
  <Notes>10</Notes>
  <HiddenSlides>0</HiddenSlides>
  <MMClips>0</MMClips>
  <ScaleCrop>false</ScaleCrop>
  <HeadingPairs>
    <vt:vector size="6" baseType="variant">
      <vt:variant>
        <vt:lpstr>Polices utilisées</vt:lpstr>
      </vt:variant>
      <vt:variant>
        <vt:i4>6</vt:i4>
      </vt:variant>
      <vt:variant>
        <vt:lpstr>Thème</vt:lpstr>
      </vt:variant>
      <vt:variant>
        <vt:i4>7</vt:i4>
      </vt:variant>
      <vt:variant>
        <vt:lpstr>Titres des diapositives</vt:lpstr>
      </vt:variant>
      <vt:variant>
        <vt:i4>50</vt:i4>
      </vt:variant>
    </vt:vector>
  </HeadingPairs>
  <TitlesOfParts>
    <vt:vector size="63" baseType="lpstr">
      <vt:lpstr>Arial</vt:lpstr>
      <vt:lpstr>Calibri</vt:lpstr>
      <vt:lpstr>Calibri Light</vt:lpstr>
      <vt:lpstr>Century Gothic</vt:lpstr>
      <vt:lpstr>Times New Roman</vt:lpstr>
      <vt:lpstr>Wingdings</vt:lpstr>
      <vt:lpstr>Thème Office</vt:lpstr>
      <vt:lpstr>1_Thème Office</vt:lpstr>
      <vt:lpstr>Conception personnalisée</vt:lpstr>
      <vt:lpstr>2_Thème Office</vt:lpstr>
      <vt:lpstr>3_Thème Office</vt:lpstr>
      <vt:lpstr>5_Thème Office</vt:lpstr>
      <vt:lpstr>4_Thème Office</vt:lpstr>
      <vt:lpstr>Présentation PowerPoint</vt:lpstr>
      <vt:lpstr>Présentation PowerPoint</vt:lpstr>
      <vt:lpstr>Présentation PowerPoint</vt:lpstr>
      <vt:lpstr>À PROPOS DE LA CONSULTATION</vt:lpstr>
      <vt:lpstr>À PROPOS DE LA CONSULTATION</vt:lpstr>
      <vt:lpstr>A PROPOS DE LA CONSULTATION</vt:lpstr>
      <vt:lpstr>À PROPOS DE LA CONSULTATION</vt:lpstr>
      <vt:lpstr>À PROPOS DE LA CONSULTATION</vt:lpstr>
      <vt:lpstr>À PROPOS DE LA CONSULTATION</vt:lpstr>
      <vt:lpstr>Présentation PowerPoint</vt:lpstr>
      <vt:lpstr>Présentation PowerPoint</vt:lpstr>
      <vt:lpstr>INFORMATIONS SUR LES PARTICIPANTS</vt:lpstr>
      <vt:lpstr>PREMIERS ENSEIGNEMENTS</vt:lpstr>
      <vt:lpstr>QUESTION N°1</vt:lpstr>
      <vt:lpstr>QUESTION N°2</vt:lpstr>
      <vt:lpstr>QUESTION N°3</vt:lpstr>
      <vt:lpstr>QUESTION N°4 – Première partie</vt:lpstr>
      <vt:lpstr>QUESTION N°4 – Deuxième partie</vt:lpstr>
      <vt:lpstr>QUESTION N°6</vt:lpstr>
      <vt:lpstr>QUESTION N°8 – Première partie</vt:lpstr>
      <vt:lpstr>QUESTION N°8 – Deuxième partie</vt:lpstr>
      <vt:lpstr>QUESTION N°9</vt:lpstr>
      <vt:lpstr>QUESTION N°11 – question posée aux professionnels du secteur médico-social</vt:lpstr>
      <vt:lpstr>QUELQUES IDÉES RARES SUR LA THÉMATIQUE</vt:lpstr>
      <vt:lpstr>Présentation PowerPoint</vt:lpstr>
      <vt:lpstr>INFORMATIONS SUR LES PARTICIPANTS</vt:lpstr>
      <vt:lpstr>CHIFFRES DE PARTICIPATION</vt:lpstr>
      <vt:lpstr>ENSEIGNEMENTS</vt:lpstr>
      <vt:lpstr>QUESTION N°2 – Nuage de mots</vt:lpstr>
      <vt:lpstr>QUESTION N°2 – Détail des réponses</vt:lpstr>
      <vt:lpstr>QUESTION N°3</vt:lpstr>
      <vt:lpstr>QUESTION N°6</vt:lpstr>
      <vt:lpstr>QUESTION N°10</vt:lpstr>
      <vt:lpstr>QUESTION N°15</vt:lpstr>
      <vt:lpstr>QUESTION N°17</vt:lpstr>
      <vt:lpstr>QUELQUES IDÉES RARES SUR LA THÉMATIQUE</vt:lpstr>
      <vt:lpstr>Présentation PowerPoint</vt:lpstr>
      <vt:lpstr>INFORMATIONS SUR LES PARTICIPANTS</vt:lpstr>
      <vt:lpstr>INFORMATIONS SUR LES PARTICIPANTS</vt:lpstr>
      <vt:lpstr>ENSEIGNEMENTS DE LA THÉMATIQUE</vt:lpstr>
      <vt:lpstr>QUESTION N°3</vt:lpstr>
      <vt:lpstr>QUESTION N°8</vt:lpstr>
      <vt:lpstr>QUESTION N°10</vt:lpstr>
      <vt:lpstr>QUESTION N°12 – Première partie</vt:lpstr>
      <vt:lpstr>QUESTION N°12 – Deuxième partie</vt:lpstr>
      <vt:lpstr>QUESTION N°13</vt:lpstr>
      <vt:lpstr>QUESTION N°14</vt:lpstr>
      <vt:lpstr>QUESTION N°18</vt:lpstr>
      <vt:lpstr>QUELQUES IDÉES RARES SUR LA THÉMATIQUE</vt:lpstr>
      <vt:lpstr>Présentation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Présentation PowerPoint</dc:title>
  <dc:creator>Raphaël Schwab</dc:creator>
  <cp:lastModifiedBy>DERLON Ophelie</cp:lastModifiedBy>
  <cp:revision>2</cp:revision>
  <dcterms:created xsi:type="dcterms:W3CDTF">2022-11-25T14:15:59Z</dcterms:created>
  <dcterms:modified xsi:type="dcterms:W3CDTF">2022-12-09T17:02:57Z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0x0101003A1EB35397C7E546B26E464E2177BC8B</vt:lpwstr>
  </property>
  <property fmtid="{D5CDD505-2E9C-101B-9397-08002B2CF9AE}" pid="3" name="MediaServiceImageTags">
    <vt:lpwstr/>
  </property>
</Properties>
</file>